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2" r:id="rId3"/>
  </p:sldMasterIdLst>
  <p:notesMasterIdLst>
    <p:notesMasterId r:id="rId9"/>
  </p:notesMasterIdLst>
  <p:sldIdLst>
    <p:sldId id="275" r:id="rId4"/>
    <p:sldId id="293" r:id="rId5"/>
    <p:sldId id="291" r:id="rId6"/>
    <p:sldId id="276" r:id="rId7"/>
    <p:sldId id="3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64B29F"/>
    <a:srgbClr val="FC92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7306" autoAdjust="0"/>
  </p:normalViewPr>
  <p:slideViewPr>
    <p:cSldViewPr snapToGrid="0">
      <p:cViewPr varScale="1">
        <p:scale>
          <a:sx n="52" d="100"/>
          <a:sy n="52" d="100"/>
        </p:scale>
        <p:origin x="12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hs\screen%20digest\Public\Advertising\IAB_Europe\Programmatic\CHARTS%20for%20PPT.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1736125401880899E-2"/>
          <c:y val="9.1011466011466202E-2"/>
          <c:w val="0.92016225003755803"/>
          <c:h val="0.77143052143052104"/>
        </c:manualLayout>
      </c:layout>
      <c:barChart>
        <c:barDir val="col"/>
        <c:grouping val="clustered"/>
        <c:varyColors val="0"/>
        <c:ser>
          <c:idx val="0"/>
          <c:order val="0"/>
          <c:tx>
            <c:strRef>
              <c:f>'European programmatic'!$K$4</c:f>
              <c:strCache>
                <c:ptCount val="1"/>
              </c:strCache>
            </c:strRef>
          </c:tx>
          <c:spPr>
            <a:solidFill>
              <a:srgbClr val="FF6C04"/>
            </a:solidFill>
            <a:ln>
              <a:noFill/>
            </a:ln>
          </c:spPr>
          <c:invertIfNegative val="0"/>
          <c:dLbls>
            <c:spPr>
              <a:noFill/>
              <a:ln>
                <a:noFill/>
              </a:ln>
              <a:effectLst/>
            </c:spPr>
            <c:txPr>
              <a:bodyPr wrap="square" lIns="38100" tIns="19050" rIns="38100" bIns="19050" anchor="ctr">
                <a:spAutoFit/>
              </a:bodyPr>
              <a:lstStyle/>
              <a:p>
                <a:pPr>
                  <a:defRPr sz="1600">
                    <a:latin typeface="Source Sans Pro" panose="020B05030304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'European programmatic'!$J$5:$J$7</c:f>
              <c:numCache>
                <c:formatCode>General</c:formatCode>
                <c:ptCount val="3"/>
                <c:pt idx="0">
                  <c:v>2013</c:v>
                </c:pt>
                <c:pt idx="1">
                  <c:v>2014</c:v>
                </c:pt>
                <c:pt idx="2">
                  <c:v>2015</c:v>
                </c:pt>
              </c:numCache>
            </c:numRef>
          </c:cat>
          <c:val>
            <c:numRef>
              <c:f>'European programmatic'!$K$5:$K$7</c:f>
              <c:numCache>
                <c:formatCode>#,##0</c:formatCode>
                <c:ptCount val="3"/>
                <c:pt idx="0">
                  <c:v>1947.436483336945</c:v>
                </c:pt>
                <c:pt idx="1">
                  <c:v>3338.9567843204268</c:v>
                </c:pt>
                <c:pt idx="2">
                  <c:v>5685.2754053416375</c:v>
                </c:pt>
              </c:numCache>
            </c:numRef>
          </c:val>
          <c:extLst>
            <c:ext xmlns:c16="http://schemas.microsoft.com/office/drawing/2014/chart" uri="{C3380CC4-5D6E-409C-BE32-E72D297353CC}">
              <c16:uniqueId val="{00000000-2017-45F1-863F-256701153CF9}"/>
            </c:ext>
          </c:extLst>
        </c:ser>
        <c:dLbls>
          <c:showLegendKey val="0"/>
          <c:showVal val="0"/>
          <c:showCatName val="0"/>
          <c:showSerName val="0"/>
          <c:showPercent val="0"/>
          <c:showBubbleSize val="0"/>
        </c:dLbls>
        <c:gapWidth val="150"/>
        <c:axId val="944232608"/>
        <c:axId val="943917760"/>
      </c:barChart>
      <c:catAx>
        <c:axId val="944232608"/>
        <c:scaling>
          <c:orientation val="minMax"/>
        </c:scaling>
        <c:delete val="0"/>
        <c:axPos val="b"/>
        <c:numFmt formatCode="General" sourceLinked="0"/>
        <c:majorTickMark val="out"/>
        <c:minorTickMark val="none"/>
        <c:tickLblPos val="nextTo"/>
        <c:spPr>
          <a:ln w="3175">
            <a:solidFill>
              <a:srgbClr val="707C8A"/>
            </a:solidFill>
            <a:prstDash val="solid"/>
          </a:ln>
        </c:spPr>
        <c:txPr>
          <a:bodyPr rot="0" vert="horz"/>
          <a:lstStyle/>
          <a:p>
            <a:pPr>
              <a:defRPr>
                <a:latin typeface="Source Sans Pro" panose="020B0503030403020204" pitchFamily="34" charset="0"/>
              </a:defRPr>
            </a:pPr>
            <a:endParaRPr lang="en-US"/>
          </a:p>
        </c:txPr>
        <c:crossAx val="943917760"/>
        <c:crosses val="autoZero"/>
        <c:auto val="1"/>
        <c:lblAlgn val="ctr"/>
        <c:lblOffset val="100"/>
        <c:noMultiLvlLbl val="0"/>
      </c:catAx>
      <c:valAx>
        <c:axId val="943917760"/>
        <c:scaling>
          <c:orientation val="minMax"/>
        </c:scaling>
        <c:delete val="0"/>
        <c:axPos val="l"/>
        <c:numFmt formatCode="#,##0" sourceLinked="0"/>
        <c:majorTickMark val="out"/>
        <c:minorTickMark val="none"/>
        <c:tickLblPos val="nextTo"/>
        <c:spPr>
          <a:ln w="3175">
            <a:solidFill>
              <a:srgbClr val="707C8A"/>
            </a:solidFill>
            <a:prstDash val="solid"/>
          </a:ln>
        </c:spPr>
        <c:txPr>
          <a:bodyPr/>
          <a:lstStyle/>
          <a:p>
            <a:pPr>
              <a:defRPr>
                <a:latin typeface="Source Sans Pro" panose="020B0503030403020204" pitchFamily="34" charset="0"/>
              </a:defRPr>
            </a:pPr>
            <a:endParaRPr lang="en-US"/>
          </a:p>
        </c:txPr>
        <c:crossAx val="944232608"/>
        <c:crosses val="autoZero"/>
        <c:crossBetween val="between"/>
      </c:valAx>
      <c:spPr>
        <a:noFill/>
        <a:ln w="25400">
          <a:noFill/>
        </a:ln>
      </c:spPr>
    </c:plotArea>
    <c:plotVisOnly val="1"/>
    <c:dispBlanksAs val="gap"/>
    <c:showDLblsOverMax val="0"/>
  </c:chart>
  <c:spPr>
    <a:noFill/>
    <a:ln w="6350" cmpd="sng">
      <a:noFill/>
      <a:prstDash val="solid"/>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091745579962999"/>
          <c:y val="2.3203424606226899E-2"/>
        </c:manualLayout>
      </c:layout>
      <c:overlay val="0"/>
      <c:spPr>
        <a:noFill/>
        <a:ln>
          <a:noFill/>
        </a:ln>
        <a:effectLst/>
      </c:spPr>
      <c:txPr>
        <a:bodyPr rot="0" spcFirstLastPara="1" vertOverflow="ellipsis" vert="horz" wrap="square" anchor="ctr" anchorCtr="1"/>
        <a:lstStyle/>
        <a:p>
          <a:pPr>
            <a:defRPr lang="en-US" sz="1600" b="0" i="0" u="none" strike="noStrike" kern="1200" spc="0" baseline="0">
              <a:solidFill>
                <a:schemeClr val="tx1">
                  <a:lumMod val="75000"/>
                  <a:lumOff val="25000"/>
                </a:schemeClr>
              </a:solidFill>
              <a:latin typeface="Source Sans Pro" charset="0"/>
              <a:ea typeface="Source Sans Pro" charset="0"/>
              <a:cs typeface="Source Sans Pro" charset="0"/>
            </a:defRPr>
          </a:pPr>
          <a:endParaRPr lang="en-US"/>
        </a:p>
      </c:txPr>
    </c:title>
    <c:autoTitleDeleted val="0"/>
    <c:plotArea>
      <c:layout>
        <c:manualLayout>
          <c:layoutTarget val="inner"/>
          <c:xMode val="edge"/>
          <c:yMode val="edge"/>
          <c:x val="0.18834583177102901"/>
          <c:y val="0.13672335567719501"/>
          <c:w val="0.59055555555555606"/>
          <c:h val="0.73764560099132603"/>
        </c:manualLayout>
      </c:layout>
      <c:pieChart>
        <c:varyColors val="1"/>
        <c:ser>
          <c:idx val="0"/>
          <c:order val="0"/>
          <c:tx>
            <c:strRef>
              <c:f>Sheet1!$B$1</c:f>
              <c:strCache>
                <c:ptCount val="1"/>
                <c:pt idx="0">
                  <c:v>Advertisers</c:v>
                </c:pt>
              </c:strCache>
            </c:strRef>
          </c:tx>
          <c:dPt>
            <c:idx val="0"/>
            <c:bubble3D val="0"/>
            <c:spPr>
              <a:solidFill>
                <a:srgbClr val="64B29F"/>
              </a:solidFill>
              <a:ln w="19050">
                <a:solidFill>
                  <a:schemeClr val="lt1"/>
                </a:solidFill>
              </a:ln>
              <a:effectLst/>
            </c:spPr>
            <c:extLst>
              <c:ext xmlns:c16="http://schemas.microsoft.com/office/drawing/2014/chart" uri="{C3380CC4-5D6E-409C-BE32-E72D297353CC}">
                <c16:uniqueId val="{00000001-0979-4734-99F8-260BB84F8CDF}"/>
              </c:ext>
            </c:extLst>
          </c:dPt>
          <c:dPt>
            <c:idx val="1"/>
            <c:bubble3D val="0"/>
            <c:spPr>
              <a:solidFill>
                <a:srgbClr val="F00060"/>
              </a:solidFill>
              <a:ln w="19050">
                <a:solidFill>
                  <a:schemeClr val="lt1"/>
                </a:solidFill>
              </a:ln>
              <a:effectLst/>
            </c:spPr>
            <c:extLst>
              <c:ext xmlns:c16="http://schemas.microsoft.com/office/drawing/2014/chart" uri="{C3380CC4-5D6E-409C-BE32-E72D297353CC}">
                <c16:uniqueId val="{00000003-0979-4734-99F8-260BB84F8CDF}"/>
              </c:ext>
            </c:extLst>
          </c:dPt>
          <c:dLbls>
            <c:dLbl>
              <c:idx val="1"/>
              <c:layout>
                <c:manualLayout>
                  <c:x val="8.4685967843545401E-2"/>
                  <c:y val="0.138305166089609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79-4734-99F8-260BB84F8CD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ource Sans Pro" panose="020B0503030403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Doing programmatic</c:v>
                </c:pt>
                <c:pt idx="1">
                  <c:v>Not doing programmatic</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4-0979-4734-99F8-260BB84F8C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0" i="0" u="none" strike="noStrike" kern="1200" spc="0" baseline="0">
                <a:solidFill>
                  <a:schemeClr val="tx1">
                    <a:lumMod val="75000"/>
                    <a:lumOff val="25000"/>
                  </a:schemeClr>
                </a:solidFill>
                <a:latin typeface="Source Sans Pro" charset="0"/>
                <a:ea typeface="Source Sans Pro" charset="0"/>
                <a:cs typeface="Source Sans Pro" charset="0"/>
              </a:defRPr>
            </a:pPr>
            <a:r>
              <a:rPr lang="en-GB" sz="1600" dirty="0"/>
              <a:t>Agencies</a:t>
            </a:r>
          </a:p>
        </c:rich>
      </c:tx>
      <c:layout>
        <c:manualLayout>
          <c:xMode val="edge"/>
          <c:yMode val="edge"/>
          <c:x val="0.32091745579962999"/>
          <c:y val="2.3203424606226899E-2"/>
        </c:manualLayout>
      </c:layout>
      <c:overlay val="0"/>
      <c:spPr>
        <a:noFill/>
        <a:ln>
          <a:noFill/>
        </a:ln>
        <a:effectLst/>
      </c:spPr>
      <c:txPr>
        <a:bodyPr rot="0" spcFirstLastPara="1" vertOverflow="ellipsis" vert="horz" wrap="square" anchor="ctr" anchorCtr="1"/>
        <a:lstStyle/>
        <a:p>
          <a:pPr>
            <a:defRPr lang="en-US" sz="1600" b="0" i="0" u="none" strike="noStrike" kern="1200" spc="0" baseline="0">
              <a:solidFill>
                <a:schemeClr val="tx1">
                  <a:lumMod val="75000"/>
                  <a:lumOff val="25000"/>
                </a:schemeClr>
              </a:solidFill>
              <a:latin typeface="Source Sans Pro" charset="0"/>
              <a:ea typeface="Source Sans Pro" charset="0"/>
              <a:cs typeface="Source Sans Pro" charset="0"/>
            </a:defRPr>
          </a:pPr>
          <a:endParaRPr lang="en-US"/>
        </a:p>
      </c:txPr>
    </c:title>
    <c:autoTitleDeleted val="0"/>
    <c:plotArea>
      <c:layout>
        <c:manualLayout>
          <c:layoutTarget val="inner"/>
          <c:xMode val="edge"/>
          <c:yMode val="edge"/>
          <c:x val="0.18834583177102901"/>
          <c:y val="0.13672335567719501"/>
          <c:w val="0.59055555555555606"/>
          <c:h val="0.73764560099132603"/>
        </c:manualLayout>
      </c:layout>
      <c:pieChart>
        <c:varyColors val="1"/>
        <c:ser>
          <c:idx val="0"/>
          <c:order val="0"/>
          <c:tx>
            <c:strRef>
              <c:f>Sheet1!$B$1</c:f>
              <c:strCache>
                <c:ptCount val="1"/>
                <c:pt idx="0">
                  <c:v>Advertisers</c:v>
                </c:pt>
              </c:strCache>
            </c:strRef>
          </c:tx>
          <c:dPt>
            <c:idx val="0"/>
            <c:bubble3D val="0"/>
            <c:spPr>
              <a:solidFill>
                <a:srgbClr val="64B29F"/>
              </a:solidFill>
              <a:ln w="19050">
                <a:solidFill>
                  <a:schemeClr val="lt1"/>
                </a:solidFill>
              </a:ln>
              <a:effectLst/>
            </c:spPr>
            <c:extLst>
              <c:ext xmlns:c16="http://schemas.microsoft.com/office/drawing/2014/chart" uri="{C3380CC4-5D6E-409C-BE32-E72D297353CC}">
                <c16:uniqueId val="{00000001-43C8-4561-888F-CA9D9B3EBA12}"/>
              </c:ext>
            </c:extLst>
          </c:dPt>
          <c:dPt>
            <c:idx val="1"/>
            <c:bubble3D val="0"/>
            <c:spPr>
              <a:solidFill>
                <a:srgbClr val="F00060"/>
              </a:solidFill>
              <a:ln w="19050">
                <a:solidFill>
                  <a:schemeClr val="lt1"/>
                </a:solidFill>
              </a:ln>
              <a:effectLst/>
            </c:spPr>
            <c:extLst>
              <c:ext xmlns:c16="http://schemas.microsoft.com/office/drawing/2014/chart" uri="{C3380CC4-5D6E-409C-BE32-E72D297353CC}">
                <c16:uniqueId val="{00000003-43C8-4561-888F-CA9D9B3EBA12}"/>
              </c:ext>
            </c:extLst>
          </c:dPt>
          <c:dLbls>
            <c:dLbl>
              <c:idx val="1"/>
              <c:layout>
                <c:manualLayout>
                  <c:x val="5.1936649753422E-2"/>
                  <c:y val="0.13116194165438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8-4561-888F-CA9D9B3EBA1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ource Sans Pro" panose="020B0503030403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Doing programmatic</c:v>
                </c:pt>
                <c:pt idx="1">
                  <c:v>Not doing programmatic</c:v>
                </c:pt>
              </c:strCache>
            </c:strRef>
          </c:cat>
          <c:val>
            <c:numRef>
              <c:f>Sheet1!$B$2:$B$3</c:f>
              <c:numCache>
                <c:formatCode>0%</c:formatCode>
                <c:ptCount val="2"/>
                <c:pt idx="0">
                  <c:v>0.92</c:v>
                </c:pt>
                <c:pt idx="1">
                  <c:v>0.08</c:v>
                </c:pt>
              </c:numCache>
            </c:numRef>
          </c:val>
          <c:extLst>
            <c:ext xmlns:c16="http://schemas.microsoft.com/office/drawing/2014/chart" uri="{C3380CC4-5D6E-409C-BE32-E72D297353CC}">
              <c16:uniqueId val="{00000004-43C8-4561-888F-CA9D9B3EBA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0" i="0" u="none" strike="noStrike" kern="1200" spc="0" baseline="0">
                <a:solidFill>
                  <a:schemeClr val="tx1">
                    <a:lumMod val="75000"/>
                    <a:lumOff val="25000"/>
                  </a:schemeClr>
                </a:solidFill>
                <a:latin typeface="Source Sans Pro" charset="0"/>
                <a:ea typeface="Source Sans Pro" charset="0"/>
                <a:cs typeface="Source Sans Pro" charset="0"/>
              </a:defRPr>
            </a:pPr>
            <a:r>
              <a:rPr lang="en-GB" sz="1600" dirty="0"/>
              <a:t>Publishers</a:t>
            </a:r>
          </a:p>
        </c:rich>
      </c:tx>
      <c:layout>
        <c:manualLayout>
          <c:xMode val="edge"/>
          <c:yMode val="edge"/>
          <c:x val="0.32091745579962999"/>
          <c:y val="2.3203424606226899E-2"/>
        </c:manualLayout>
      </c:layout>
      <c:overlay val="0"/>
      <c:spPr>
        <a:noFill/>
        <a:ln>
          <a:noFill/>
        </a:ln>
        <a:effectLst/>
      </c:spPr>
      <c:txPr>
        <a:bodyPr rot="0" spcFirstLastPara="1" vertOverflow="ellipsis" vert="horz" wrap="square" anchor="ctr" anchorCtr="1"/>
        <a:lstStyle/>
        <a:p>
          <a:pPr>
            <a:defRPr lang="en-US" sz="1600" b="0" i="0" u="none" strike="noStrike" kern="1200" spc="0" baseline="0">
              <a:solidFill>
                <a:schemeClr val="tx1">
                  <a:lumMod val="75000"/>
                  <a:lumOff val="25000"/>
                </a:schemeClr>
              </a:solidFill>
              <a:latin typeface="Source Sans Pro" charset="0"/>
              <a:ea typeface="Source Sans Pro" charset="0"/>
              <a:cs typeface="Source Sans Pro" charset="0"/>
            </a:defRPr>
          </a:pPr>
          <a:endParaRPr lang="en-US"/>
        </a:p>
      </c:txPr>
    </c:title>
    <c:autoTitleDeleted val="0"/>
    <c:plotArea>
      <c:layout>
        <c:manualLayout>
          <c:layoutTarget val="inner"/>
          <c:xMode val="edge"/>
          <c:yMode val="edge"/>
          <c:x val="0.18834583177102901"/>
          <c:y val="0.13672335567719501"/>
          <c:w val="0.59055555555555606"/>
          <c:h val="0.73764560099132603"/>
        </c:manualLayout>
      </c:layout>
      <c:pieChart>
        <c:varyColors val="1"/>
        <c:ser>
          <c:idx val="0"/>
          <c:order val="0"/>
          <c:tx>
            <c:strRef>
              <c:f>Sheet1!$B$1</c:f>
              <c:strCache>
                <c:ptCount val="1"/>
                <c:pt idx="0">
                  <c:v>Advertisers</c:v>
                </c:pt>
              </c:strCache>
            </c:strRef>
          </c:tx>
          <c:dPt>
            <c:idx val="0"/>
            <c:bubble3D val="0"/>
            <c:spPr>
              <a:solidFill>
                <a:srgbClr val="64B29F"/>
              </a:solidFill>
              <a:ln w="19050">
                <a:solidFill>
                  <a:schemeClr val="lt1"/>
                </a:solidFill>
              </a:ln>
              <a:effectLst/>
            </c:spPr>
            <c:extLst>
              <c:ext xmlns:c16="http://schemas.microsoft.com/office/drawing/2014/chart" uri="{C3380CC4-5D6E-409C-BE32-E72D297353CC}">
                <c16:uniqueId val="{00000001-C762-4DCB-99C6-5A7A8886BC96}"/>
              </c:ext>
            </c:extLst>
          </c:dPt>
          <c:dPt>
            <c:idx val="1"/>
            <c:bubble3D val="0"/>
            <c:spPr>
              <a:solidFill>
                <a:srgbClr val="F00060"/>
              </a:solidFill>
              <a:ln w="19050">
                <a:solidFill>
                  <a:schemeClr val="lt1"/>
                </a:solidFill>
              </a:ln>
              <a:effectLst/>
            </c:spPr>
            <c:extLst>
              <c:ext xmlns:c16="http://schemas.microsoft.com/office/drawing/2014/chart" uri="{C3380CC4-5D6E-409C-BE32-E72D297353CC}">
                <c16:uniqueId val="{00000003-C762-4DCB-99C6-5A7A8886BC96}"/>
              </c:ext>
            </c:extLst>
          </c:dPt>
          <c:dLbls>
            <c:dLbl>
              <c:idx val="1"/>
              <c:layout>
                <c:manualLayout>
                  <c:x val="5.4767910320888499E-2"/>
                  <c:y val="0.12656588980249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62-4DCB-99C6-5A7A8886BC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Source Sans Pro" panose="020B0503030403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Doing programmatic</c:v>
                </c:pt>
                <c:pt idx="1">
                  <c:v>Not doing programmatic</c:v>
                </c:pt>
              </c:strCache>
            </c:str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C762-4DCB-99C6-5A7A8886BC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0.07368</cdr:y>
    </cdr:to>
    <cdr:sp macro="" textlink="">
      <cdr:nvSpPr>
        <cdr:cNvPr id="2" name="txtboxChartTitle"/>
        <cdr:cNvSpPr txBox="1"/>
      </cdr:nvSpPr>
      <cdr:spPr>
        <a:xfrm xmlns:a="http://schemas.openxmlformats.org/drawingml/2006/main">
          <a:off x="0" y="0"/>
          <a:ext cx="4319999" cy="215900"/>
        </a:xfrm>
        <a:prstGeom xmlns:a="http://schemas.openxmlformats.org/drawingml/2006/main" prst="rect">
          <a:avLst/>
        </a:prstGeom>
        <a:solidFill xmlns:a="http://schemas.openxmlformats.org/drawingml/2006/main">
          <a:schemeClr val="bg1"/>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600" b="1" i="0" u="none" strike="noStrike" smtClean="0">
              <a:solidFill>
                <a:schemeClr val="tx1"/>
              </a:solidFill>
              <a:latin typeface="+mn-lt"/>
              <a:cs typeface="Arial" pitchFamily="34" charset="0"/>
            </a:rPr>
            <a:pPr algn="l"/>
            <a:t>Europe: programmatic display spend (including video and mobile) </a:t>
          </a:fld>
          <a:r>
            <a:rPr lang="en-US" sz="1600" b="1" i="0" u="none" strike="noStrike" dirty="0">
              <a:solidFill>
                <a:schemeClr val="tx1"/>
              </a:solidFill>
              <a:latin typeface="+mn-lt"/>
              <a:cs typeface="Arial" pitchFamily="34" charset="0"/>
            </a:rPr>
            <a:t>(€m)</a:t>
          </a:r>
        </a:p>
      </cdr:txBody>
    </cdr:sp>
  </cdr:relSizeAnchor>
  <cdr:relSizeAnchor xmlns:cdr="http://schemas.openxmlformats.org/drawingml/2006/chartDrawing">
    <cdr:from>
      <cdr:x>0.09124</cdr:x>
      <cdr:y>0.86244</cdr:y>
    </cdr:from>
    <cdr:to>
      <cdr:x>0.97646</cdr:x>
      <cdr:y>0.93612</cdr:y>
    </cdr:to>
    <cdr:sp macro="" textlink="">
      <cdr:nvSpPr>
        <cdr:cNvPr id="9" name="txtBoxPrimaryXAxisLabel"/>
        <cdr:cNvSpPr txBox="1"/>
      </cdr:nvSpPr>
      <cdr:spPr>
        <a:xfrm xmlns:a="http://schemas.openxmlformats.org/drawingml/2006/main">
          <a:off x="394157" y="2527294"/>
          <a:ext cx="3824149"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6200" rIns="76200" bIns="76200" rtlCol="0" anchor="ctr">
          <a:no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fld id="{FBC87A3B-D57C-40E0-BC73-56C2B06ED8DE}" type="TxLink">
            <a:rPr lang="en-US" sz="700" b="1" i="0" u="none" strike="noStrike" dirty="0" err="1" smtClean="0">
              <a:solidFill>
                <a:srgbClr val="000000"/>
              </a:solidFill>
              <a:latin typeface="Arial"/>
              <a:cs typeface="Arial"/>
            </a:rPr>
            <a:pPr algn="ctr"/>
            <a:t> </a:t>
          </a:fld>
          <a:endParaRPr lang="en-US" sz="700" b="1" i="0" u="none" strike="noStrike" dirty="0" err="1">
            <a:solidFill>
              <a:srgbClr val="000000"/>
            </a:solidFill>
            <a:latin typeface="Arial"/>
          </a:endParaRPr>
        </a:p>
      </cdr:txBody>
    </cdr:sp>
  </cdr:relSizeAnchor>
  <cdr:relSizeAnchor xmlns:cdr="http://schemas.openxmlformats.org/drawingml/2006/chartDrawing">
    <cdr:from>
      <cdr:x>0.63978</cdr:x>
      <cdr:y>0.21559</cdr:y>
    </cdr:from>
    <cdr:to>
      <cdr:x>0.71862</cdr:x>
      <cdr:y>0.28682</cdr:y>
    </cdr:to>
    <cdr:sp macro="" textlink="">
      <cdr:nvSpPr>
        <cdr:cNvPr id="7" name="TextBox 12"/>
        <cdr:cNvSpPr txBox="1"/>
      </cdr:nvSpPr>
      <cdr:spPr>
        <a:xfrm xmlns:a="http://schemas.openxmlformats.org/drawingml/2006/main">
          <a:off x="6960090" y="1024681"/>
          <a:ext cx="857697" cy="338554"/>
        </a:xfrm>
        <a:prstGeom xmlns:a="http://schemas.openxmlformats.org/drawingml/2006/main" prst="rect">
          <a:avLst/>
        </a:prstGeom>
        <a:noFill xmlns:a="http://schemas.openxmlformats.org/drawingml/2006/main"/>
      </cdr:spPr>
      <cdr:txBody>
        <a:bodyPr xmlns:a="http://schemas.openxmlformats.org/drawingml/2006/main" wrap="square" lIns="72000" rIns="72000" rtlCol="0">
          <a:spAutoFit/>
        </a:bodyPr>
        <a:lstStyle xmlns:a="http://schemas.openxmlformats.org/drawingml/2006/main">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a:lstStyle>
        <a:p xmlns:a="http://schemas.openxmlformats.org/drawingml/2006/main">
          <a:r>
            <a:rPr lang="en-GB" sz="1600" b="1" dirty="0">
              <a:latin typeface="Source Sans Pro" panose="020B0503030403020204" pitchFamily="34" charset="0"/>
            </a:rPr>
            <a:t>70.3%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08D62-F223-40F7-8300-3971B95FAC93}" type="datetimeFigureOut">
              <a:rPr lang="en-GB" smtClean="0"/>
              <a:t>10/03/2017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D0BA5-AC6C-40F1-8E20-7D328C6E1F32}" type="slidenum">
              <a:rPr lang="en-GB" smtClean="0"/>
              <a:t>‹#›</a:t>
            </a:fld>
            <a:endParaRPr lang="en-GB"/>
          </a:p>
        </p:txBody>
      </p:sp>
    </p:spTree>
    <p:extLst>
      <p:ext uri="{BB962C8B-B14F-4D97-AF65-F5344CB8AC3E}">
        <p14:creationId xmlns:p14="http://schemas.microsoft.com/office/powerpoint/2010/main" val="175509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Source Sans Pro" charset="0"/>
                <a:ea typeface="Source Sans Pro" charset="0"/>
                <a:cs typeface="Source Sans Pro" charset="0"/>
              </a:rPr>
              <a:t>The last two decades of digital advertising have delivered consistent innovation and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75000"/>
                  <a:lumOff val="25000"/>
                </a:schemeClr>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Source Sans Pro" charset="0"/>
                <a:ea typeface="Source Sans Pro" charset="0"/>
                <a:cs typeface="Source Sans Pro" charset="0"/>
              </a:rPr>
              <a:t>Now a €36.4bn market and the largest advertising medium in Europe, </a:t>
            </a:r>
            <a:r>
              <a:rPr lang="en-GB" sz="1200" b="1" dirty="0">
                <a:solidFill>
                  <a:schemeClr val="tx1">
                    <a:lumMod val="75000"/>
                    <a:lumOff val="25000"/>
                  </a:schemeClr>
                </a:solidFill>
                <a:latin typeface="Source Sans Pro" charset="0"/>
                <a:ea typeface="Source Sans Pro" charset="0"/>
                <a:cs typeface="Source Sans Pro" charset="0"/>
              </a:rPr>
              <a:t>overtaking TV for the first time in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75000"/>
                  <a:lumOff val="25000"/>
                </a:schemeClr>
              </a:solidFill>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Source Sans Pro" charset="0"/>
                <a:ea typeface="Source Sans Pro" charset="0"/>
                <a:cs typeface="Source Sans Pro" charset="0"/>
              </a:rPr>
              <a:t>Digital is being driven by video, improvements in ad quality, mobile, social media and the emergence of native advertising and of course programmatic advertising which continues to help marketers to better reach and engage relevant audiences in a real-time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75000"/>
                  <a:lumOff val="25000"/>
                </a:schemeClr>
              </a:solidFill>
              <a:latin typeface="Source Sans Pro" charset="0"/>
              <a:ea typeface="Source Sans Pro" charset="0"/>
              <a:cs typeface="Source Sans Pro"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0D0BA5-AC6C-40F1-8E20-7D328C6E1F3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44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lumMod val="75000"/>
                    <a:lumOff val="25000"/>
                  </a:schemeClr>
                </a:solidFill>
                <a:latin typeface="Source Sans Pro" charset="0"/>
                <a:ea typeface="Source Sans Pro" charset="0"/>
                <a:cs typeface="Source Sans Pro" charset="0"/>
              </a:rPr>
              <a:t>Indeed, programmatic advertising has increased in importance to a market value of more than €5.5bn according to IAB Europe’s 2015 Programmatic Market Sizing study. During the past few years programmatic has risen from being a backroom tactical tool understood by specialist media traders to being a key imperative for every online brand strategist.   </a:t>
            </a:r>
          </a:p>
        </p:txBody>
      </p:sp>
      <p:sp>
        <p:nvSpPr>
          <p:cNvPr id="4" name="Slide Number Placeholder 3"/>
          <p:cNvSpPr>
            <a:spLocks noGrp="1"/>
          </p:cNvSpPr>
          <p:nvPr>
            <p:ph type="sldNum" sz="quarter" idx="10"/>
          </p:nvPr>
        </p:nvSpPr>
        <p:spPr/>
        <p:txBody>
          <a:bodyPr/>
          <a:lstStyle/>
          <a:p>
            <a:fld id="{A60D0BA5-AC6C-40F1-8E20-7D328C6E1F32}" type="slidenum">
              <a:rPr lang="en-GB" smtClean="0"/>
              <a:t>3</a:t>
            </a:fld>
            <a:endParaRPr lang="en-GB"/>
          </a:p>
        </p:txBody>
      </p:sp>
    </p:spTree>
    <p:extLst>
      <p:ext uri="{BB962C8B-B14F-4D97-AF65-F5344CB8AC3E}">
        <p14:creationId xmlns:p14="http://schemas.microsoft.com/office/powerpoint/2010/main" val="393252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Source Sans Pro" charset="0"/>
                <a:ea typeface="Source Sans Pro" charset="0"/>
                <a:cs typeface="Source Sans Pro" charset="0"/>
              </a:rPr>
              <a:t>The</a:t>
            </a:r>
            <a:r>
              <a:rPr lang="en-GB" sz="1200" baseline="0" dirty="0">
                <a:solidFill>
                  <a:schemeClr val="tx1">
                    <a:lumMod val="75000"/>
                    <a:lumOff val="25000"/>
                  </a:schemeClr>
                </a:solidFill>
                <a:latin typeface="Source Sans Pro" charset="0"/>
                <a:ea typeface="Source Sans Pro" charset="0"/>
                <a:cs typeface="Source Sans Pro" charset="0"/>
              </a:rPr>
              <a:t> survey shows us that programmatic is now main stream - a</a:t>
            </a:r>
            <a:r>
              <a:rPr lang="en-GB" sz="1200" dirty="0">
                <a:solidFill>
                  <a:schemeClr val="tx1">
                    <a:lumMod val="75000"/>
                    <a:lumOff val="25000"/>
                  </a:schemeClr>
                </a:solidFill>
                <a:latin typeface="Source Sans Pro" charset="0"/>
                <a:ea typeface="Source Sans Pro" charset="0"/>
                <a:cs typeface="Source Sans Pro" charset="0"/>
              </a:rPr>
              <a:t>ll stakeholders surveyed are investing in digital and now most are also deploying some form of programmatic advertising - 87% of advertisers, 92% of publishers and 93% of media agencies.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75000"/>
                  <a:lumOff val="25000"/>
                </a:schemeClr>
              </a:solidFill>
              <a:latin typeface="Source Sans Pro" charset="0"/>
              <a:ea typeface="Source Sans Pro" charset="0"/>
              <a:cs typeface="Source Sans Pro"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Source Sans Pro" charset="0"/>
                <a:ea typeface="Source Sans Pro" charset="0"/>
                <a:cs typeface="Source Sans Pro" charset="0"/>
              </a:rPr>
              <a:t>Whilst almost everyone is investing in programmatic now the majority of buying and selling is still manual. Over two thirds of agencies and almost three quarters of publishers state that more than 20% of this digital advertising is traded via manual processes. </a:t>
            </a:r>
          </a:p>
          <a:p>
            <a:endParaRPr lang="en-GB" dirty="0"/>
          </a:p>
          <a:p>
            <a:endParaRPr lang="en-GB" dirty="0"/>
          </a:p>
          <a:p>
            <a:r>
              <a:rPr lang="en-GB" sz="1200" dirty="0">
                <a:solidFill>
                  <a:schemeClr val="tx1">
                    <a:lumMod val="75000"/>
                    <a:lumOff val="25000"/>
                  </a:schemeClr>
                </a:solidFill>
                <a:latin typeface="Source Sans Pro" charset="0"/>
                <a:ea typeface="Source Sans Pro" charset="0"/>
                <a:cs typeface="Source Sans Pro" charset="0"/>
              </a:rPr>
              <a:t> </a:t>
            </a:r>
          </a:p>
          <a:p>
            <a:endParaRPr lang="en-GB" dirty="0"/>
          </a:p>
        </p:txBody>
      </p:sp>
      <p:sp>
        <p:nvSpPr>
          <p:cNvPr id="4" name="Slide Number Placeholder 3"/>
          <p:cNvSpPr>
            <a:spLocks noGrp="1"/>
          </p:cNvSpPr>
          <p:nvPr>
            <p:ph type="sldNum" sz="quarter" idx="10"/>
          </p:nvPr>
        </p:nvSpPr>
        <p:spPr/>
        <p:txBody>
          <a:bodyPr/>
          <a:lstStyle/>
          <a:p>
            <a:fld id="{A60D0BA5-AC6C-40F1-8E20-7D328C6E1F32}" type="slidenum">
              <a:rPr lang="en-GB" smtClean="0"/>
              <a:t>4</a:t>
            </a:fld>
            <a:endParaRPr lang="en-GB"/>
          </a:p>
        </p:txBody>
      </p:sp>
    </p:spTree>
    <p:extLst>
      <p:ext uri="{BB962C8B-B14F-4D97-AF65-F5344CB8AC3E}">
        <p14:creationId xmlns:p14="http://schemas.microsoft.com/office/powerpoint/2010/main" val="364522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dirty="0"/>
              <a:t>Adoption drivers:</a:t>
            </a:r>
          </a:p>
          <a:p>
            <a:pPr marL="0" indent="0" algn="l">
              <a:buFont typeface="Arial" panose="020B0604020202020204" pitchFamily="34" charset="0"/>
              <a:buNone/>
            </a:pPr>
            <a:r>
              <a:rPr lang="en-GB" dirty="0"/>
              <a:t>Advertisers - </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Targeting efficiencies (2016 - 78%; 2015 – 76%)</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Lower cost of media (2016 - 53%; 2015 – 53%)</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Delivery of brand advertising campaigns at scale to target audience (2016 - 49%; 2015 - 50%)</a:t>
            </a:r>
          </a:p>
          <a:p>
            <a:endParaRPr lang="en-GB" dirty="0"/>
          </a:p>
          <a:p>
            <a:r>
              <a:rPr lang="en-GB" dirty="0"/>
              <a:t>Agencies –</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Targeting efficiencies (2016 - 78%; 2015 - 85%)</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Trading / operational efficiencies (2016 - 55%; 2015 - 50%)</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Change in data strategy to increase data quality (2016 - 52%; 2015 – N/A)</a:t>
            </a:r>
          </a:p>
          <a:p>
            <a:pPr marL="171450" indent="-171450" algn="l">
              <a:lnSpc>
                <a:spcPct val="107000"/>
              </a:lnSpc>
              <a:spcAft>
                <a:spcPts val="800"/>
              </a:spcAft>
              <a:buFont typeface="Arial" panose="020B0604020202020204" pitchFamily="34" charset="0"/>
              <a:buChar char="•"/>
            </a:pPr>
            <a:endPar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endParaRPr>
          </a:p>
          <a:p>
            <a:pPr marL="0" indent="0" algn="l">
              <a:lnSpc>
                <a:spcPct val="107000"/>
              </a:lnSpc>
              <a:spcAft>
                <a:spcPts val="800"/>
              </a:spcAft>
              <a:buFont typeface="Arial" panose="020B0604020202020204" pitchFamily="34" charset="0"/>
              <a:buNone/>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Publishers – </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Client demand (2016 - 60%; 2015 - 48%)</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Maximising media value (2016 - 55%; 2015 - 60%)</a:t>
            </a:r>
          </a:p>
          <a:p>
            <a:pPr marL="171450" indent="-171450" algn="l">
              <a:lnSpc>
                <a:spcPct val="107000"/>
              </a:lnSpc>
              <a:spcAft>
                <a:spcPts val="800"/>
              </a:spcAft>
              <a:buFont typeface="Arial" panose="020B0604020202020204" pitchFamily="34" charset="0"/>
              <a:buChar char="•"/>
            </a:pPr>
            <a:r>
              <a:rPr lang="en-GB" dirty="0">
                <a:solidFill>
                  <a:schemeClr val="bg1"/>
                </a:solidFill>
                <a:latin typeface="Source Sans Pro" panose="020B0503030403020204" pitchFamily="34" charset="0"/>
                <a:ea typeface="Calibri" panose="020F0502020204030204" pitchFamily="34" charset="0"/>
                <a:cs typeface="Times New Roman" panose="02020603050405020304" pitchFamily="18" charset="0"/>
              </a:rPr>
              <a:t>Trading / operational efficiencies (2016 - 49%; 2015 - 52%)</a:t>
            </a:r>
          </a:p>
          <a:p>
            <a:endParaRPr lang="en-GB" dirty="0"/>
          </a:p>
          <a:p>
            <a:endParaRPr lang="en-GB" dirty="0"/>
          </a:p>
          <a:p>
            <a:r>
              <a:rPr lang="en-GB" sz="1200" dirty="0">
                <a:solidFill>
                  <a:schemeClr val="tx1">
                    <a:lumMod val="75000"/>
                    <a:lumOff val="25000"/>
                  </a:schemeClr>
                </a:solidFill>
                <a:latin typeface="Source Sans Pro" charset="0"/>
                <a:ea typeface="Source Sans Pro" charset="0"/>
                <a:cs typeface="Source Sans Pro" charset="0"/>
              </a:rPr>
              <a:t> </a:t>
            </a:r>
          </a:p>
          <a:p>
            <a:endParaRPr lang="en-GB" dirty="0"/>
          </a:p>
        </p:txBody>
      </p:sp>
      <p:sp>
        <p:nvSpPr>
          <p:cNvPr id="4" name="Slide Number Placeholder 3"/>
          <p:cNvSpPr>
            <a:spLocks noGrp="1"/>
          </p:cNvSpPr>
          <p:nvPr>
            <p:ph type="sldNum" sz="quarter" idx="10"/>
          </p:nvPr>
        </p:nvSpPr>
        <p:spPr/>
        <p:txBody>
          <a:bodyPr/>
          <a:lstStyle/>
          <a:p>
            <a:fld id="{A60D0BA5-AC6C-40F1-8E20-7D328C6E1F32}" type="slidenum">
              <a:rPr lang="en-GB" smtClean="0"/>
              <a:t>5</a:t>
            </a:fld>
            <a:endParaRPr lang="en-GB"/>
          </a:p>
        </p:txBody>
      </p:sp>
    </p:spTree>
    <p:extLst>
      <p:ext uri="{BB962C8B-B14F-4D97-AF65-F5344CB8AC3E}">
        <p14:creationId xmlns:p14="http://schemas.microsoft.com/office/powerpoint/2010/main" val="144174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BCEB80-A46F-4097-B8DD-EF5F6330843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368734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CEB80-A46F-4097-B8DD-EF5F6330843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221883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CEB80-A46F-4097-B8DD-EF5F6330843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3406940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pic>
        <p:nvPicPr>
          <p:cNvPr id="7" name="Picture 6" descr="iphone-4-closeup.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9" name="Right Triangle 8"/>
          <p:cNvSpPr/>
          <p:nvPr userDrawn="1"/>
        </p:nvSpPr>
        <p:spPr>
          <a:xfrm>
            <a:off x="0" y="0"/>
            <a:ext cx="12192000" cy="6858000"/>
          </a:xfrm>
          <a:prstGeom prst="rtTriangle">
            <a:avLst/>
          </a:prstGeom>
          <a:solidFill>
            <a:srgbClr val="FBB03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Rectangle 9"/>
          <p:cNvSpPr/>
          <p:nvPr userDrawn="1"/>
        </p:nvSpPr>
        <p:spPr>
          <a:xfrm>
            <a:off x="3352800" y="1143000"/>
            <a:ext cx="55626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3" name="Picture 12" descr="adex Benchmark 201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14800" y="1610791"/>
            <a:ext cx="3886200" cy="1894409"/>
          </a:xfrm>
          <a:prstGeom prst="rect">
            <a:avLst/>
          </a:prstGeom>
        </p:spPr>
      </p:pic>
      <p:sp>
        <p:nvSpPr>
          <p:cNvPr id="14" name="Rectangle 13"/>
          <p:cNvSpPr/>
          <p:nvPr userDrawn="1"/>
        </p:nvSpPr>
        <p:spPr>
          <a:xfrm>
            <a:off x="3352800" y="4191000"/>
            <a:ext cx="5562600" cy="144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22" name="Rectangle 21"/>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026"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spTree>
    <p:extLst>
      <p:ext uri="{BB962C8B-B14F-4D97-AF65-F5344CB8AC3E}">
        <p14:creationId xmlns:p14="http://schemas.microsoft.com/office/powerpoint/2010/main" val="329695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5" name="Picture 24" descr="BA9AFFE0BF.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4" name="Rectangle 23"/>
          <p:cNvSpPr/>
          <p:nvPr userDrawn="1"/>
        </p:nvSpPr>
        <p:spPr>
          <a:xfrm>
            <a:off x="0" y="-4764"/>
            <a:ext cx="12192000" cy="6155191"/>
          </a:xfrm>
          <a:prstGeom prst="rect">
            <a:avLst/>
          </a:prstGeom>
          <a:solidFill>
            <a:srgbClr val="1F497D">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508000" y="304800"/>
            <a:ext cx="2082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0" dirty="0"/>
              <a:t>IND</a:t>
            </a:r>
          </a:p>
        </p:txBody>
      </p:sp>
      <p:sp>
        <p:nvSpPr>
          <p:cNvPr id="16" name="TextBox 15"/>
          <p:cNvSpPr txBox="1"/>
          <p:nvPr userDrawn="1"/>
        </p:nvSpPr>
        <p:spPr>
          <a:xfrm>
            <a:off x="685800" y="515034"/>
            <a:ext cx="2032000" cy="646331"/>
          </a:xfrm>
          <a:prstGeom prst="rect">
            <a:avLst/>
          </a:prstGeom>
          <a:noFill/>
        </p:spPr>
        <p:txBody>
          <a:bodyPr wrap="square" rtlCol="0">
            <a:spAutoFit/>
          </a:bodyPr>
          <a:lstStyle/>
          <a:p>
            <a:r>
              <a:rPr lang="fr-BE" sz="3600" b="1" dirty="0">
                <a:solidFill>
                  <a:schemeClr val="tx2"/>
                </a:solidFill>
                <a:latin typeface="+mj-lt"/>
              </a:rPr>
              <a:t>INDEX</a:t>
            </a:r>
          </a:p>
        </p:txBody>
      </p:sp>
      <p:sp>
        <p:nvSpPr>
          <p:cNvPr id="17" name="Oval 16"/>
          <p:cNvSpPr/>
          <p:nvPr userDrawn="1"/>
        </p:nvSpPr>
        <p:spPr>
          <a:xfrm>
            <a:off x="521855" y="1900238"/>
            <a:ext cx="1041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8" name="Oval 17"/>
          <p:cNvSpPr/>
          <p:nvPr userDrawn="1"/>
        </p:nvSpPr>
        <p:spPr>
          <a:xfrm>
            <a:off x="521855" y="3271838"/>
            <a:ext cx="1041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9" name="Oval 18"/>
          <p:cNvSpPr/>
          <p:nvPr userDrawn="1"/>
        </p:nvSpPr>
        <p:spPr>
          <a:xfrm>
            <a:off x="521855" y="4719638"/>
            <a:ext cx="1041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21" name="Rectangle 20"/>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26"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27" name="Picture 26"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90011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3" name="Picture 12" descr="photo-1423666639041-f56000c27a9a.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p:cNvSpPr/>
          <p:nvPr userDrawn="1"/>
        </p:nvSpPr>
        <p:spPr>
          <a:xfrm>
            <a:off x="0" y="0"/>
            <a:ext cx="12192000" cy="6126531"/>
          </a:xfrm>
          <a:prstGeom prst="rect">
            <a:avLst/>
          </a:prstGeom>
          <a:solidFill>
            <a:srgbClr val="0076C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90922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5" name="Picture 14" descr="bqck.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
        <p:nvSpPr>
          <p:cNvPr id="14" name="Rectangle 13"/>
          <p:cNvSpPr/>
          <p:nvPr userDrawn="1"/>
        </p:nvSpPr>
        <p:spPr>
          <a:xfrm>
            <a:off x="0" y="0"/>
            <a:ext cx="12192000" cy="601980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3" name="Rectangle 12"/>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4168725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3" name="Picture 12" descr="photo-1454997423871-b5215756e54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4967111" cy="6858000"/>
          </a:xfrm>
          <a:prstGeom prst="rect">
            <a:avLst/>
          </a:prstGeom>
        </p:spPr>
      </p:pic>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
        <p:nvSpPr>
          <p:cNvPr id="9" name="Rectangle 8"/>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4" name="Rectangle 13"/>
          <p:cNvSpPr/>
          <p:nvPr userDrawn="1"/>
        </p:nvSpPr>
        <p:spPr>
          <a:xfrm>
            <a:off x="0" y="0"/>
            <a:ext cx="4967110" cy="6019800"/>
          </a:xfrm>
          <a:prstGeom prst="rect">
            <a:avLst/>
          </a:prstGeom>
          <a:solidFill>
            <a:schemeClr val="accent2">
              <a:lumMod val="5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83660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228600"/>
            <a:ext cx="10972800" cy="762000"/>
          </a:xfrm>
        </p:spPr>
        <p:txBody>
          <a:bodyPr>
            <a:normAutofit/>
          </a:bodyPr>
          <a:lstStyle>
            <a:lvl1pPr algn="l">
              <a:defRPr sz="3000">
                <a:solidFill>
                  <a:schemeClr val="accent2"/>
                </a:solidFill>
              </a:defRPr>
            </a:lvl1p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318EC525-EC38-4503-80FB-05FB8D88245D}" type="datetimeFigureOut">
              <a:rPr lang="fr-BE" smtClean="0"/>
              <a:pPr/>
              <a:t>10-03-17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FB9B359-AE9D-496D-9E1F-E0D47A7155EB}" type="slidenum">
              <a:rPr lang="fr-BE" smtClean="0"/>
              <a:pPr/>
              <a:t>‹#›</a:t>
            </a:fld>
            <a:endParaRPr lang="fr-BE"/>
          </a:p>
        </p:txBody>
      </p:sp>
      <p:sp>
        <p:nvSpPr>
          <p:cNvPr id="6" name="Rectangle 5"/>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Isosceles Triangle 9"/>
          <p:cNvSpPr/>
          <p:nvPr userDrawn="1"/>
        </p:nvSpPr>
        <p:spPr>
          <a:xfrm rot="5400000">
            <a:off x="39852" y="264948"/>
            <a:ext cx="533400" cy="6131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1" name="Rectangle 10"/>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4" name="Picture 13" descr="adex Benchmark 2015.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315380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5" name="Picture 14" descr="Y01VDYAX6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4648200" cy="6019800"/>
          </a:xfrm>
          <a:prstGeom prst="rect">
            <a:avLst/>
          </a:prstGeom>
        </p:spPr>
      </p:pic>
      <p:sp>
        <p:nvSpPr>
          <p:cNvPr id="16" name="Rectangle 15"/>
          <p:cNvSpPr/>
          <p:nvPr userDrawn="1"/>
        </p:nvSpPr>
        <p:spPr>
          <a:xfrm>
            <a:off x="0" y="0"/>
            <a:ext cx="4648200" cy="601980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3" name="Rectangle 12"/>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131143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3" name="Picture 12" descr="iphone-4-closeup.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667000"/>
          </a:xfrm>
          <a:prstGeom prst="rect">
            <a:avLst/>
          </a:prstGeom>
        </p:spPr>
      </p:pic>
      <p:sp>
        <p:nvSpPr>
          <p:cNvPr id="14" name="Rectangle 13"/>
          <p:cNvSpPr/>
          <p:nvPr userDrawn="1"/>
        </p:nvSpPr>
        <p:spPr>
          <a:xfrm>
            <a:off x="0" y="0"/>
            <a:ext cx="12192000" cy="2667000"/>
          </a:xfrm>
          <a:prstGeom prst="rect">
            <a:avLst/>
          </a:prstGeom>
          <a:solidFill>
            <a:schemeClr val="accent1">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210434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CEB80-A46F-4097-B8DD-EF5F6330843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3945219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3" name="Picture 12" descr="iphone-4-closeup.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14" name="Rectangle 13"/>
          <p:cNvSpPr/>
          <p:nvPr userDrawn="1"/>
        </p:nvSpPr>
        <p:spPr>
          <a:xfrm>
            <a:off x="0" y="0"/>
            <a:ext cx="12192000" cy="1524000"/>
          </a:xfrm>
          <a:prstGeom prst="rect">
            <a:avLst/>
          </a:prstGeom>
          <a:solidFill>
            <a:schemeClr val="accent1">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412974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
        <p:nvSpPr>
          <p:cNvPr id="9" name="Rectangle 8"/>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5" name="Picture 14" descr="BA9AFFE0BF.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362200"/>
          </a:xfrm>
          <a:prstGeom prst="rect">
            <a:avLst/>
          </a:prstGeom>
        </p:spPr>
      </p:pic>
      <p:sp>
        <p:nvSpPr>
          <p:cNvPr id="16" name="Rectangle 15"/>
          <p:cNvSpPr/>
          <p:nvPr userDrawn="1"/>
        </p:nvSpPr>
        <p:spPr>
          <a:xfrm>
            <a:off x="0" y="0"/>
            <a:ext cx="12191999" cy="2362200"/>
          </a:xfrm>
          <a:prstGeom prst="rect">
            <a:avLst/>
          </a:prstGeom>
          <a:solidFill>
            <a:srgbClr val="1F497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3" name="Rectangle 12"/>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3256344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pic>
        <p:nvPicPr>
          <p:cNvPr id="7" name="Picture 6" descr="iphone-4-closeup.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9" name="Right Triangle 8"/>
          <p:cNvSpPr/>
          <p:nvPr userDrawn="1"/>
        </p:nvSpPr>
        <p:spPr>
          <a:xfrm>
            <a:off x="0" y="0"/>
            <a:ext cx="12192000" cy="6858000"/>
          </a:xfrm>
          <a:prstGeom prst="rtTriangle">
            <a:avLst/>
          </a:prstGeom>
          <a:solidFill>
            <a:srgbClr val="FBB03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Rectangle 9"/>
          <p:cNvSpPr/>
          <p:nvPr userDrawn="1"/>
        </p:nvSpPr>
        <p:spPr>
          <a:xfrm>
            <a:off x="609600" y="381000"/>
            <a:ext cx="58674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2" name="Rectangle 11"/>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4"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5" name="Picture 14"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71407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pic>
        <p:nvPicPr>
          <p:cNvPr id="7" name="Picture 6" descr="iphone-4-closeup.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ight Triangle 8"/>
          <p:cNvSpPr/>
          <p:nvPr userDrawn="1"/>
        </p:nvSpPr>
        <p:spPr>
          <a:xfrm>
            <a:off x="0" y="0"/>
            <a:ext cx="12192000" cy="6858000"/>
          </a:xfrm>
          <a:prstGeom prst="rtTriangle">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Rectangle 9"/>
          <p:cNvSpPr/>
          <p:nvPr userDrawn="1"/>
        </p:nvSpPr>
        <p:spPr>
          <a:xfrm>
            <a:off x="1828800" y="2275114"/>
            <a:ext cx="9144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2" name="Rectangle 11"/>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4"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5" name="Picture 14"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4289871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318EC525-EC38-4503-80FB-05FB8D88245D}" type="datetimeFigureOut">
              <a:rPr lang="fr-BE" smtClean="0"/>
              <a:pPr/>
              <a:t>10-03-17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469628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C525-EC38-4503-80FB-05FB8D88245D}" type="datetimeFigureOut">
              <a:rPr lang="fr-BE" smtClean="0"/>
              <a:pPr/>
              <a:t>10-03-17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582760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C525-EC38-4503-80FB-05FB8D88245D}" type="datetimeFigureOut">
              <a:rPr lang="fr-BE" smtClean="0"/>
              <a:pPr/>
              <a:t>10-03-17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336092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C525-EC38-4503-80FB-05FB8D88245D}" type="datetimeFigureOut">
              <a:rPr lang="fr-BE" smtClean="0"/>
              <a:pPr/>
              <a:t>10-03-17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2151405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248133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350977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CEB80-A46F-4097-B8DD-EF5F6330843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122460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CEB80-A46F-4097-B8DD-EF5F6330843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1508262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pic>
        <p:nvPicPr>
          <p:cNvPr id="7" name="Picture 6" descr="iphone-4-closeup.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9" name="Right Triangle 8"/>
          <p:cNvSpPr/>
          <p:nvPr userDrawn="1"/>
        </p:nvSpPr>
        <p:spPr>
          <a:xfrm>
            <a:off x="0" y="0"/>
            <a:ext cx="12192000" cy="6858000"/>
          </a:xfrm>
          <a:prstGeom prst="rtTriangle">
            <a:avLst/>
          </a:prstGeom>
          <a:solidFill>
            <a:srgbClr val="FBB03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Rectangle 9"/>
          <p:cNvSpPr/>
          <p:nvPr userDrawn="1"/>
        </p:nvSpPr>
        <p:spPr>
          <a:xfrm>
            <a:off x="3352800" y="1143000"/>
            <a:ext cx="55626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3" name="Picture 12" descr="adex Benchmark 201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14800" y="1610791"/>
            <a:ext cx="3886200" cy="1894409"/>
          </a:xfrm>
          <a:prstGeom prst="rect">
            <a:avLst/>
          </a:prstGeom>
        </p:spPr>
      </p:pic>
      <p:sp>
        <p:nvSpPr>
          <p:cNvPr id="14" name="Rectangle 13"/>
          <p:cNvSpPr/>
          <p:nvPr userDrawn="1"/>
        </p:nvSpPr>
        <p:spPr>
          <a:xfrm>
            <a:off x="3352800" y="4191000"/>
            <a:ext cx="5562600" cy="144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22" name="Rectangle 21"/>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026" name="Picture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spTree>
    <p:extLst>
      <p:ext uri="{BB962C8B-B14F-4D97-AF65-F5344CB8AC3E}">
        <p14:creationId xmlns:p14="http://schemas.microsoft.com/office/powerpoint/2010/main" val="2981693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5" name="Picture 24" descr="BA9AFFE0BF.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4" name="Rectangle 23"/>
          <p:cNvSpPr/>
          <p:nvPr userDrawn="1"/>
        </p:nvSpPr>
        <p:spPr>
          <a:xfrm>
            <a:off x="0" y="-4764"/>
            <a:ext cx="12192000" cy="6155191"/>
          </a:xfrm>
          <a:prstGeom prst="rect">
            <a:avLst/>
          </a:prstGeom>
          <a:solidFill>
            <a:srgbClr val="1F497D">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508000" y="304800"/>
            <a:ext cx="2082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0" dirty="0"/>
              <a:t>IND</a:t>
            </a:r>
          </a:p>
        </p:txBody>
      </p:sp>
      <p:sp>
        <p:nvSpPr>
          <p:cNvPr id="16" name="TextBox 15"/>
          <p:cNvSpPr txBox="1"/>
          <p:nvPr userDrawn="1"/>
        </p:nvSpPr>
        <p:spPr>
          <a:xfrm>
            <a:off x="685800" y="515034"/>
            <a:ext cx="2032000" cy="646331"/>
          </a:xfrm>
          <a:prstGeom prst="rect">
            <a:avLst/>
          </a:prstGeom>
          <a:noFill/>
        </p:spPr>
        <p:txBody>
          <a:bodyPr wrap="square" rtlCol="0">
            <a:spAutoFit/>
          </a:bodyPr>
          <a:lstStyle/>
          <a:p>
            <a:r>
              <a:rPr lang="fr-BE" sz="3600" b="1" dirty="0">
                <a:solidFill>
                  <a:schemeClr val="tx2"/>
                </a:solidFill>
                <a:latin typeface="+mj-lt"/>
              </a:rPr>
              <a:t>INDEX</a:t>
            </a:r>
          </a:p>
        </p:txBody>
      </p:sp>
      <p:sp>
        <p:nvSpPr>
          <p:cNvPr id="17" name="Oval 16"/>
          <p:cNvSpPr/>
          <p:nvPr userDrawn="1"/>
        </p:nvSpPr>
        <p:spPr>
          <a:xfrm>
            <a:off x="521855" y="1900238"/>
            <a:ext cx="1041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8" name="Oval 17"/>
          <p:cNvSpPr/>
          <p:nvPr userDrawn="1"/>
        </p:nvSpPr>
        <p:spPr>
          <a:xfrm>
            <a:off x="521855" y="3271838"/>
            <a:ext cx="1041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9" name="Oval 18"/>
          <p:cNvSpPr/>
          <p:nvPr userDrawn="1"/>
        </p:nvSpPr>
        <p:spPr>
          <a:xfrm>
            <a:off x="521855" y="4719638"/>
            <a:ext cx="1041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21" name="Rectangle 20"/>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26"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27" name="Picture 26"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389281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3" name="Picture 12" descr="photo-1423666639041-f56000c27a9a.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p:cNvSpPr/>
          <p:nvPr userDrawn="1"/>
        </p:nvSpPr>
        <p:spPr>
          <a:xfrm>
            <a:off x="0" y="0"/>
            <a:ext cx="12192000" cy="6126531"/>
          </a:xfrm>
          <a:prstGeom prst="rect">
            <a:avLst/>
          </a:prstGeom>
          <a:solidFill>
            <a:srgbClr val="0076C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2714669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5" name="Picture 14" descr="bqck.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p:cNvSpPr/>
          <p:nvPr userDrawn="1"/>
        </p:nvSpPr>
        <p:spPr>
          <a:xfrm>
            <a:off x="0" y="0"/>
            <a:ext cx="12192000" cy="685800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Tree>
    <p:extLst>
      <p:ext uri="{BB962C8B-B14F-4D97-AF65-F5344CB8AC3E}">
        <p14:creationId xmlns:p14="http://schemas.microsoft.com/office/powerpoint/2010/main" val="2973091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3" name="Picture 12" descr="photo-1454997423871-b5215756e54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4967111" cy="6858000"/>
          </a:xfrm>
          <a:prstGeom prst="rect">
            <a:avLst/>
          </a:prstGeom>
        </p:spPr>
      </p:pic>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
        <p:nvSpPr>
          <p:cNvPr id="9" name="Rectangle 8"/>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4" name="Rectangle 13"/>
          <p:cNvSpPr/>
          <p:nvPr userDrawn="1"/>
        </p:nvSpPr>
        <p:spPr>
          <a:xfrm>
            <a:off x="0" y="0"/>
            <a:ext cx="4967110" cy="6019800"/>
          </a:xfrm>
          <a:prstGeom prst="rect">
            <a:avLst/>
          </a:prstGeom>
          <a:solidFill>
            <a:schemeClr val="accent2">
              <a:lumMod val="5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3910230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228600"/>
            <a:ext cx="10972800" cy="762000"/>
          </a:xfrm>
        </p:spPr>
        <p:txBody>
          <a:bodyPr>
            <a:normAutofit/>
          </a:bodyPr>
          <a:lstStyle>
            <a:lvl1pPr algn="l">
              <a:defRPr sz="3000">
                <a:solidFill>
                  <a:schemeClr val="accent2"/>
                </a:solidFill>
              </a:defRPr>
            </a:lvl1p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318EC525-EC38-4503-80FB-05FB8D88245D}" type="datetimeFigureOut">
              <a:rPr lang="fr-BE" smtClean="0"/>
              <a:pPr/>
              <a:t>10-03-17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FB9B359-AE9D-496D-9E1F-E0D47A7155EB}" type="slidenum">
              <a:rPr lang="fr-BE" smtClean="0"/>
              <a:pPr/>
              <a:t>‹#›</a:t>
            </a:fld>
            <a:endParaRPr lang="fr-BE"/>
          </a:p>
        </p:txBody>
      </p:sp>
      <p:sp>
        <p:nvSpPr>
          <p:cNvPr id="6" name="Rectangle 5"/>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Isosceles Triangle 9"/>
          <p:cNvSpPr/>
          <p:nvPr userDrawn="1"/>
        </p:nvSpPr>
        <p:spPr>
          <a:xfrm rot="5400000">
            <a:off x="39852" y="264948"/>
            <a:ext cx="533400" cy="6131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1" name="Rectangle 10"/>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4" name="Picture 13" descr="adex Benchmark 2015.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2963067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5" name="Picture 14" descr="Y01VDYAX6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4648200" cy="6019800"/>
          </a:xfrm>
          <a:prstGeom prst="rect">
            <a:avLst/>
          </a:prstGeom>
        </p:spPr>
      </p:pic>
      <p:sp>
        <p:nvSpPr>
          <p:cNvPr id="16" name="Rectangle 15"/>
          <p:cNvSpPr/>
          <p:nvPr userDrawn="1"/>
        </p:nvSpPr>
        <p:spPr>
          <a:xfrm>
            <a:off x="0" y="0"/>
            <a:ext cx="4648200" cy="6019800"/>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3" name="Rectangle 12"/>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2176488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3" name="Picture 12" descr="iphone-4-closeup.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667000"/>
          </a:xfrm>
          <a:prstGeom prst="rect">
            <a:avLst/>
          </a:prstGeom>
        </p:spPr>
      </p:pic>
      <p:sp>
        <p:nvSpPr>
          <p:cNvPr id="14" name="Rectangle 13"/>
          <p:cNvSpPr/>
          <p:nvPr userDrawn="1"/>
        </p:nvSpPr>
        <p:spPr>
          <a:xfrm>
            <a:off x="0" y="0"/>
            <a:ext cx="12192000" cy="2667000"/>
          </a:xfrm>
          <a:prstGeom prst="rect">
            <a:avLst/>
          </a:prstGeom>
          <a:solidFill>
            <a:schemeClr val="accent1">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3520280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pic>
        <p:nvPicPr>
          <p:cNvPr id="13" name="Picture 12" descr="iphone-4-closeup.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14" name="Rectangle 13"/>
          <p:cNvSpPr/>
          <p:nvPr userDrawn="1"/>
        </p:nvSpPr>
        <p:spPr>
          <a:xfrm>
            <a:off x="0" y="0"/>
            <a:ext cx="12192000" cy="1524000"/>
          </a:xfrm>
          <a:prstGeom prst="rect">
            <a:avLst/>
          </a:prstGeom>
          <a:solidFill>
            <a:schemeClr val="accent1">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5" name="Rectangle 14"/>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272867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BCEB80-A46F-4097-B8DD-EF5F63308436}" type="datetimeFigureOut">
              <a:rPr lang="en-GB" smtClean="0"/>
              <a:t>10/03/2017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6811405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
        <p:nvSpPr>
          <p:cNvPr id="9" name="Rectangle 8"/>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5" name="Picture 14" descr="BA9AFFE0BF.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362200"/>
          </a:xfrm>
          <a:prstGeom prst="rect">
            <a:avLst/>
          </a:prstGeom>
        </p:spPr>
      </p:pic>
      <p:sp>
        <p:nvSpPr>
          <p:cNvPr id="16" name="Rectangle 15"/>
          <p:cNvSpPr/>
          <p:nvPr userDrawn="1"/>
        </p:nvSpPr>
        <p:spPr>
          <a:xfrm>
            <a:off x="0" y="0"/>
            <a:ext cx="12191999" cy="2362200"/>
          </a:xfrm>
          <a:prstGeom prst="rect">
            <a:avLst/>
          </a:prstGeom>
          <a:solidFill>
            <a:srgbClr val="1F497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3" name="Rectangle 12"/>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8" name="Picture 17"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3132184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pic>
        <p:nvPicPr>
          <p:cNvPr id="7" name="Picture 6" descr="iphone-4-closeup.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9" name="Right Triangle 8"/>
          <p:cNvSpPr/>
          <p:nvPr userDrawn="1"/>
        </p:nvSpPr>
        <p:spPr>
          <a:xfrm>
            <a:off x="0" y="0"/>
            <a:ext cx="12192000" cy="6858000"/>
          </a:xfrm>
          <a:prstGeom prst="rtTriangle">
            <a:avLst/>
          </a:prstGeom>
          <a:solidFill>
            <a:srgbClr val="FBB03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Rectangle 9"/>
          <p:cNvSpPr/>
          <p:nvPr userDrawn="1"/>
        </p:nvSpPr>
        <p:spPr>
          <a:xfrm>
            <a:off x="609600" y="381000"/>
            <a:ext cx="58674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2" name="Rectangle 11"/>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4"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5" name="Picture 14"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1937607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pic>
        <p:nvPicPr>
          <p:cNvPr id="7" name="Picture 6" descr="iphone-4-closeup.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ight Triangle 8"/>
          <p:cNvSpPr/>
          <p:nvPr userDrawn="1"/>
        </p:nvSpPr>
        <p:spPr>
          <a:xfrm>
            <a:off x="0" y="0"/>
            <a:ext cx="12192000" cy="6858000"/>
          </a:xfrm>
          <a:prstGeom prst="rtTriangle">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0" name="Rectangle 9"/>
          <p:cNvSpPr/>
          <p:nvPr userDrawn="1"/>
        </p:nvSpPr>
        <p:spPr>
          <a:xfrm>
            <a:off x="1828800" y="2275114"/>
            <a:ext cx="9144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12" name="Rectangle 11"/>
          <p:cNvSpPr/>
          <p:nvPr userDrawn="1"/>
        </p:nvSpPr>
        <p:spPr>
          <a:xfrm>
            <a:off x="0" y="6019800"/>
            <a:ext cx="1219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6086476"/>
            <a:ext cx="711200" cy="685800"/>
          </a:xfrm>
          <a:prstGeom prst="rect">
            <a:avLst/>
          </a:prstGeom>
        </p:spPr>
      </p:pic>
      <p:pic>
        <p:nvPicPr>
          <p:cNvPr id="14"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430000" y="6096001"/>
            <a:ext cx="656818" cy="676275"/>
          </a:xfrm>
          <a:prstGeom prst="rect">
            <a:avLst/>
          </a:prstGeom>
          <a:noFill/>
          <a:ln w="9525">
            <a:noFill/>
            <a:miter lim="800000"/>
            <a:headEnd/>
            <a:tailEnd/>
          </a:ln>
        </p:spPr>
      </p:pic>
      <p:pic>
        <p:nvPicPr>
          <p:cNvPr id="15" name="Picture 14" descr="adex Benchmark 2015.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00" y="6150428"/>
            <a:ext cx="990600" cy="500743"/>
          </a:xfrm>
          <a:prstGeom prst="rect">
            <a:avLst/>
          </a:prstGeom>
        </p:spPr>
      </p:pic>
    </p:spTree>
    <p:extLst>
      <p:ext uri="{BB962C8B-B14F-4D97-AF65-F5344CB8AC3E}">
        <p14:creationId xmlns:p14="http://schemas.microsoft.com/office/powerpoint/2010/main" val="17093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318EC525-EC38-4503-80FB-05FB8D88245D}" type="datetimeFigureOut">
              <a:rPr lang="fr-BE" smtClean="0"/>
              <a:pPr/>
              <a:t>10-03-17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2504483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C525-EC38-4503-80FB-05FB8D88245D}" type="datetimeFigureOut">
              <a:rPr lang="fr-BE" smtClean="0"/>
              <a:pPr/>
              <a:t>10-03-17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3455575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C525-EC38-4503-80FB-05FB8D88245D}" type="datetimeFigureOut">
              <a:rPr lang="fr-BE" smtClean="0"/>
              <a:pPr/>
              <a:t>10-03-17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79907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C525-EC38-4503-80FB-05FB8D88245D}" type="datetimeFigureOut">
              <a:rPr lang="fr-BE" smtClean="0"/>
              <a:pPr/>
              <a:t>10-03-17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840837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2240174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318EC525-EC38-4503-80FB-05FB8D88245D}" type="datetimeFigureOut">
              <a:rPr lang="fr-BE" smtClean="0"/>
              <a:pPr/>
              <a:t>10-03-17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FB9B359-AE9D-496D-9E1F-E0D47A7155EB}" type="slidenum">
              <a:rPr lang="fr-BE" smtClean="0"/>
              <a:pPr/>
              <a:t>‹#›</a:t>
            </a:fld>
            <a:endParaRPr lang="fr-BE"/>
          </a:p>
        </p:txBody>
      </p:sp>
    </p:spTree>
    <p:extLst>
      <p:ext uri="{BB962C8B-B14F-4D97-AF65-F5344CB8AC3E}">
        <p14:creationId xmlns:p14="http://schemas.microsoft.com/office/powerpoint/2010/main" val="1526759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CEB80-A46F-4097-B8DD-EF5F6330843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63146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BCEB80-A46F-4097-B8DD-EF5F63308436}" type="datetimeFigureOut">
              <a:rPr lang="en-GB" smtClean="0"/>
              <a:t>10/03/2017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22169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BCEB80-A46F-4097-B8DD-EF5F63308436}" type="datetimeFigureOut">
              <a:rPr lang="en-GB" smtClean="0"/>
              <a:t>10/03/2017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340471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CEB80-A46F-4097-B8DD-EF5F63308436}" type="datetimeFigureOut">
              <a:rPr lang="en-GB" smtClean="0"/>
              <a:t>10/03/2017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115575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CEB80-A46F-4097-B8DD-EF5F63308436}" type="datetimeFigureOut">
              <a:rPr lang="en-GB" smtClean="0"/>
              <a:t>10/03/2017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274629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CEB80-A46F-4097-B8DD-EF5F63308436}" type="datetimeFigureOut">
              <a:rPr lang="en-GB" smtClean="0"/>
              <a:t>10/03/2017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1951-6C5D-4BB8-B951-656C67A4134C}" type="slidenum">
              <a:rPr lang="en-GB" smtClean="0"/>
              <a:t>‹#›</a:t>
            </a:fld>
            <a:endParaRPr lang="en-GB"/>
          </a:p>
        </p:txBody>
      </p:sp>
    </p:spTree>
    <p:extLst>
      <p:ext uri="{BB962C8B-B14F-4D97-AF65-F5344CB8AC3E}">
        <p14:creationId xmlns:p14="http://schemas.microsoft.com/office/powerpoint/2010/main" val="210464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CEB80-A46F-4097-B8DD-EF5F63308436}" type="datetimeFigureOut">
              <a:rPr lang="en-GB" smtClean="0"/>
              <a:t>10/03/2017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61951-6C5D-4BB8-B951-656C67A4134C}" type="slidenum">
              <a:rPr lang="en-GB" smtClean="0"/>
              <a:t>‹#›</a:t>
            </a:fld>
            <a:endParaRPr lang="en-GB"/>
          </a:p>
        </p:txBody>
      </p:sp>
    </p:spTree>
    <p:extLst>
      <p:ext uri="{BB962C8B-B14F-4D97-AF65-F5344CB8AC3E}">
        <p14:creationId xmlns:p14="http://schemas.microsoft.com/office/powerpoint/2010/main" val="376578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C525-EC38-4503-80FB-05FB8D88245D}" type="datetimeFigureOut">
              <a:rPr lang="fr-BE" smtClean="0"/>
              <a:pPr/>
              <a:t>10-03-17</a:t>
            </a:fld>
            <a:endParaRPr lang="fr-B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9B359-AE9D-496D-9E1F-E0D47A7155EB}" type="slidenum">
              <a:rPr lang="fr-BE" smtClean="0"/>
              <a:pPr/>
              <a:t>‹#›</a:t>
            </a:fld>
            <a:endParaRPr lang="fr-BE"/>
          </a:p>
        </p:txBody>
      </p:sp>
    </p:spTree>
    <p:extLst>
      <p:ext uri="{BB962C8B-B14F-4D97-AF65-F5344CB8AC3E}">
        <p14:creationId xmlns:p14="http://schemas.microsoft.com/office/powerpoint/2010/main" val="22650694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C525-EC38-4503-80FB-05FB8D88245D}" type="datetimeFigureOut">
              <a:rPr lang="fr-BE" smtClean="0"/>
              <a:pPr/>
              <a:t>10-03-17</a:t>
            </a:fld>
            <a:endParaRPr lang="fr-B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9B359-AE9D-496D-9E1F-E0D47A7155EB}" type="slidenum">
              <a:rPr lang="fr-BE" smtClean="0"/>
              <a:pPr/>
              <a:t>‹#›</a:t>
            </a:fld>
            <a:endParaRPr lang="fr-BE"/>
          </a:p>
        </p:txBody>
      </p:sp>
    </p:spTree>
    <p:extLst>
      <p:ext uri="{BB962C8B-B14F-4D97-AF65-F5344CB8AC3E}">
        <p14:creationId xmlns:p14="http://schemas.microsoft.com/office/powerpoint/2010/main" val="25512662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abeurope.eu/research-thought-leadership/iab-europe-adex-report-the-definitive-guide-to-europes-online-advertising-market/"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hyperlink" Target="http://www.iabeurope.eu/research-thought-leadership/programmatic/iab-europe-report-european-programmatic-market-sizing-september-2016/" TargetMode="External"/><Relationship Id="rId5" Type="http://schemas.openxmlformats.org/officeDocument/2006/relationships/chart" Target="../charts/char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www.iabeurope.eu/research-thought-leadership/iab-europe-report-attitudes-towards-programmatic-advertising/" TargetMode="External"/><Relationship Id="rId3" Type="http://schemas.openxmlformats.org/officeDocument/2006/relationships/image" Target="../media/image17.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iabeurope.eu/research-thought-leadership/iab-europe-report-attitudes-towards-programmatic-advertising/"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x</a:t>
            </a:r>
          </a:p>
        </p:txBody>
      </p:sp>
      <p:sp>
        <p:nvSpPr>
          <p:cNvPr id="3" name="Subtitle 2"/>
          <p:cNvSpPr>
            <a:spLocks noGrp="1"/>
          </p:cNvSpPr>
          <p:nvPr>
            <p:ph type="subTitle" idx="1"/>
          </p:nvPr>
        </p:nvSpPr>
        <p:spPr/>
        <p:txBody>
          <a:bodyPr/>
          <a:lstStyle/>
          <a:p>
            <a:endParaRPr lang="en-GB"/>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t="-216" r="-1147"/>
          <a:stretch/>
        </p:blipFill>
        <p:spPr>
          <a:xfrm>
            <a:off x="0" y="-270658"/>
            <a:ext cx="12329652" cy="7128658"/>
          </a:xfrm>
          <a:prstGeom prst="rect">
            <a:avLst/>
          </a:prstGeom>
        </p:spPr>
      </p:pic>
      <p:sp>
        <p:nvSpPr>
          <p:cNvPr id="7" name="Rectangle 6"/>
          <p:cNvSpPr/>
          <p:nvPr/>
        </p:nvSpPr>
        <p:spPr>
          <a:xfrm>
            <a:off x="-22415" y="-198417"/>
            <a:ext cx="12192000" cy="7335135"/>
          </a:xfrm>
          <a:prstGeom prst="rect">
            <a:avLst/>
          </a:prstGeom>
          <a:solidFill>
            <a:srgbClr val="64B29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2415" y="-270658"/>
            <a:ext cx="12192000" cy="7318807"/>
          </a:xfrm>
          <a:prstGeom prst="rect">
            <a:avLst/>
          </a:prstGeom>
          <a:solidFill>
            <a:srgbClr val="64B29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386348" y="1023720"/>
            <a:ext cx="8025936" cy="5734903"/>
          </a:xfrm>
          <a:prstGeom prst="rect">
            <a:avLst/>
          </a:prstGeom>
          <a:noFill/>
        </p:spPr>
        <p:txBody>
          <a:bodyPr wrap="square" rtlCol="0">
            <a:spAutoFit/>
          </a:bodyPr>
          <a:lstStyle/>
          <a:p>
            <a:pPr>
              <a:lnSpc>
                <a:spcPts val="5500"/>
              </a:lnSpc>
            </a:pPr>
            <a:r>
              <a:rPr lang="en-GB" sz="4800" b="1" dirty="0">
                <a:solidFill>
                  <a:schemeClr val="bg1"/>
                </a:solidFill>
                <a:latin typeface="Futura Bk" panose="020B0502020204020303" pitchFamily="34" charset="0"/>
              </a:rPr>
              <a:t>International Expert Panel</a:t>
            </a:r>
          </a:p>
          <a:p>
            <a:pPr>
              <a:lnSpc>
                <a:spcPts val="5500"/>
              </a:lnSpc>
            </a:pPr>
            <a:endParaRPr lang="en-GB" sz="4800" b="1" dirty="0">
              <a:solidFill>
                <a:schemeClr val="bg1"/>
              </a:solidFill>
              <a:latin typeface="Futura Bk" panose="020B0502020204020303" pitchFamily="34" charset="0"/>
            </a:endParaRPr>
          </a:p>
          <a:p>
            <a:pPr>
              <a:lnSpc>
                <a:spcPts val="5500"/>
              </a:lnSpc>
            </a:pPr>
            <a:r>
              <a:rPr lang="en-GB" sz="3600" b="1" dirty="0">
                <a:solidFill>
                  <a:schemeClr val="bg1"/>
                </a:solidFill>
                <a:latin typeface="Futura Bk" panose="020B0502020204020303" pitchFamily="34" charset="0"/>
              </a:rPr>
              <a:t>Moderated by: </a:t>
            </a:r>
            <a:r>
              <a:rPr lang="en-GB" sz="3200" b="1" dirty="0">
                <a:solidFill>
                  <a:schemeClr val="bg1"/>
                </a:solidFill>
                <a:latin typeface="Futura Bk" panose="020B0502020204020303" pitchFamily="34" charset="0"/>
              </a:rPr>
              <a:t>Alison Fennah, Executive Business Advisor, IAB Europe</a:t>
            </a:r>
            <a:endParaRPr lang="en-GB" sz="3600" b="1" dirty="0">
              <a:solidFill>
                <a:schemeClr val="bg1"/>
              </a:solidFill>
              <a:latin typeface="Futura Bk" panose="020B0502020204020303" pitchFamily="34" charset="0"/>
            </a:endParaRPr>
          </a:p>
          <a:p>
            <a:pPr>
              <a:lnSpc>
                <a:spcPts val="5500"/>
              </a:lnSpc>
            </a:pPr>
            <a:endParaRPr lang="en-GB" sz="4800" b="1" dirty="0">
              <a:solidFill>
                <a:schemeClr val="bg1"/>
              </a:solidFill>
              <a:latin typeface="Futura Bk" panose="020B0502020204020303" pitchFamily="34" charset="0"/>
            </a:endParaRPr>
          </a:p>
          <a:p>
            <a:pPr>
              <a:lnSpc>
                <a:spcPts val="5500"/>
              </a:lnSpc>
            </a:pPr>
            <a:r>
              <a:rPr lang="en-GB" sz="3600" b="1" dirty="0">
                <a:solidFill>
                  <a:schemeClr val="bg1"/>
                </a:solidFill>
                <a:latin typeface="Futura Bk" panose="020B0502020204020303" pitchFamily="34" charset="0"/>
              </a:rPr>
              <a:t>d3con, Hamburg</a:t>
            </a:r>
          </a:p>
          <a:p>
            <a:pPr>
              <a:lnSpc>
                <a:spcPts val="5500"/>
              </a:lnSpc>
            </a:pPr>
            <a:r>
              <a:rPr lang="en-GB" sz="3600" b="1" dirty="0">
                <a:solidFill>
                  <a:schemeClr val="bg1"/>
                </a:solidFill>
                <a:latin typeface="Futura Bk" panose="020B0502020204020303" pitchFamily="34" charset="0"/>
              </a:rPr>
              <a:t>14</a:t>
            </a:r>
            <a:r>
              <a:rPr lang="en-GB" sz="3600" b="1" baseline="30000" dirty="0">
                <a:solidFill>
                  <a:schemeClr val="bg1"/>
                </a:solidFill>
                <a:latin typeface="Futura Bk" panose="020B0502020204020303" pitchFamily="34" charset="0"/>
              </a:rPr>
              <a:t>th</a:t>
            </a:r>
            <a:r>
              <a:rPr lang="en-GB" sz="3600" b="1" dirty="0">
                <a:solidFill>
                  <a:schemeClr val="bg1"/>
                </a:solidFill>
                <a:latin typeface="Futura Bk" panose="020B0502020204020303" pitchFamily="34" charset="0"/>
              </a:rPr>
              <a:t> March 2017</a:t>
            </a:r>
          </a:p>
          <a:p>
            <a:pPr>
              <a:lnSpc>
                <a:spcPts val="5500"/>
              </a:lnSpc>
            </a:pP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2351" y="-176254"/>
            <a:ext cx="2597234" cy="2597234"/>
          </a:xfrm>
          <a:prstGeom prst="rect">
            <a:avLst/>
          </a:prstGeom>
        </p:spPr>
      </p:pic>
    </p:spTree>
    <p:extLst>
      <p:ext uri="{BB962C8B-B14F-4D97-AF65-F5344CB8AC3E}">
        <p14:creationId xmlns:p14="http://schemas.microsoft.com/office/powerpoint/2010/main" val="362256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385762"/>
            <a:ext cx="7772400" cy="528638"/>
          </a:xfrm>
          <a:prstGeom prst="rect">
            <a:avLst/>
          </a:prstGeom>
        </p:spPr>
        <p:txBody>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mj-lt"/>
                <a:ea typeface="+mj-ea"/>
                <a:cs typeface="Arial" panose="020B0604020202020204" pitchFamily="34" charset="0"/>
              </a:rPr>
              <a:t>THE VALUE OF DIGITAL ADVERTISING IN 2015</a:t>
            </a:r>
          </a:p>
        </p:txBody>
      </p:sp>
      <p:sp>
        <p:nvSpPr>
          <p:cNvPr id="3" name="Content Placeholder 3"/>
          <p:cNvSpPr txBox="1">
            <a:spLocks/>
          </p:cNvSpPr>
          <p:nvPr/>
        </p:nvSpPr>
        <p:spPr>
          <a:xfrm>
            <a:off x="2057400" y="2209800"/>
            <a:ext cx="7772400" cy="2133600"/>
          </a:xfrm>
          <a:prstGeom prst="rect">
            <a:avLst/>
          </a:prstGeom>
        </p:spPr>
        <p:txBody>
          <a:bodyPr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12000" b="0" i="0" u="none" strike="noStrike" kern="0" cap="none" spc="0" normalizeH="0" baseline="0" noProof="0" dirty="0">
                <a:ln>
                  <a:noFill/>
                </a:ln>
                <a:solidFill>
                  <a:schemeClr val="bg1"/>
                </a:solidFill>
                <a:effectLst/>
                <a:uLnTx/>
                <a:uFillTx/>
                <a:latin typeface="+mj-lt"/>
              </a:rPr>
              <a:t>€36.4bn</a:t>
            </a:r>
          </a:p>
        </p:txBody>
      </p:sp>
      <p:sp>
        <p:nvSpPr>
          <p:cNvPr id="5" name="TextBox 4"/>
          <p:cNvSpPr txBox="1"/>
          <p:nvPr/>
        </p:nvSpPr>
        <p:spPr>
          <a:xfrm>
            <a:off x="109380" y="6202344"/>
            <a:ext cx="1362294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schemeClr val="bg1"/>
                </a:solidFill>
                <a:effectLst/>
                <a:uLnTx/>
                <a:uFillTx/>
                <a:latin typeface="Source Sans Pro" panose="020B0503030403020204" pitchFamily="34" charset="0"/>
              </a:rPr>
              <a:t>Source: </a:t>
            </a:r>
            <a:r>
              <a:rPr kumimoji="0" lang="en-GB" sz="1600" b="0" i="1" u="none" strike="noStrike" kern="0" cap="none" spc="0" normalizeH="0" baseline="0" noProof="0" dirty="0" err="1">
                <a:ln>
                  <a:noFill/>
                </a:ln>
                <a:solidFill>
                  <a:schemeClr val="bg1"/>
                </a:solidFill>
                <a:effectLst/>
                <a:uLnTx/>
                <a:uFillTx/>
                <a:latin typeface="Source Sans Pro" panose="020B0503030403020204" pitchFamily="34" charset="0"/>
              </a:rPr>
              <a:t>AdEx</a:t>
            </a:r>
            <a:r>
              <a:rPr kumimoji="0" lang="en-GB" sz="1600" b="0" i="1" u="none" strike="noStrike" kern="0" cap="none" spc="0" normalizeH="0" baseline="0" noProof="0" dirty="0">
                <a:ln>
                  <a:noFill/>
                </a:ln>
                <a:solidFill>
                  <a:schemeClr val="bg1"/>
                </a:solidFill>
                <a:effectLst/>
                <a:uLnTx/>
                <a:uFillTx/>
                <a:latin typeface="Source Sans Pro" panose="020B0503030403020204" pitchFamily="34" charset="0"/>
              </a:rPr>
              <a:t> Benchmark 2015, IAB Europe and HIS – Available</a:t>
            </a:r>
            <a:r>
              <a:rPr kumimoji="0" lang="en-GB" sz="1600" b="0" i="1" u="none" strike="noStrike" kern="0" cap="none" spc="0" normalizeH="0" noProof="0" dirty="0">
                <a:ln>
                  <a:noFill/>
                </a:ln>
                <a:solidFill>
                  <a:schemeClr val="bg1"/>
                </a:solidFill>
                <a:effectLst/>
                <a:uLnTx/>
                <a:uFillTx/>
                <a:latin typeface="Source Sans Pro" panose="020B0503030403020204" pitchFamily="34" charset="0"/>
              </a:rPr>
              <a:t> to download here:</a:t>
            </a:r>
          </a:p>
          <a:p>
            <a:pPr lvl="0">
              <a:defRPr/>
            </a:pPr>
            <a:r>
              <a:rPr lang="en-GB" sz="1600" i="1" kern="0" dirty="0">
                <a:solidFill>
                  <a:schemeClr val="bg1"/>
                </a:solidFill>
                <a:latin typeface="Source Sans Pro" panose="020B0503030403020204" pitchFamily="34" charset="0"/>
                <a:hlinkClick r:id="rId3"/>
              </a:rPr>
              <a:t>http://www.iabeurope.eu/research-thought-leadership/iab-europe-adex-report-the-definitive-guide-to-europes-online-advertising-market/</a:t>
            </a:r>
            <a:r>
              <a:rPr lang="en-GB" sz="1600" i="1" kern="0" dirty="0">
                <a:solidFill>
                  <a:schemeClr val="bg1"/>
                </a:solidFill>
                <a:latin typeface="Source Sans Pro" panose="020B0503030403020204" pitchFamily="34" charset="0"/>
              </a:rPr>
              <a:t> </a:t>
            </a:r>
            <a:endParaRPr kumimoji="0" lang="en-GB" sz="1600" b="0" i="1" u="none" strike="noStrike" kern="0" cap="none" spc="0" normalizeH="0" baseline="0" noProof="0" dirty="0">
              <a:ln>
                <a:noFill/>
              </a:ln>
              <a:solidFill>
                <a:schemeClr val="bg1"/>
              </a:solidFill>
              <a:effectLst/>
              <a:uLnTx/>
              <a:uFillTx/>
              <a:latin typeface="Source Sans Pro" panose="020B050303040302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8613" y="-12784"/>
            <a:ext cx="1366684" cy="1366684"/>
          </a:xfrm>
          <a:prstGeom prst="rect">
            <a:avLst/>
          </a:prstGeom>
        </p:spPr>
      </p:pic>
    </p:spTree>
    <p:extLst>
      <p:ext uri="{BB962C8B-B14F-4D97-AF65-F5344CB8AC3E}">
        <p14:creationId xmlns:p14="http://schemas.microsoft.com/office/powerpoint/2010/main" val="38933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81"/>
            <a:ext cx="12192000" cy="1368319"/>
          </a:xfrm>
          <a:prstGeom prst="rect">
            <a:avLst/>
          </a:prstGeom>
          <a:solidFill>
            <a:srgbClr val="64B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710813" y="210385"/>
            <a:ext cx="8570010" cy="954107"/>
          </a:xfrm>
          <a:prstGeom prst="rect">
            <a:avLst/>
          </a:prstGeom>
          <a:noFill/>
        </p:spPr>
        <p:txBody>
          <a:bodyPr wrap="square" rtlCol="0">
            <a:spAutoFit/>
          </a:bodyPr>
          <a:lstStyle/>
          <a:p>
            <a:r>
              <a:rPr lang="en-GB" sz="2800" dirty="0">
                <a:solidFill>
                  <a:schemeClr val="bg1"/>
                </a:solidFill>
                <a:latin typeface="Futura Bk" panose="020B0502020204020303" pitchFamily="34" charset="0"/>
              </a:rPr>
              <a:t>EUROPEAN PROGRAMMATIC DISPLAY ADVERTISING IS A €5.7BN MARKET</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167" y="-159287"/>
            <a:ext cx="1693453" cy="1693453"/>
          </a:xfr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8613" y="-12784"/>
            <a:ext cx="1366684" cy="1366684"/>
          </a:xfrm>
          <a:prstGeom prst="rect">
            <a:avLst/>
          </a:prstGeom>
        </p:spPr>
      </p:pic>
      <p:graphicFrame>
        <p:nvGraphicFramePr>
          <p:cNvPr id="22" name="Chart1"/>
          <p:cNvGraphicFramePr>
            <a:graphicFrameLocks/>
          </p:cNvGraphicFramePr>
          <p:nvPr>
            <p:extLst>
              <p:ext uri="{D42A27DB-BD31-4B8C-83A1-F6EECF244321}">
                <p14:modId xmlns:p14="http://schemas.microsoft.com/office/powerpoint/2010/main" val="2010166534"/>
              </p:ext>
            </p:extLst>
          </p:nvPr>
        </p:nvGraphicFramePr>
        <p:xfrm>
          <a:off x="583002" y="1478026"/>
          <a:ext cx="10878953" cy="4752975"/>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Straight Arrow Connector 22"/>
          <p:cNvCxnSpPr/>
          <p:nvPr/>
        </p:nvCxnSpPr>
        <p:spPr>
          <a:xfrm flipV="1">
            <a:off x="3928478" y="3797024"/>
            <a:ext cx="1738031" cy="792088"/>
          </a:xfrm>
          <a:prstGeom prst="straightConnector1">
            <a:avLst/>
          </a:prstGeom>
          <a:ln w="28575">
            <a:solidFill>
              <a:srgbClr val="64B19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189498" y="2471351"/>
            <a:ext cx="1732080" cy="1325673"/>
          </a:xfrm>
          <a:prstGeom prst="straightConnector1">
            <a:avLst/>
          </a:prstGeom>
          <a:ln w="28575">
            <a:solidFill>
              <a:srgbClr val="64B19F"/>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28213" y="3854514"/>
            <a:ext cx="1338560" cy="338554"/>
          </a:xfrm>
          <a:prstGeom prst="rect">
            <a:avLst/>
          </a:prstGeom>
          <a:noFill/>
        </p:spPr>
        <p:txBody>
          <a:bodyPr wrap="square" lIns="72000" rIns="72000" rtlCol="0">
            <a:spAutoFit/>
          </a:bodyPr>
          <a:lstStyle/>
          <a:p>
            <a:r>
              <a:rPr lang="en-GB" sz="1600" b="1" dirty="0">
                <a:latin typeface="Source Sans Pro" panose="020B0503030403020204" pitchFamily="34" charset="0"/>
              </a:rPr>
              <a:t>71.5%</a:t>
            </a:r>
          </a:p>
        </p:txBody>
      </p:sp>
      <p:sp>
        <p:nvSpPr>
          <p:cNvPr id="10" name="TextBox 9"/>
          <p:cNvSpPr txBox="1"/>
          <p:nvPr/>
        </p:nvSpPr>
        <p:spPr>
          <a:xfrm>
            <a:off x="0" y="6027003"/>
            <a:ext cx="12293204" cy="830997"/>
          </a:xfrm>
          <a:prstGeom prst="rect">
            <a:avLst/>
          </a:prstGeom>
          <a:noFill/>
        </p:spPr>
        <p:txBody>
          <a:bodyPr wrap="square" rtlCol="0">
            <a:spAutoFit/>
          </a:bodyPr>
          <a:lstStyle/>
          <a:p>
            <a:r>
              <a:rPr lang="en-GB" sz="1600" i="1" dirty="0">
                <a:latin typeface="Source Sans Pro" panose="020B0503030403020204" pitchFamily="34" charset="0"/>
              </a:rPr>
              <a:t>Source: IAB Europe European Programmatic Market Sizing report 2015 – Download the report here:</a:t>
            </a:r>
          </a:p>
          <a:p>
            <a:r>
              <a:rPr lang="en-GB" sz="1600" i="1" dirty="0">
                <a:latin typeface="Source Sans Pro" panose="020B0503030403020204" pitchFamily="34" charset="0"/>
                <a:hlinkClick r:id="rId6"/>
              </a:rPr>
              <a:t>http://www.iabeurope.eu/research-thought-leadership/programmatic/iab-europe-report-european-programmatic-market-sizing-september-2016/</a:t>
            </a:r>
            <a:r>
              <a:rPr lang="en-GB" sz="1600" i="1" dirty="0">
                <a:latin typeface="Source Sans Pro" panose="020B0503030403020204" pitchFamily="34" charset="0"/>
              </a:rPr>
              <a:t>  </a:t>
            </a:r>
          </a:p>
        </p:txBody>
      </p:sp>
    </p:spTree>
    <p:extLst>
      <p:ext uri="{BB962C8B-B14F-4D97-AF65-F5344CB8AC3E}">
        <p14:creationId xmlns:p14="http://schemas.microsoft.com/office/powerpoint/2010/main" val="213521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81"/>
            <a:ext cx="12192000" cy="1368319"/>
          </a:xfrm>
          <a:prstGeom prst="rect">
            <a:avLst/>
          </a:prstGeom>
          <a:solidFill>
            <a:srgbClr val="FC9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961535" y="408948"/>
            <a:ext cx="6695768" cy="523220"/>
          </a:xfrm>
          <a:prstGeom prst="rect">
            <a:avLst/>
          </a:prstGeom>
          <a:noFill/>
        </p:spPr>
        <p:txBody>
          <a:bodyPr wrap="square" rtlCol="0">
            <a:spAutoFit/>
          </a:bodyPr>
          <a:lstStyle/>
          <a:p>
            <a:r>
              <a:rPr lang="en-GB" sz="2800" dirty="0">
                <a:solidFill>
                  <a:schemeClr val="bg1"/>
                </a:solidFill>
                <a:latin typeface="Futura Bk" panose="020B0502020204020303" pitchFamily="34" charset="0"/>
              </a:rPr>
              <a:t>PROGRAMMATIC IS MAINSTREAM</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167" y="-159287"/>
            <a:ext cx="1693453" cy="1693453"/>
          </a:xfr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8613" y="-12784"/>
            <a:ext cx="1366684" cy="1366684"/>
          </a:xfrm>
          <a:prstGeom prst="rect">
            <a:avLst/>
          </a:prstGeom>
        </p:spPr>
      </p:pic>
      <p:graphicFrame>
        <p:nvGraphicFramePr>
          <p:cNvPr id="6" name="Chart 5"/>
          <p:cNvGraphicFramePr/>
          <p:nvPr>
            <p:extLst>
              <p:ext uri="{D42A27DB-BD31-4B8C-83A1-F6EECF244321}">
                <p14:modId xmlns:p14="http://schemas.microsoft.com/office/powerpoint/2010/main" val="2784528050"/>
              </p:ext>
            </p:extLst>
          </p:nvPr>
        </p:nvGraphicFramePr>
        <p:xfrm>
          <a:off x="601050" y="1734829"/>
          <a:ext cx="4746170" cy="32671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2276095027"/>
              </p:ext>
            </p:extLst>
          </p:nvPr>
        </p:nvGraphicFramePr>
        <p:xfrm>
          <a:off x="4301844" y="1734829"/>
          <a:ext cx="4044562" cy="32671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extLst>
              <p:ext uri="{D42A27DB-BD31-4B8C-83A1-F6EECF244321}">
                <p14:modId xmlns:p14="http://schemas.microsoft.com/office/powerpoint/2010/main" val="3711616255"/>
              </p:ext>
            </p:extLst>
          </p:nvPr>
        </p:nvGraphicFramePr>
        <p:xfrm>
          <a:off x="7622122" y="1734829"/>
          <a:ext cx="4099773" cy="3267152"/>
        </p:xfrm>
        <a:graphic>
          <a:graphicData uri="http://schemas.openxmlformats.org/drawingml/2006/chart">
            <c:chart xmlns:c="http://schemas.openxmlformats.org/drawingml/2006/chart" xmlns:r="http://schemas.openxmlformats.org/officeDocument/2006/relationships" r:id="rId7"/>
          </a:graphicData>
        </a:graphic>
      </p:graphicFrame>
      <p:sp>
        <p:nvSpPr>
          <p:cNvPr id="11" name="Rectangle 10"/>
          <p:cNvSpPr/>
          <p:nvPr/>
        </p:nvSpPr>
        <p:spPr>
          <a:xfrm>
            <a:off x="1326624" y="5479220"/>
            <a:ext cx="154858" cy="144234"/>
          </a:xfrm>
          <a:prstGeom prst="rect">
            <a:avLst/>
          </a:prstGeom>
          <a:solidFill>
            <a:srgbClr val="64B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326624" y="5705602"/>
            <a:ext cx="154858" cy="144234"/>
          </a:xfrm>
          <a:prstGeom prst="rect">
            <a:avLst/>
          </a:prstGeom>
          <a:solidFill>
            <a:srgbClr val="F0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481482" y="5667586"/>
            <a:ext cx="3219433" cy="276999"/>
          </a:xfrm>
          <a:prstGeom prst="rect">
            <a:avLst/>
          </a:prstGeom>
          <a:noFill/>
        </p:spPr>
        <p:txBody>
          <a:bodyPr wrap="square" rtlCol="0">
            <a:spAutoFit/>
          </a:bodyPr>
          <a:lstStyle/>
          <a:p>
            <a:r>
              <a:rPr lang="en-GB" sz="1200" dirty="0">
                <a:solidFill>
                  <a:schemeClr val="tx1">
                    <a:lumMod val="75000"/>
                    <a:lumOff val="25000"/>
                  </a:schemeClr>
                </a:solidFill>
                <a:latin typeface="Source Sans Pro" panose="020B0503030403020204" pitchFamily="34" charset="0"/>
              </a:rPr>
              <a:t>Not doing programmatic</a:t>
            </a:r>
          </a:p>
        </p:txBody>
      </p:sp>
      <p:sp>
        <p:nvSpPr>
          <p:cNvPr id="14" name="TextBox 13"/>
          <p:cNvSpPr txBox="1"/>
          <p:nvPr/>
        </p:nvSpPr>
        <p:spPr>
          <a:xfrm>
            <a:off x="1481482" y="5428603"/>
            <a:ext cx="2167674" cy="276999"/>
          </a:xfrm>
          <a:prstGeom prst="rect">
            <a:avLst/>
          </a:prstGeom>
          <a:noFill/>
        </p:spPr>
        <p:txBody>
          <a:bodyPr wrap="square" rtlCol="0">
            <a:spAutoFit/>
          </a:bodyPr>
          <a:lstStyle/>
          <a:p>
            <a:r>
              <a:rPr lang="en-GB" sz="1200" dirty="0">
                <a:solidFill>
                  <a:schemeClr val="tx1">
                    <a:lumMod val="75000"/>
                    <a:lumOff val="25000"/>
                  </a:schemeClr>
                </a:solidFill>
                <a:latin typeface="Source Sans Pro" panose="020B0503030403020204" pitchFamily="34" charset="0"/>
              </a:rPr>
              <a:t>Doing programmatic</a:t>
            </a:r>
          </a:p>
        </p:txBody>
      </p:sp>
      <p:sp>
        <p:nvSpPr>
          <p:cNvPr id="15" name="TextBox 14"/>
          <p:cNvSpPr txBox="1"/>
          <p:nvPr/>
        </p:nvSpPr>
        <p:spPr>
          <a:xfrm>
            <a:off x="112751" y="6182841"/>
            <a:ext cx="12079249" cy="584775"/>
          </a:xfrm>
          <a:prstGeom prst="rect">
            <a:avLst/>
          </a:prstGeom>
          <a:noFill/>
        </p:spPr>
        <p:txBody>
          <a:bodyPr wrap="square" rtlCol="0">
            <a:spAutoFit/>
          </a:bodyPr>
          <a:lstStyle/>
          <a:p>
            <a:r>
              <a:rPr lang="en-GB" sz="1600" i="1" dirty="0">
                <a:latin typeface="Source Sans Pro" panose="020B0503030403020204" pitchFamily="34" charset="0"/>
              </a:rPr>
              <a:t>Source: IAB Europe Attitudes towards Programmatic Advertising research 2016 – Download the report here:</a:t>
            </a:r>
          </a:p>
          <a:p>
            <a:r>
              <a:rPr lang="en-GB" sz="1600" i="1" dirty="0">
                <a:latin typeface="Source Sans Pro" panose="020B0503030403020204" pitchFamily="34" charset="0"/>
                <a:hlinkClick r:id="rId8"/>
              </a:rPr>
              <a:t>http://www.iabeurope.eu/research-thought-leadership/iab-europe-report-attitudes-towards-programmatic-advertising/</a:t>
            </a:r>
            <a:r>
              <a:rPr lang="en-GB" sz="1600" i="1" dirty="0">
                <a:latin typeface="Source Sans Pro" panose="020B0503030403020204" pitchFamily="34" charset="0"/>
              </a:rPr>
              <a:t> </a:t>
            </a:r>
          </a:p>
        </p:txBody>
      </p:sp>
    </p:spTree>
    <p:extLst>
      <p:ext uri="{BB962C8B-B14F-4D97-AF65-F5344CB8AC3E}">
        <p14:creationId xmlns:p14="http://schemas.microsoft.com/office/powerpoint/2010/main" val="29472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81"/>
            <a:ext cx="12192000" cy="1368319"/>
          </a:xfrm>
          <a:prstGeom prst="rect">
            <a:avLst/>
          </a:prstGeom>
          <a:solidFill>
            <a:srgbClr val="FC9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877750" y="193504"/>
            <a:ext cx="8436499" cy="954107"/>
          </a:xfrm>
          <a:prstGeom prst="rect">
            <a:avLst/>
          </a:prstGeom>
          <a:noFill/>
        </p:spPr>
        <p:txBody>
          <a:bodyPr wrap="square" rtlCol="0">
            <a:spAutoFit/>
          </a:bodyPr>
          <a:lstStyle/>
          <a:p>
            <a:r>
              <a:rPr lang="en-GB" sz="2800" dirty="0">
                <a:solidFill>
                  <a:schemeClr val="bg1"/>
                </a:solidFill>
                <a:latin typeface="Futura Bk" panose="020B0502020204020303" pitchFamily="34" charset="0"/>
              </a:rPr>
              <a:t>EFFICIENCIES AND SCALE DRIVE PROGRAMMATIC ADOPTION</a:t>
            </a: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167" y="-159287"/>
            <a:ext cx="1693453" cy="1693453"/>
          </a:xfr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8613" y="-12784"/>
            <a:ext cx="1366684" cy="1366684"/>
          </a:xfrm>
          <a:prstGeom prst="rect">
            <a:avLst/>
          </a:prstGeom>
        </p:spPr>
      </p:pic>
      <p:sp>
        <p:nvSpPr>
          <p:cNvPr id="15" name="TextBox 14"/>
          <p:cNvSpPr txBox="1"/>
          <p:nvPr/>
        </p:nvSpPr>
        <p:spPr>
          <a:xfrm>
            <a:off x="112751" y="6182841"/>
            <a:ext cx="12079249" cy="584775"/>
          </a:xfrm>
          <a:prstGeom prst="rect">
            <a:avLst/>
          </a:prstGeom>
          <a:noFill/>
        </p:spPr>
        <p:txBody>
          <a:bodyPr wrap="square" rtlCol="0">
            <a:spAutoFit/>
          </a:bodyPr>
          <a:lstStyle/>
          <a:p>
            <a:r>
              <a:rPr lang="en-GB" sz="1600" i="1" dirty="0">
                <a:latin typeface="Source Sans Pro" panose="020B0503030403020204" pitchFamily="34" charset="0"/>
              </a:rPr>
              <a:t>Source: IAB Europe Attitudes towards Programmatic Advertising research 2016 – Download the report here:</a:t>
            </a:r>
          </a:p>
          <a:p>
            <a:r>
              <a:rPr lang="en-GB" sz="1600" i="1" dirty="0">
                <a:latin typeface="Source Sans Pro" panose="020B0503030403020204" pitchFamily="34" charset="0"/>
                <a:hlinkClick r:id="rId5"/>
              </a:rPr>
              <a:t>http://www.iabeurope.eu/research-thought-leadership/iab-europe-report-attitudes-towards-programmatic-advertising/</a:t>
            </a:r>
            <a:r>
              <a:rPr lang="en-GB" sz="1600" i="1" dirty="0">
                <a:latin typeface="Source Sans Pro" panose="020B0503030403020204" pitchFamily="34" charset="0"/>
              </a:rPr>
              <a:t> </a:t>
            </a:r>
          </a:p>
        </p:txBody>
      </p:sp>
      <p:sp>
        <p:nvSpPr>
          <p:cNvPr id="2" name="TextBox 1"/>
          <p:cNvSpPr txBox="1"/>
          <p:nvPr/>
        </p:nvSpPr>
        <p:spPr>
          <a:xfrm>
            <a:off x="426719" y="1512068"/>
            <a:ext cx="11338560" cy="461665"/>
          </a:xfrm>
          <a:prstGeom prst="rect">
            <a:avLst/>
          </a:prstGeom>
          <a:noFill/>
        </p:spPr>
        <p:txBody>
          <a:bodyPr wrap="square" rtlCol="0">
            <a:spAutoFit/>
          </a:bodyPr>
          <a:lstStyle/>
          <a:p>
            <a:pPr algn="ctr"/>
            <a:r>
              <a:rPr lang="en-GB" sz="2400" b="1" dirty="0">
                <a:latin typeface="Source Sans Pro" panose="020B0503030403020204" pitchFamily="34" charset="0"/>
              </a:rPr>
              <a:t>Top 3 drivers per stakeholder</a:t>
            </a:r>
          </a:p>
        </p:txBody>
      </p:sp>
      <p:sp>
        <p:nvSpPr>
          <p:cNvPr id="3" name="TextBox 2"/>
          <p:cNvSpPr txBox="1"/>
          <p:nvPr/>
        </p:nvSpPr>
        <p:spPr>
          <a:xfrm>
            <a:off x="738575" y="2315281"/>
            <a:ext cx="3534845" cy="2739211"/>
          </a:xfrm>
          <a:prstGeom prst="rect">
            <a:avLst/>
          </a:prstGeom>
          <a:noFill/>
        </p:spPr>
        <p:txBody>
          <a:bodyPr wrap="square" rtlCol="0">
            <a:spAutoFit/>
          </a:bodyPr>
          <a:lstStyle/>
          <a:p>
            <a:r>
              <a:rPr lang="en-GB" sz="2400" b="1" dirty="0">
                <a:solidFill>
                  <a:srgbClr val="64B29F"/>
                </a:solidFill>
              </a:rPr>
              <a:t>Advertisers</a:t>
            </a:r>
          </a:p>
          <a:p>
            <a:endParaRPr lang="en-GB" sz="2000" dirty="0"/>
          </a:p>
          <a:p>
            <a:r>
              <a:rPr lang="en-GB" dirty="0"/>
              <a:t>Targeting efficiencies</a:t>
            </a:r>
          </a:p>
          <a:p>
            <a:endParaRPr lang="en-GB" dirty="0"/>
          </a:p>
          <a:p>
            <a:r>
              <a:rPr lang="en-GB" dirty="0"/>
              <a:t>Lower cost of media</a:t>
            </a:r>
          </a:p>
          <a:p>
            <a:endParaRPr lang="en-GB" dirty="0"/>
          </a:p>
          <a:p>
            <a:r>
              <a:rPr lang="en-GB" dirty="0"/>
              <a:t>Delivery of brand advertising campaigns at scale</a:t>
            </a:r>
          </a:p>
          <a:p>
            <a:endParaRPr lang="en-GB" sz="2000" dirty="0"/>
          </a:p>
        </p:txBody>
      </p:sp>
      <p:sp>
        <p:nvSpPr>
          <p:cNvPr id="16" name="TextBox 15"/>
          <p:cNvSpPr txBox="1"/>
          <p:nvPr/>
        </p:nvSpPr>
        <p:spPr>
          <a:xfrm>
            <a:off x="4198776" y="2315280"/>
            <a:ext cx="3406499" cy="2739211"/>
          </a:xfrm>
          <a:prstGeom prst="rect">
            <a:avLst/>
          </a:prstGeom>
          <a:noFill/>
        </p:spPr>
        <p:txBody>
          <a:bodyPr wrap="square" rtlCol="0">
            <a:spAutoFit/>
          </a:bodyPr>
          <a:lstStyle/>
          <a:p>
            <a:r>
              <a:rPr lang="en-GB" sz="2400" b="1" dirty="0">
                <a:solidFill>
                  <a:srgbClr val="64B29F"/>
                </a:solidFill>
              </a:rPr>
              <a:t>Agencies</a:t>
            </a:r>
          </a:p>
          <a:p>
            <a:endParaRPr lang="en-GB" sz="2000" dirty="0"/>
          </a:p>
          <a:p>
            <a:r>
              <a:rPr lang="en-GB" dirty="0"/>
              <a:t>Targeting efficiencies</a:t>
            </a:r>
          </a:p>
          <a:p>
            <a:endParaRPr lang="en-GB" dirty="0"/>
          </a:p>
          <a:p>
            <a:r>
              <a:rPr lang="en-GB" dirty="0"/>
              <a:t>Trading /operational efficiencies</a:t>
            </a:r>
          </a:p>
          <a:p>
            <a:endParaRPr lang="en-GB" dirty="0"/>
          </a:p>
          <a:p>
            <a:r>
              <a:rPr lang="en-GB" dirty="0"/>
              <a:t>Change in data strategy to increase data quality</a:t>
            </a:r>
          </a:p>
          <a:p>
            <a:endParaRPr lang="en-GB" sz="2000" dirty="0"/>
          </a:p>
        </p:txBody>
      </p:sp>
      <p:sp>
        <p:nvSpPr>
          <p:cNvPr id="17" name="TextBox 16"/>
          <p:cNvSpPr txBox="1"/>
          <p:nvPr/>
        </p:nvSpPr>
        <p:spPr>
          <a:xfrm>
            <a:off x="8249095" y="2315280"/>
            <a:ext cx="3516184" cy="2462213"/>
          </a:xfrm>
          <a:prstGeom prst="rect">
            <a:avLst/>
          </a:prstGeom>
          <a:noFill/>
        </p:spPr>
        <p:txBody>
          <a:bodyPr wrap="square" rtlCol="0">
            <a:spAutoFit/>
          </a:bodyPr>
          <a:lstStyle/>
          <a:p>
            <a:r>
              <a:rPr lang="en-GB" sz="2400" b="1" dirty="0">
                <a:solidFill>
                  <a:srgbClr val="64B29F"/>
                </a:solidFill>
              </a:rPr>
              <a:t>Publishers</a:t>
            </a:r>
          </a:p>
          <a:p>
            <a:endParaRPr lang="en-GB" sz="2000" dirty="0"/>
          </a:p>
          <a:p>
            <a:r>
              <a:rPr lang="en-GB" dirty="0"/>
              <a:t>Client demand</a:t>
            </a:r>
          </a:p>
          <a:p>
            <a:endParaRPr lang="en-GB" dirty="0"/>
          </a:p>
          <a:p>
            <a:r>
              <a:rPr lang="en-GB" dirty="0"/>
              <a:t>Maximising media value</a:t>
            </a:r>
          </a:p>
          <a:p>
            <a:endParaRPr lang="en-GB" dirty="0"/>
          </a:p>
          <a:p>
            <a:r>
              <a:rPr lang="en-GB" dirty="0"/>
              <a:t>Trading / operational efficiencies</a:t>
            </a:r>
          </a:p>
          <a:p>
            <a:endParaRPr lang="en-GB" sz="2000" dirty="0"/>
          </a:p>
        </p:txBody>
      </p:sp>
      <p:sp>
        <p:nvSpPr>
          <p:cNvPr id="18" name="TextBox 17"/>
          <p:cNvSpPr txBox="1"/>
          <p:nvPr/>
        </p:nvSpPr>
        <p:spPr>
          <a:xfrm>
            <a:off x="254167" y="2900056"/>
            <a:ext cx="484408" cy="523220"/>
          </a:xfrm>
          <a:prstGeom prst="rect">
            <a:avLst/>
          </a:prstGeom>
          <a:noFill/>
        </p:spPr>
        <p:txBody>
          <a:bodyPr wrap="square" rtlCol="0">
            <a:spAutoFit/>
          </a:bodyPr>
          <a:lstStyle/>
          <a:p>
            <a:r>
              <a:rPr lang="en-GB" sz="2800" b="1" dirty="0">
                <a:solidFill>
                  <a:srgbClr val="7030A0"/>
                </a:solidFill>
              </a:rPr>
              <a:t>1</a:t>
            </a:r>
          </a:p>
        </p:txBody>
      </p:sp>
      <p:sp>
        <p:nvSpPr>
          <p:cNvPr id="19" name="TextBox 18"/>
          <p:cNvSpPr txBox="1"/>
          <p:nvPr/>
        </p:nvSpPr>
        <p:spPr>
          <a:xfrm>
            <a:off x="254167" y="3449158"/>
            <a:ext cx="484408" cy="523220"/>
          </a:xfrm>
          <a:prstGeom prst="rect">
            <a:avLst/>
          </a:prstGeom>
          <a:noFill/>
        </p:spPr>
        <p:txBody>
          <a:bodyPr wrap="square" rtlCol="0">
            <a:spAutoFit/>
          </a:bodyPr>
          <a:lstStyle/>
          <a:p>
            <a:r>
              <a:rPr lang="en-GB" sz="2800" b="1" dirty="0">
                <a:solidFill>
                  <a:srgbClr val="7030A0"/>
                </a:solidFill>
              </a:rPr>
              <a:t>2</a:t>
            </a:r>
          </a:p>
        </p:txBody>
      </p:sp>
      <p:sp>
        <p:nvSpPr>
          <p:cNvPr id="20" name="TextBox 19"/>
          <p:cNvSpPr txBox="1"/>
          <p:nvPr/>
        </p:nvSpPr>
        <p:spPr>
          <a:xfrm>
            <a:off x="254167" y="4091863"/>
            <a:ext cx="484408" cy="523220"/>
          </a:xfrm>
          <a:prstGeom prst="rect">
            <a:avLst/>
          </a:prstGeom>
          <a:noFill/>
        </p:spPr>
        <p:txBody>
          <a:bodyPr wrap="square" rtlCol="0">
            <a:spAutoFit/>
          </a:bodyPr>
          <a:lstStyle/>
          <a:p>
            <a:r>
              <a:rPr lang="en-GB" sz="2800" b="1" dirty="0">
                <a:solidFill>
                  <a:srgbClr val="7030A0"/>
                </a:solidFill>
              </a:rPr>
              <a:t>3</a:t>
            </a:r>
          </a:p>
        </p:txBody>
      </p:sp>
    </p:spTree>
    <p:extLst>
      <p:ext uri="{BB962C8B-B14F-4D97-AF65-F5344CB8AC3E}">
        <p14:creationId xmlns:p14="http://schemas.microsoft.com/office/powerpoint/2010/main" val="429079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dexTemplate">
      <a:dk1>
        <a:sysClr val="windowText" lastClr="000000"/>
      </a:dk1>
      <a:lt1>
        <a:sysClr val="window" lastClr="FFFFFF"/>
      </a:lt1>
      <a:dk2>
        <a:srgbClr val="1F497D"/>
      </a:dk2>
      <a:lt2>
        <a:srgbClr val="EEECE1"/>
      </a:lt2>
      <a:accent1>
        <a:srgbClr val="FBB033"/>
      </a:accent1>
      <a:accent2>
        <a:srgbClr val="0076C0"/>
      </a:accent2>
      <a:accent3>
        <a:srgbClr val="FF6C04"/>
      </a:accent3>
      <a:accent4>
        <a:srgbClr val="006CB9"/>
      </a:accent4>
      <a:accent5>
        <a:srgbClr val="E54D1F"/>
      </a:accent5>
      <a:accent6>
        <a:srgbClr val="F00060"/>
      </a:accent6>
      <a:hlink>
        <a:srgbClr val="29E5DB"/>
      </a:hlink>
      <a:folHlink>
        <a:srgbClr val="FC9228"/>
      </a:folHlink>
    </a:clrScheme>
    <a:fontScheme name="AdexTemplate">
      <a:majorFont>
        <a:latin typeface="Futura Bk"/>
        <a:ea typeface=""/>
        <a:cs typeface=""/>
      </a:majorFont>
      <a:minorFont>
        <a:latin typeface="Roboto Lt"/>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AdexTemplate">
      <a:dk1>
        <a:sysClr val="windowText" lastClr="000000"/>
      </a:dk1>
      <a:lt1>
        <a:sysClr val="window" lastClr="FFFFFF"/>
      </a:lt1>
      <a:dk2>
        <a:srgbClr val="1F497D"/>
      </a:dk2>
      <a:lt2>
        <a:srgbClr val="EEECE1"/>
      </a:lt2>
      <a:accent1>
        <a:srgbClr val="FBB033"/>
      </a:accent1>
      <a:accent2>
        <a:srgbClr val="0076C0"/>
      </a:accent2>
      <a:accent3>
        <a:srgbClr val="FF6C04"/>
      </a:accent3>
      <a:accent4>
        <a:srgbClr val="006CB9"/>
      </a:accent4>
      <a:accent5>
        <a:srgbClr val="E54D1F"/>
      </a:accent5>
      <a:accent6>
        <a:srgbClr val="F00060"/>
      </a:accent6>
      <a:hlink>
        <a:srgbClr val="29E5DB"/>
      </a:hlink>
      <a:folHlink>
        <a:srgbClr val="FC9228"/>
      </a:folHlink>
    </a:clrScheme>
    <a:fontScheme name="AdexTemplate">
      <a:majorFont>
        <a:latin typeface="Futura Bk"/>
        <a:ea typeface=""/>
        <a:cs typeface=""/>
      </a:majorFont>
      <a:minorFont>
        <a:latin typeface="Roboto Lt"/>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594</Words>
  <Application>Microsoft Office PowerPoint</Application>
  <PresentationFormat>Widescreen</PresentationFormat>
  <Paragraphs>91</Paragraphs>
  <Slides>5</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vt:i4>
      </vt:variant>
    </vt:vector>
  </HeadingPairs>
  <TitlesOfParts>
    <vt:vector size="15" baseType="lpstr">
      <vt:lpstr>Arial</vt:lpstr>
      <vt:lpstr>Calibri</vt:lpstr>
      <vt:lpstr>Calibri Light</vt:lpstr>
      <vt:lpstr>Futura Bk</vt:lpstr>
      <vt:lpstr>Roboto Lt</vt:lpstr>
      <vt:lpstr>Source Sans Pro</vt:lpstr>
      <vt:lpstr>Times New Roman</vt:lpstr>
      <vt:lpstr>Office Theme</vt:lpstr>
      <vt:lpstr>1_Office Theme</vt:lpstr>
      <vt:lpstr>2_Office Theme</vt:lpstr>
      <vt:lpstr>x</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dc:title>
  <dc:creator>Marie-Clare Puffett</dc:creator>
  <cp:lastModifiedBy>Marie-Clare Puffett</cp:lastModifiedBy>
  <cp:revision>45</cp:revision>
  <dcterms:created xsi:type="dcterms:W3CDTF">2016-06-16T14:12:03Z</dcterms:created>
  <dcterms:modified xsi:type="dcterms:W3CDTF">2017-03-10T14:52:17Z</dcterms:modified>
</cp:coreProperties>
</file>