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  <p:sldMasterId id="2147483964" r:id="rId2"/>
    <p:sldMasterId id="2147484121" r:id="rId3"/>
    <p:sldMasterId id="2147484133" r:id="rId4"/>
  </p:sldMasterIdLst>
  <p:notesMasterIdLst>
    <p:notesMasterId r:id="rId58"/>
  </p:notesMasterIdLst>
  <p:handoutMasterIdLst>
    <p:handoutMasterId r:id="rId59"/>
  </p:handoutMasterIdLst>
  <p:sldIdLst>
    <p:sldId id="421" r:id="rId5"/>
    <p:sldId id="530" r:id="rId6"/>
    <p:sldId id="578" r:id="rId7"/>
    <p:sldId id="587" r:id="rId8"/>
    <p:sldId id="591" r:id="rId9"/>
    <p:sldId id="588" r:id="rId10"/>
    <p:sldId id="589" r:id="rId11"/>
    <p:sldId id="590" r:id="rId12"/>
    <p:sldId id="592" r:id="rId13"/>
    <p:sldId id="593" r:id="rId14"/>
    <p:sldId id="650" r:id="rId15"/>
    <p:sldId id="534" r:id="rId16"/>
    <p:sldId id="598" r:id="rId17"/>
    <p:sldId id="594" r:id="rId18"/>
    <p:sldId id="634" r:id="rId19"/>
    <p:sldId id="635" r:id="rId20"/>
    <p:sldId id="595" r:id="rId21"/>
    <p:sldId id="577" r:id="rId22"/>
    <p:sldId id="636" r:id="rId23"/>
    <p:sldId id="638" r:id="rId24"/>
    <p:sldId id="599" r:id="rId25"/>
    <p:sldId id="600" r:id="rId26"/>
    <p:sldId id="639" r:id="rId27"/>
    <p:sldId id="602" r:id="rId28"/>
    <p:sldId id="603" r:id="rId29"/>
    <p:sldId id="637" r:id="rId30"/>
    <p:sldId id="604" r:id="rId31"/>
    <p:sldId id="645" r:id="rId32"/>
    <p:sldId id="644" r:id="rId33"/>
    <p:sldId id="640" r:id="rId34"/>
    <p:sldId id="653" r:id="rId35"/>
    <p:sldId id="606" r:id="rId36"/>
    <p:sldId id="643" r:id="rId37"/>
    <p:sldId id="642" r:id="rId38"/>
    <p:sldId id="646" r:id="rId39"/>
    <p:sldId id="601" r:id="rId40"/>
    <p:sldId id="648" r:id="rId41"/>
    <p:sldId id="607" r:id="rId42"/>
    <p:sldId id="609" r:id="rId43"/>
    <p:sldId id="610" r:id="rId44"/>
    <p:sldId id="618" r:id="rId45"/>
    <p:sldId id="612" r:id="rId46"/>
    <p:sldId id="615" r:id="rId47"/>
    <p:sldId id="616" r:id="rId48"/>
    <p:sldId id="624" r:id="rId49"/>
    <p:sldId id="625" r:id="rId50"/>
    <p:sldId id="626" r:id="rId51"/>
    <p:sldId id="627" r:id="rId52"/>
    <p:sldId id="652" r:id="rId53"/>
    <p:sldId id="628" r:id="rId54"/>
    <p:sldId id="651" r:id="rId55"/>
    <p:sldId id="629" r:id="rId56"/>
    <p:sldId id="649" r:id="rId57"/>
  </p:sldIdLst>
  <p:sldSz cx="12192000" cy="6858000"/>
  <p:notesSz cx="6858000" cy="9144000"/>
  <p:custDataLst>
    <p:tags r:id="rId6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455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orient="horz" pos="1695">
          <p15:clr>
            <a:srgbClr val="A4A3A4"/>
          </p15:clr>
        </p15:guide>
        <p15:guide id="6" orient="horz" pos="3015">
          <p15:clr>
            <a:srgbClr val="A4A3A4"/>
          </p15:clr>
        </p15:guide>
        <p15:guide id="7" pos="3892">
          <p15:clr>
            <a:srgbClr val="A4A3A4"/>
          </p15:clr>
        </p15:guide>
        <p15:guide id="8" pos="3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Lewandrowski" initials="OL" lastIdx="6" clrIdx="0">
    <p:extLst/>
  </p:cmAuthor>
  <p:cmAuthor id="2" name="Bronwyn Steck" initials="BS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142"/>
    <a:srgbClr val="8FBC13"/>
    <a:srgbClr val="94C113"/>
    <a:srgbClr val="000000"/>
    <a:srgbClr val="16231E"/>
    <a:srgbClr val="1E1B16"/>
    <a:srgbClr val="333300"/>
    <a:srgbClr val="151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104" autoAdjust="0"/>
    <p:restoredTop sz="95327" autoAdjust="0"/>
  </p:normalViewPr>
  <p:slideViewPr>
    <p:cSldViewPr snapToGrid="0">
      <p:cViewPr>
        <p:scale>
          <a:sx n="97" d="100"/>
          <a:sy n="97" d="100"/>
        </p:scale>
        <p:origin x="2672" y="1312"/>
      </p:cViewPr>
      <p:guideLst>
        <p:guide orient="horz" pos="2160"/>
        <p:guide pos="3863"/>
        <p:guide orient="horz" pos="2455"/>
        <p:guide pos="302"/>
        <p:guide orient="horz" pos="1695"/>
        <p:guide orient="horz" pos="3015"/>
        <p:guide pos="3892"/>
        <p:guide pos="3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gs" Target="tags/tag1.xml"/><Relationship Id="rId61" Type="http://schemas.openxmlformats.org/officeDocument/2006/relationships/commentAuthors" Target="commentAuthors.xml"/><Relationship Id="rId62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04429-48B5-4975-8CAB-F96D064E0DE2}" type="datetimeFigureOut">
              <a:rPr lang="de-DE" smtClean="0"/>
              <a:pPr/>
              <a:t>12.03.17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FC105-8B06-47CB-AE57-F1B5776486A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59802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4759A-D032-4F52-B43F-33FAF2B80B8B}" type="datetimeFigureOut">
              <a:rPr lang="de-DE" smtClean="0"/>
              <a:pPr/>
              <a:t>12.03.17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1B3C0-B292-4671-83F2-88C77FC8A7E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049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325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185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/>
          <p:cNvSpPr>
            <a:spLocks noGrp="1"/>
          </p:cNvSpPr>
          <p:nvPr>
            <p:ph type="ctrTitle" hasCustomPrompt="1"/>
          </p:nvPr>
        </p:nvSpPr>
        <p:spPr>
          <a:xfrm>
            <a:off x="0" y="3181421"/>
            <a:ext cx="12192000" cy="149868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 baseline="0">
                <a:solidFill>
                  <a:srgbClr val="8FBC13"/>
                </a:solidFill>
              </a:defRPr>
            </a:lvl1pPr>
          </a:lstStyle>
          <a:p>
            <a:r>
              <a:rPr lang="de-DE" dirty="0" smtClean="0"/>
              <a:t>Titelmasterformat </a:t>
            </a:r>
            <a:r>
              <a:rPr lang="de-DE" dirty="0" err="1" smtClean="0"/>
              <a:t>with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Customer Logo</a:t>
            </a:r>
            <a:endParaRPr lang="de-DE" dirty="0"/>
          </a:p>
        </p:txBody>
      </p:sp>
      <p:sp>
        <p:nvSpPr>
          <p:cNvPr id="2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31751" y="4825051"/>
            <a:ext cx="10442260" cy="6376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 smtClean="0"/>
              <a:t>Subtitle</a:t>
            </a:r>
            <a:r>
              <a:rPr lang="de-DE" dirty="0" smtClean="0"/>
              <a:t> / Name </a:t>
            </a:r>
            <a:r>
              <a:rPr lang="de-DE" dirty="0" err="1" smtClean="0"/>
              <a:t>of</a:t>
            </a:r>
            <a:r>
              <a:rPr lang="de-DE" dirty="0" smtClean="0"/>
              <a:t> Speaker </a:t>
            </a:r>
            <a:r>
              <a:rPr lang="de-DE" dirty="0" err="1" smtClean="0"/>
              <a:t>and</a:t>
            </a:r>
            <a:r>
              <a:rPr lang="de-DE" dirty="0" smtClean="0"/>
              <a:t> Position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46625" y="5534968"/>
            <a:ext cx="2794000" cy="5794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Customer Logo</a:t>
            </a:r>
          </a:p>
        </p:txBody>
      </p:sp>
    </p:spTree>
    <p:extLst>
      <p:ext uri="{BB962C8B-B14F-4D97-AF65-F5344CB8AC3E}">
        <p14:creationId xmlns:p14="http://schemas.microsoft.com/office/powerpoint/2010/main" val="222541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36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58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53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68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03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66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51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9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90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01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08691" y="3038353"/>
            <a:ext cx="10442260" cy="12545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Chapter Titel / Break Slide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41" t="40013" r="9425" b="42657"/>
          <a:stretch/>
        </p:blipFill>
        <p:spPr>
          <a:xfrm>
            <a:off x="-73273" y="6203209"/>
            <a:ext cx="3321625" cy="714513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12089725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1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02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leichschenkliges Dreieck 3"/>
          <p:cNvSpPr/>
          <p:nvPr/>
        </p:nvSpPr>
        <p:spPr>
          <a:xfrm rot="16200000">
            <a:off x="10386749" y="5038991"/>
            <a:ext cx="1893887" cy="172508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720726" y="776289"/>
            <a:ext cx="10750549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720726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5" name="Datumsplatzhalter 27"/>
          <p:cNvSpPr>
            <a:spLocks noGrp="1"/>
          </p:cNvSpPr>
          <p:nvPr>
            <p:ph type="dt" sz="half" idx="10"/>
          </p:nvPr>
        </p:nvSpPr>
        <p:spPr>
          <a:xfrm>
            <a:off x="1828800" y="6011864"/>
            <a:ext cx="7721600" cy="365125"/>
          </a:xfrm>
        </p:spPr>
        <p:txBody>
          <a:bodyPr tIns="0" bIns="0" anchor="t"/>
          <a:lstStyle>
            <a:lvl1pPr algn="r">
              <a:defRPr smtClean="0"/>
            </a:lvl1pPr>
          </a:lstStyle>
          <a:p>
            <a:pPr>
              <a:defRPr/>
            </a:pPr>
            <a:fld id="{881E9166-6532-D44E-94CD-E8F22745ECD1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1828800" y="5649914"/>
            <a:ext cx="77216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11188700" y="5753101"/>
            <a:ext cx="670984" cy="365125"/>
          </a:xfrm>
        </p:spPr>
        <p:txBody>
          <a:bodyPr anchor="ctr"/>
          <a:lstStyle>
            <a:lvl1pPr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04FE9C5-C5BA-3246-9B6C-6BF337B6F8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43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388100" y="6480176"/>
            <a:ext cx="2844800" cy="3016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FE35C3-AF3A-284C-A48D-538C8AD0C8D5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09601" y="6481764"/>
            <a:ext cx="5679017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16959C-FE0C-7F48-8AC0-1327DBA30436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4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winkliges Dreieck 3"/>
          <p:cNvSpPr/>
          <p:nvPr/>
        </p:nvSpPr>
        <p:spPr>
          <a:xfrm flipV="1">
            <a:off x="8467" y="6351"/>
            <a:ext cx="12175067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Gleichschenkliges Dreieck 4"/>
          <p:cNvSpPr/>
          <p:nvPr/>
        </p:nvSpPr>
        <p:spPr>
          <a:xfrm rot="5400000" flipV="1">
            <a:off x="10386748" y="93928"/>
            <a:ext cx="1893888" cy="172508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6" name="Gerade Verbindung 5"/>
          <p:cNvCxnSpPr/>
          <p:nvPr/>
        </p:nvCxnSpPr>
        <p:spPr>
          <a:xfrm rot="10800000">
            <a:off x="8625417" y="9525"/>
            <a:ext cx="3564467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V="1">
            <a:off x="0" y="6350"/>
            <a:ext cx="12183533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271465"/>
            <a:ext cx="9652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9275233" y="6477000"/>
            <a:ext cx="2844800" cy="3048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547BBC-ADCE-5843-A48D-E6B9CB8307AA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92500" y="6481764"/>
            <a:ext cx="568113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67018" y="809625"/>
            <a:ext cx="670983" cy="3000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93E8BE-B539-5143-943D-7AEB6E7A76AB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4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DAF2-E8B5-3645-B37B-0368ECE0C313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82700-5620-824C-86E7-AA181814D6DC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0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20008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1820008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388101" y="6481764"/>
            <a:ext cx="2840567" cy="3016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754C22-5E0C-2445-951D-13EA81D26B7B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609600" y="6481764"/>
            <a:ext cx="5681133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0119785" y="6483351"/>
            <a:ext cx="670983" cy="3016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9AC7A0-7F9C-D549-9EA0-06268ECA92A4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92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9CD3-5C77-604C-85BF-4567682EA763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9E85E-A56C-7142-A98F-3A2B8F75C0D7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8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FF8B3-5D40-454C-89F2-D00BC8951938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7BF0B-98B9-1144-8E74-0AFB9B83261B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4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71417" y="6556376"/>
            <a:ext cx="28448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A21DF22F-4917-2041-B5D8-BE8CC677D78D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13417" y="6556376"/>
            <a:ext cx="68580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214100" y="6556376"/>
            <a:ext cx="670984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B3992221-7313-4049-B868-5B65A932D762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2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144933" y="6556376"/>
            <a:ext cx="2802467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99BC18E-ADFE-AB44-94BB-E2D8DC44DBEA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59985" y="6557964"/>
            <a:ext cx="6597649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955867" y="6556376"/>
            <a:ext cx="488951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62D4DD70-7E4C-674A-8C39-DF2AEFF0830A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6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82F92-F30D-A642-A824-7AFCDE691A48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97282-315B-3B4A-9044-354FE2AD7207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1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349501"/>
            <a:ext cx="10008613" cy="40287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D0D0D"/>
                </a:solidFill>
              </a:defRPr>
            </a:lvl1pPr>
          </a:lstStyle>
          <a:p>
            <a:r>
              <a:rPr lang="de-DE" dirty="0"/>
              <a:t>Slide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2 – 3 </a:t>
            </a:r>
            <a:r>
              <a:rPr lang="de-DE" dirty="0" err="1"/>
              <a:t>bullets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74663" y="974786"/>
            <a:ext cx="8064800" cy="5175849"/>
          </a:xfrm>
          <a:prstGeom prst="rect">
            <a:avLst/>
          </a:prstGeom>
        </p:spPr>
        <p:txBody>
          <a:bodyPr anchor="ctr" anchorCtr="0"/>
          <a:lstStyle>
            <a:lvl1pPr marL="228600" indent="-228600">
              <a:buFont typeface="Arial"/>
              <a:buChar char="•"/>
              <a:defRPr sz="2200">
                <a:solidFill>
                  <a:schemeClr val="tx1"/>
                </a:solidFill>
              </a:defRPr>
            </a:lvl1pPr>
            <a:lvl2pPr marL="685800" indent="-228600">
              <a:buFont typeface="Arial"/>
              <a:buChar char="•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30" t="40284" r="10407" b="44593"/>
          <a:stretch/>
        </p:blipFill>
        <p:spPr>
          <a:xfrm>
            <a:off x="92541" y="6223258"/>
            <a:ext cx="3102823" cy="622555"/>
          </a:xfrm>
          <a:prstGeom prst="rect">
            <a:avLst/>
          </a:prstGeom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546597" y="6499010"/>
            <a:ext cx="3544455" cy="358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elveticaCondensed" panose="020B0500000000000000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12089725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1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10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055F-F359-2D4A-B9F0-07FB6B18FFBA}" type="datetime1">
              <a:rPr lang="de-DE">
                <a:solidFill>
                  <a:prstClr val="white"/>
                </a:solidFill>
              </a:rPr>
              <a:pPr>
                <a:defRPr/>
              </a:pPr>
              <a:t>12.03.17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91A6E-A9E8-F841-9DB0-BA1F903678D4}" type="slidenum">
              <a:rPr 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5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349501"/>
            <a:ext cx="10008613" cy="40287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D0D0D"/>
                </a:solidFill>
              </a:defRPr>
            </a:lvl1pPr>
          </a:lstStyle>
          <a:p>
            <a:r>
              <a:rPr lang="de-DE" dirty="0"/>
              <a:t>Slide </a:t>
            </a:r>
            <a:r>
              <a:rPr lang="de-DE" dirty="0" err="1"/>
              <a:t>with</a:t>
            </a:r>
            <a:r>
              <a:rPr lang="de-DE" dirty="0"/>
              <a:t> 5-10 </a:t>
            </a:r>
            <a:r>
              <a:rPr lang="de-DE" dirty="0" err="1"/>
              <a:t>bullets</a:t>
            </a:r>
            <a:r>
              <a:rPr lang="de-DE" dirty="0"/>
              <a:t> (</a:t>
            </a:r>
            <a:r>
              <a:rPr lang="de-DE" dirty="0" err="1"/>
              <a:t>keep</a:t>
            </a:r>
            <a:r>
              <a:rPr lang="de-DE" dirty="0"/>
              <a:t> in </a:t>
            </a:r>
            <a:r>
              <a:rPr lang="de-DE" dirty="0" err="1"/>
              <a:t>mind</a:t>
            </a:r>
            <a:r>
              <a:rPr lang="de-DE" dirty="0"/>
              <a:t>: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!!!)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74679" y="974786"/>
            <a:ext cx="4917495" cy="5175849"/>
          </a:xfrm>
          <a:prstGeom prst="rect">
            <a:avLst/>
          </a:prstGeom>
        </p:spPr>
        <p:txBody>
          <a:bodyPr anchor="t" anchorCtr="0"/>
          <a:lstStyle>
            <a:lvl1pPr marL="342900" indent="-342900">
              <a:lnSpc>
                <a:spcPct val="110000"/>
              </a:lnSpc>
              <a:buFont typeface="Arial"/>
              <a:buChar char="•"/>
              <a:defRPr sz="2200">
                <a:solidFill>
                  <a:schemeClr val="tx1"/>
                </a:solidFill>
              </a:defRPr>
            </a:lvl1pPr>
            <a:lvl2pPr marL="800100" indent="-342900">
              <a:lnSpc>
                <a:spcPct val="110000"/>
              </a:lnSpc>
              <a:buFont typeface="Arial"/>
              <a:buChar char="•"/>
              <a:defRPr sz="2200">
                <a:solidFill>
                  <a:schemeClr val="tx1"/>
                </a:solidFill>
              </a:defRPr>
            </a:lvl2pPr>
            <a:lvl3pPr marL="1257300" indent="-342900">
              <a:lnSpc>
                <a:spcPct val="110000"/>
              </a:lnSpc>
              <a:buFont typeface="Arial"/>
              <a:buChar char="•"/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580064" y="974786"/>
            <a:ext cx="4908551" cy="5175849"/>
          </a:xfrm>
          <a:prstGeom prst="rect">
            <a:avLst/>
          </a:prstGeom>
        </p:spPr>
        <p:txBody>
          <a:bodyPr anchor="t" anchorCtr="0"/>
          <a:lstStyle>
            <a:lvl1pPr marL="342900" indent="-342900">
              <a:lnSpc>
                <a:spcPct val="110000"/>
              </a:lnSpc>
              <a:buFont typeface="Arial"/>
              <a:buChar char="•"/>
              <a:defRPr sz="2200">
                <a:solidFill>
                  <a:schemeClr val="tx1"/>
                </a:solidFill>
              </a:defRPr>
            </a:lvl1pPr>
            <a:lvl2pPr marL="800100" indent="-342900">
              <a:lnSpc>
                <a:spcPct val="110000"/>
              </a:lnSpc>
              <a:buFont typeface="Arial"/>
              <a:buChar char="•"/>
              <a:defRPr sz="2200">
                <a:solidFill>
                  <a:schemeClr val="tx1"/>
                </a:solidFill>
              </a:defRPr>
            </a:lvl2pPr>
            <a:lvl3pPr marL="1257300" indent="-342900">
              <a:lnSpc>
                <a:spcPct val="110000"/>
              </a:lnSpc>
              <a:buFont typeface="Arial"/>
              <a:buChar char="•"/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30" t="40284" r="10407" b="44593"/>
          <a:stretch/>
        </p:blipFill>
        <p:spPr>
          <a:xfrm>
            <a:off x="92541" y="6223258"/>
            <a:ext cx="3102823" cy="622555"/>
          </a:xfrm>
          <a:prstGeom prst="rect">
            <a:avLst/>
          </a:prstGeom>
        </p:spPr>
      </p:pic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546597" y="6499010"/>
            <a:ext cx="3544455" cy="358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elveticaCondensed" panose="020B0500000000000000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12089725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1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68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349501"/>
            <a:ext cx="10008613" cy="4028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Inhaltsplatzhalter 9"/>
          <p:cNvSpPr>
            <a:spLocks noGrp="1"/>
          </p:cNvSpPr>
          <p:nvPr>
            <p:ph sz="quarter" idx="13" hasCustomPrompt="1"/>
          </p:nvPr>
        </p:nvSpPr>
        <p:spPr>
          <a:xfrm>
            <a:off x="474678" y="974732"/>
            <a:ext cx="4386263" cy="51847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200" baseline="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Fließtext,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Image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4" hasCustomPrompt="1"/>
          </p:nvPr>
        </p:nvSpPr>
        <p:spPr>
          <a:xfrm>
            <a:off x="5057989" y="974732"/>
            <a:ext cx="6831571" cy="51847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200" baseline="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IMAGE 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30" t="40284" r="10407" b="44593"/>
          <a:stretch/>
        </p:blipFill>
        <p:spPr>
          <a:xfrm>
            <a:off x="92541" y="6223258"/>
            <a:ext cx="3102823" cy="622555"/>
          </a:xfrm>
          <a:prstGeom prst="rect">
            <a:avLst/>
          </a:prstGeom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546597" y="6499010"/>
            <a:ext cx="3544455" cy="358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elveticaCondensed" panose="020B0500000000000000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2089725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1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46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9"/>
          <p:cNvSpPr>
            <a:spLocks noGrp="1"/>
          </p:cNvSpPr>
          <p:nvPr>
            <p:ph sz="quarter" idx="13" hasCustomPrompt="1"/>
          </p:nvPr>
        </p:nvSpPr>
        <p:spPr>
          <a:xfrm>
            <a:off x="474678" y="974732"/>
            <a:ext cx="10013951" cy="51847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80000" y="349501"/>
            <a:ext cx="10008613" cy="4028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30" t="40284" r="10407" b="44593"/>
          <a:stretch/>
        </p:blipFill>
        <p:spPr>
          <a:xfrm>
            <a:off x="92541" y="6223258"/>
            <a:ext cx="3102823" cy="622555"/>
          </a:xfrm>
          <a:prstGeom prst="rect">
            <a:avLst/>
          </a:prstGeom>
        </p:spPr>
      </p:pic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546597" y="6499010"/>
            <a:ext cx="3544455" cy="358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elveticaCondensed" panose="020B0500000000000000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12089725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1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49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Textfeld 7"/>
          <p:cNvSpPr txBox="1"/>
          <p:nvPr userDrawn="1"/>
        </p:nvSpPr>
        <p:spPr>
          <a:xfrm>
            <a:off x="11561" y="3014125"/>
            <a:ext cx="12191999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100"/>
              </a:spcBef>
              <a:spcAft>
                <a:spcPct val="0"/>
              </a:spcAft>
            </a:pPr>
            <a:r>
              <a:rPr lang="de-DE" sz="2400" dirty="0" err="1">
                <a:solidFill>
                  <a:schemeClr val="bg1"/>
                </a:solidFill>
                <a:latin typeface="Helvetica" pitchFamily="2" charset="0"/>
              </a:rPr>
              <a:t>Thank</a:t>
            </a:r>
            <a:r>
              <a:rPr lang="de-DE" sz="24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Helvetica" pitchFamily="2" charset="0"/>
              </a:rPr>
              <a:t>you</a:t>
            </a:r>
            <a:r>
              <a:rPr lang="de-DE" sz="24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Helvetica" pitchFamily="2" charset="0"/>
              </a:rPr>
              <a:t>for</a:t>
            </a:r>
            <a:r>
              <a:rPr lang="de-DE" sz="24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Helvetica" pitchFamily="2" charset="0"/>
              </a:rPr>
              <a:t>your</a:t>
            </a:r>
            <a:r>
              <a:rPr lang="de-DE" sz="24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Helvetica" pitchFamily="2" charset="0"/>
              </a:rPr>
              <a:t>attention</a:t>
            </a:r>
            <a:r>
              <a:rPr lang="de-DE" sz="2400" dirty="0">
                <a:solidFill>
                  <a:schemeClr val="bg1"/>
                </a:solidFill>
                <a:latin typeface="Helvetica" pitchFamily="2" charset="0"/>
              </a:rPr>
              <a:t>.</a:t>
            </a:r>
            <a:r>
              <a:rPr lang="de-DE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r>
              <a:rPr lang="de-DE" sz="1600" dirty="0" smtClean="0">
                <a:solidFill>
                  <a:schemeClr val="bg1"/>
                </a:solidFill>
                <a:latin typeface="Helvetica" pitchFamily="2" charset="0"/>
              </a:rPr>
              <a:t>Name</a:t>
            </a: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r>
              <a:rPr lang="de-DE" sz="1600" dirty="0" smtClean="0">
                <a:solidFill>
                  <a:schemeClr val="bg1"/>
                </a:solidFill>
                <a:latin typeface="Helvetica" pitchFamily="2" charset="0"/>
              </a:rPr>
              <a:t>Position/Title</a:t>
            </a: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r>
              <a:rPr lang="de-DE" sz="1600" dirty="0" smtClean="0">
                <a:solidFill>
                  <a:schemeClr val="bg1"/>
                </a:solidFill>
                <a:latin typeface="Helvetica" pitchFamily="2" charset="0"/>
              </a:rPr>
              <a:t>City, Country</a:t>
            </a: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r>
              <a:rPr lang="de-DE" sz="1600" dirty="0" smtClean="0">
                <a:solidFill>
                  <a:schemeClr val="bg1"/>
                </a:solidFill>
                <a:latin typeface="Helvetica" pitchFamily="2" charset="0"/>
              </a:rPr>
              <a:t>+</a:t>
            </a:r>
            <a:r>
              <a:rPr lang="de-DE" sz="1600" dirty="0" err="1" smtClean="0">
                <a:solidFill>
                  <a:schemeClr val="bg1"/>
                </a:solidFill>
                <a:latin typeface="Helvetica" pitchFamily="2" charset="0"/>
              </a:rPr>
              <a:t>phone</a:t>
            </a:r>
            <a:r>
              <a:rPr lang="de-DE" sz="1600" dirty="0" smtClean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Helvetica" pitchFamily="2" charset="0"/>
              </a:rPr>
              <a:t>number</a:t>
            </a: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spcBef>
                <a:spcPts val="100"/>
              </a:spcBef>
            </a:pPr>
            <a:r>
              <a:rPr lang="de-DE" sz="1600" dirty="0" smtClean="0">
                <a:solidFill>
                  <a:schemeClr val="bg1"/>
                </a:solidFill>
                <a:latin typeface="Helvetica" pitchFamily="2" charset="0"/>
              </a:rPr>
              <a:t>email@email.com</a:t>
            </a: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endParaRPr lang="de-DE" sz="1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endParaRPr lang="de-DE" sz="1600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97BF0D"/>
                </a:solidFill>
                <a:latin typeface="Helvetica" pitchFamily="2" charset="0"/>
              </a:rPr>
              <a:t>www.your</a:t>
            </a:r>
            <a:r>
              <a:rPr lang="de-DE" sz="2400" baseline="0" dirty="0" smtClean="0">
                <a:solidFill>
                  <a:srgbClr val="97BF0D"/>
                </a:solidFill>
                <a:latin typeface="Helvetica" pitchFamily="2" charset="0"/>
              </a:rPr>
              <a:t> url.com</a:t>
            </a:r>
            <a:endParaRPr lang="de-DE" sz="2400" dirty="0">
              <a:solidFill>
                <a:srgbClr val="97BF0D"/>
              </a:solidFill>
              <a:latin typeface="Helvetica" pitchFamily="2" charset="0"/>
            </a:endParaRPr>
          </a:p>
          <a:p>
            <a:pPr algn="ctr" fontAlgn="base">
              <a:spcBef>
                <a:spcPts val="100"/>
              </a:spcBef>
              <a:spcAft>
                <a:spcPct val="0"/>
              </a:spcAft>
            </a:pPr>
            <a:endParaRPr lang="de-DE" sz="2400" dirty="0">
              <a:solidFill>
                <a:srgbClr val="97BF0D"/>
              </a:solidFill>
              <a:latin typeface="Helvetica" pitchFamily="2" charset="0"/>
            </a:endParaRPr>
          </a:p>
        </p:txBody>
      </p:sp>
      <p:pic>
        <p:nvPicPr>
          <p:cNvPr id="20" name="Bild 19" descr="WUC_Logo_RGB_white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103" y="842811"/>
            <a:ext cx="2755900" cy="1524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12089725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1" y="0"/>
            <a:ext cx="1022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91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0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36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ags" Target="../tags/tag2.xml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18102940"/>
              </p:ext>
            </p:extLst>
          </p:nvPr>
        </p:nvGraphicFramePr>
        <p:xfrm>
          <a:off x="1589" y="161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think-cell Folie" r:id="rId12" imgW="360" imgH="360" progId="">
                  <p:embed/>
                </p:oleObj>
              </mc:Choice>
              <mc:Fallback>
                <p:oleObj name="think-cell Folie" r:id="rId12" imgW="360" imgH="360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61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016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850" r:id="rId2"/>
    <p:sldLayoutId id="2147483851" r:id="rId3"/>
    <p:sldLayoutId id="2147483853" r:id="rId4"/>
    <p:sldLayoutId id="2147483856" r:id="rId5"/>
    <p:sldLayoutId id="2147483857" r:id="rId6"/>
    <p:sldLayoutId id="2147483864" r:id="rId7"/>
    <p:sldLayoutId id="2147484108" r:id="rId8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FFFFFF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FBC13"/>
        </a:buClr>
        <a:buFont typeface="Wingdings" panose="05000000000000000000" pitchFamily="2" charset="2"/>
        <a:buChar char="§"/>
        <a:defRPr sz="2200" kern="1200">
          <a:solidFill>
            <a:srgbClr val="000000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FBC13"/>
        </a:buClr>
        <a:buFont typeface="Wingdings" panose="05000000000000000000" pitchFamily="2" charset="2"/>
        <a:buChar char="§"/>
        <a:defRPr sz="2200" kern="1200">
          <a:solidFill>
            <a:srgbClr val="000000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FBC13"/>
        </a:buClr>
        <a:buFont typeface="Wingdings" panose="05000000000000000000" pitchFamily="2" charset="2"/>
        <a:buChar char="§"/>
        <a:defRPr sz="2200" kern="1200">
          <a:solidFill>
            <a:srgbClr val="000000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FBC13"/>
        </a:buClr>
        <a:buFont typeface="Wingdings" panose="05000000000000000000" pitchFamily="2" charset="2"/>
        <a:buChar char="§"/>
        <a:defRPr sz="2200" kern="1200">
          <a:solidFill>
            <a:srgbClr val="000000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FBC13"/>
        </a:buClr>
        <a:buFont typeface="Wingdings" panose="05000000000000000000" pitchFamily="2" charset="2"/>
        <a:buChar char="§"/>
        <a:defRPr sz="2200" kern="1200">
          <a:solidFill>
            <a:srgbClr val="000000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0">
          <p15:clr>
            <a:srgbClr val="F26B43"/>
          </p15:clr>
        </p15:guide>
        <p15:guide id="2" pos="299">
          <p15:clr>
            <a:srgbClr val="F26B43"/>
          </p15:clr>
        </p15:guide>
        <p15:guide id="3" pos="359">
          <p15:clr>
            <a:srgbClr val="F26B43"/>
          </p15:clr>
        </p15:guide>
        <p15:guide id="4" pos="7477">
          <p15:clr>
            <a:srgbClr val="F26B43"/>
          </p15:clr>
        </p15:guide>
        <p15:guide id="5" pos="6607">
          <p15:clr>
            <a:srgbClr val="F26B43"/>
          </p15:clr>
        </p15:guide>
        <p15:guide id="6" orient="horz" pos="482">
          <p15:clr>
            <a:srgbClr val="F26B43"/>
          </p15:clr>
        </p15:guide>
        <p15:guide id="7" orient="horz" pos="217">
          <p15:clr>
            <a:srgbClr val="F26B43"/>
          </p15:clr>
        </p15:guide>
        <p15:guide id="8" orient="horz" pos="61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24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winkliges Dreieck 10"/>
          <p:cNvSpPr/>
          <p:nvPr/>
        </p:nvSpPr>
        <p:spPr>
          <a:xfrm>
            <a:off x="8467" y="14288"/>
            <a:ext cx="12175067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350"/>
            <a:ext cx="12183533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10800000" flipV="1">
            <a:off x="8625417" y="4948239"/>
            <a:ext cx="3564467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609600" y="268289"/>
            <a:ext cx="10972800" cy="1398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30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388100" y="6481764"/>
            <a:ext cx="2844800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Century 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D2D30-DF1A-3145-BB2D-85E69009FC5F}" type="datetime1">
              <a:rPr lang="de-DE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12.03.17</a:t>
            </a:fld>
            <a:endParaRPr lang="de-DE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609601" y="6481764"/>
            <a:ext cx="5679017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0119785" y="6481764"/>
            <a:ext cx="670983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Century 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9B172-F9B3-F043-94DF-60B8B22CA02A}" type="slidenum">
              <a:rPr lang="de-DE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2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  <a:ea typeface="ＭＳ Ｐゴシック" charset="-128"/>
          <a:cs typeface="ＭＳ Ｐゴシック" charset="-128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  <a:ea typeface="ＭＳ Ｐゴシック" charset="-128"/>
          <a:cs typeface="ＭＳ Ｐゴシック" charset="-128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  <a:ea typeface="ＭＳ Ｐゴシック" charset="-128"/>
          <a:cs typeface="ＭＳ Ｐゴシック" charset="-128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  <a:ea typeface="ＭＳ Ｐゴシック" charset="-128"/>
          <a:cs typeface="ＭＳ Ｐゴシック" charset="-128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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charset="0"/>
        <a:buChar char="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C63B7-9451-46EB-84DB-3B13FDB77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DB7-61F9-48E1-B62C-D214E07FAA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4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3.jpeg"/><Relationship Id="rId3" Type="http://schemas.openxmlformats.org/officeDocument/2006/relationships/image" Target="../media/image6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-165115"/>
            <a:ext cx="12192000" cy="1498687"/>
          </a:xfrm>
        </p:spPr>
        <p:txBody>
          <a:bodyPr>
            <a:norm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Müssen wir Digital Marketing neu erfinden?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7951304" y="4914275"/>
            <a:ext cx="3962400" cy="1630018"/>
          </a:xfrm>
        </p:spPr>
        <p:txBody>
          <a:bodyPr anchor="b">
            <a:noAutofit/>
          </a:bodyPr>
          <a:lstStyle/>
          <a:p>
            <a:pPr algn="r">
              <a:spcBef>
                <a:spcPct val="0"/>
              </a:spcBef>
            </a:pPr>
            <a:r>
              <a:rPr lang="en-GB" dirty="0" err="1">
                <a:solidFill>
                  <a:schemeClr val="bg1"/>
                </a:solidFill>
                <a:ea typeface="+mj-ea"/>
                <a:cs typeface="+mj-cs"/>
              </a:rPr>
              <a:t>Prof.</a:t>
            </a:r>
            <a:r>
              <a:rPr lang="en-GB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GB" dirty="0" err="1">
                <a:solidFill>
                  <a:schemeClr val="bg1"/>
                </a:solidFill>
                <a:ea typeface="+mj-ea"/>
                <a:cs typeface="+mj-cs"/>
              </a:rPr>
              <a:t>Dr.</a:t>
            </a:r>
            <a:r>
              <a:rPr lang="en-GB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GB" dirty="0" smtClean="0">
                <a:solidFill>
                  <a:schemeClr val="bg1"/>
                </a:solidFill>
                <a:ea typeface="+mj-ea"/>
                <a:cs typeface="+mj-cs"/>
              </a:rPr>
              <a:t>Jürgen Seitz </a:t>
            </a:r>
            <a:r>
              <a:rPr lang="en-GB" sz="1600" dirty="0" smtClean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en-GB" sz="1600" dirty="0" smtClean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GB" sz="1600" dirty="0" smtClean="0">
                <a:solidFill>
                  <a:schemeClr val="bg1"/>
                </a:solidFill>
                <a:ea typeface="+mj-ea"/>
                <a:cs typeface="+mj-cs"/>
              </a:rPr>
              <a:t>Professor </a:t>
            </a:r>
            <a:r>
              <a:rPr lang="en-GB" sz="1600" dirty="0">
                <a:solidFill>
                  <a:schemeClr val="bg1"/>
                </a:solidFill>
                <a:ea typeface="+mj-ea"/>
                <a:cs typeface="+mj-cs"/>
              </a:rPr>
              <a:t>of Marketing, Media and Digital</a:t>
            </a:r>
          </a:p>
          <a:p>
            <a:pPr algn="r">
              <a:spcBef>
                <a:spcPct val="0"/>
              </a:spcBef>
            </a:pPr>
            <a:r>
              <a:rPr lang="en-GB" sz="1600" dirty="0" err="1">
                <a:solidFill>
                  <a:schemeClr val="bg1"/>
                </a:solidFill>
                <a:ea typeface="+mj-ea"/>
                <a:cs typeface="+mj-cs"/>
              </a:rPr>
              <a:t>Hochschule</a:t>
            </a:r>
            <a:r>
              <a:rPr lang="en-GB" sz="1600" dirty="0">
                <a:solidFill>
                  <a:schemeClr val="bg1"/>
                </a:solidFill>
                <a:ea typeface="+mj-ea"/>
                <a:cs typeface="+mj-cs"/>
              </a:rPr>
              <a:t> der </a:t>
            </a:r>
            <a:r>
              <a:rPr lang="en-GB" sz="1600" dirty="0" err="1">
                <a:solidFill>
                  <a:schemeClr val="bg1"/>
                </a:solidFill>
                <a:ea typeface="+mj-ea"/>
                <a:cs typeface="+mj-cs"/>
              </a:rPr>
              <a:t>Medien</a:t>
            </a:r>
            <a:r>
              <a:rPr lang="en-GB" sz="1600" dirty="0">
                <a:solidFill>
                  <a:schemeClr val="bg1"/>
                </a:solidFill>
                <a:ea typeface="+mj-ea"/>
                <a:cs typeface="+mj-cs"/>
              </a:rPr>
              <a:t>, Stuttgart </a:t>
            </a: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2802835" y="-530087"/>
            <a:ext cx="6586330" cy="474916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baseline="0">
                <a:solidFill>
                  <a:srgbClr val="8FBC13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bg1"/>
                </a:solidFill>
              </a:rPr>
              <a:t>Welche Rolle spielt Data-</a:t>
            </a:r>
            <a:r>
              <a:rPr lang="de-DE" sz="3600" dirty="0" err="1" smtClean="0">
                <a:solidFill>
                  <a:schemeClr val="bg1"/>
                </a:solidFill>
              </a:rPr>
              <a:t>Driven</a:t>
            </a:r>
            <a:r>
              <a:rPr lang="de-DE" sz="3600" dirty="0" smtClean="0">
                <a:solidFill>
                  <a:schemeClr val="bg1"/>
                </a:solidFill>
              </a:rPr>
              <a:t> &amp; </a:t>
            </a:r>
            <a:r>
              <a:rPr lang="de-DE" sz="3600" dirty="0" err="1" smtClean="0">
                <a:solidFill>
                  <a:schemeClr val="bg1"/>
                </a:solidFill>
              </a:rPr>
              <a:t>Programmatic</a:t>
            </a:r>
            <a:r>
              <a:rPr lang="de-DE" sz="3600" dirty="0" smtClean="0">
                <a:solidFill>
                  <a:schemeClr val="bg1"/>
                </a:solidFill>
              </a:rPr>
              <a:t> Advertising?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8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b="15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34749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WARUM SOLLTEN WIR PARANOID SEIN?</a:t>
            </a:r>
            <a:endParaRPr kumimoji="0" lang="en-GB" sz="3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3920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5"/>
            <a:ext cx="12192000" cy="694095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46923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UNSERE NERD PARTY IST NICHT </a:t>
            </a:r>
            <a:b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FÜR ALLE SEXY</a:t>
            </a:r>
            <a:endParaRPr kumimoji="0" lang="en-GB" sz="3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324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364"/>
            <a:ext cx="12192000" cy="7006728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-22922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print"/>
          <a:srcRect t="6489"/>
          <a:stretch/>
        </p:blipFill>
        <p:spPr>
          <a:xfrm>
            <a:off x="440150" y="419292"/>
            <a:ext cx="5080957" cy="3502125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>
          <a:xfrm>
            <a:off x="5454385" y="419292"/>
            <a:ext cx="2462336" cy="1122349"/>
          </a:xfrm>
          <a:prstGeom prst="wedgeRoundRectCallout">
            <a:avLst>
              <a:gd name="adj1" fmla="val -85534"/>
              <a:gd name="adj2" fmla="val 116111"/>
              <a:gd name="adj3" fmla="val 16667"/>
            </a:avLst>
          </a:prstGeom>
          <a:solidFill>
            <a:srgbClr val="C00000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2016: </a:t>
            </a:r>
            <a:endParaRPr lang="de-DE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de-DE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20% </a:t>
            </a:r>
            <a:r>
              <a:rPr lang="de-DE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de-DE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 </a:t>
            </a:r>
            <a:r>
              <a:rPr lang="de-DE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</a:t>
            </a:r>
            <a:r>
              <a:rPr lang="de-DE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lock Rate in Germany</a:t>
            </a:r>
            <a:endParaRPr lang="de-DE" sz="2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 rot="20611529">
            <a:off x="862446" y="5099361"/>
            <a:ext cx="2941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 smtClean="0">
                <a:latin typeface="Helvetica" charset="0"/>
                <a:ea typeface="Helvetica" charset="0"/>
                <a:cs typeface="Helvetica" charset="0"/>
              </a:rPr>
              <a:t>Visibilität</a:t>
            </a:r>
            <a:r>
              <a:rPr lang="de-DE" sz="4000" b="1" dirty="0" smtClean="0">
                <a:latin typeface="Helvetica" charset="0"/>
                <a:ea typeface="Helvetica" charset="0"/>
                <a:cs typeface="Helvetica" charset="0"/>
              </a:rPr>
              <a:t>?!</a:t>
            </a:r>
            <a:endParaRPr lang="de-DE" sz="40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" name="Picture 4" descr="title}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21" y="3180112"/>
            <a:ext cx="5477004" cy="31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bgerundete rechteckige Legende 13"/>
          <p:cNvSpPr/>
          <p:nvPr/>
        </p:nvSpPr>
        <p:spPr>
          <a:xfrm>
            <a:off x="3885647" y="5318131"/>
            <a:ext cx="2341908" cy="1309346"/>
          </a:xfrm>
          <a:prstGeom prst="wedgeRoundRectCallout">
            <a:avLst>
              <a:gd name="adj1" fmla="val 111580"/>
              <a:gd name="adj2" fmla="val -45286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smtClean="0">
                <a:latin typeface="Helvetica" charset="0"/>
                <a:ea typeface="Helvetica" charset="0"/>
                <a:cs typeface="Helvetica" charset="0"/>
              </a:rPr>
              <a:t>Durchschnittlicher </a:t>
            </a:r>
            <a:br>
              <a:rPr lang="de-DE" sz="1400" smtClean="0">
                <a:latin typeface="Helvetica" charset="0"/>
                <a:ea typeface="Helvetica" charset="0"/>
                <a:cs typeface="Helvetica" charset="0"/>
              </a:rPr>
            </a:br>
            <a:r>
              <a:rPr lang="de-DE" sz="1400" smtClean="0">
                <a:latin typeface="Helvetica" charset="0"/>
                <a:ea typeface="Helvetica" charset="0"/>
                <a:cs typeface="Helvetica" charset="0"/>
              </a:rPr>
              <a:t>CTR </a:t>
            </a:r>
            <a:r>
              <a:rPr lang="de-DE" sz="1400" dirty="0" smtClean="0">
                <a:latin typeface="Helvetica" charset="0"/>
                <a:ea typeface="Helvetica" charset="0"/>
                <a:cs typeface="Helvetica" charset="0"/>
              </a:rPr>
              <a:t>2016: </a:t>
            </a:r>
            <a:endParaRPr lang="de-DE" sz="14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de-DE" sz="2800" dirty="0">
                <a:latin typeface="Helvetica" charset="0"/>
                <a:ea typeface="Helvetica" charset="0"/>
                <a:cs typeface="Helvetica" charset="0"/>
              </a:rPr>
              <a:t>≈ </a:t>
            </a:r>
            <a:r>
              <a:rPr lang="de-DE" sz="2800" b="1" dirty="0">
                <a:latin typeface="Helvetica" charset="0"/>
                <a:ea typeface="Helvetica" charset="0"/>
                <a:cs typeface="Helvetica" charset="0"/>
              </a:rPr>
              <a:t>0,1%</a:t>
            </a:r>
          </a:p>
        </p:txBody>
      </p:sp>
      <p:sp>
        <p:nvSpPr>
          <p:cNvPr id="15" name="Textfeld 14"/>
          <p:cNvSpPr txBox="1"/>
          <p:nvPr/>
        </p:nvSpPr>
        <p:spPr>
          <a:xfrm rot="515487">
            <a:off x="7311478" y="1934588"/>
            <a:ext cx="4485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Helvetica" charset="0"/>
                <a:ea typeface="Helvetica" charset="0"/>
                <a:cs typeface="Helvetica" charset="0"/>
              </a:rPr>
              <a:t>Banner </a:t>
            </a:r>
            <a:r>
              <a:rPr lang="de-DE" sz="4000" b="1" dirty="0" err="1" smtClean="0">
                <a:latin typeface="Helvetica" charset="0"/>
                <a:ea typeface="Helvetica" charset="0"/>
                <a:cs typeface="Helvetica" charset="0"/>
              </a:rPr>
              <a:t>blindness</a:t>
            </a:r>
            <a:endParaRPr lang="de-DE" sz="4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034749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3600" noProof="0" dirty="0" smtClean="0">
                <a:solidFill>
                  <a:sysClr val="windowText" lastClr="000000"/>
                </a:solidFill>
                <a:latin typeface="Helvetica" charset="0"/>
                <a:ea typeface="Helvetica" charset="0"/>
                <a:cs typeface="Helvetica" charset="0"/>
              </a:rPr>
              <a:t>DIE NUTZER SIND NICHT HAPPY MIT UNS</a:t>
            </a:r>
            <a:endParaRPr kumimoji="0" lang="en-GB" sz="3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5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06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431236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MANCHE FÜHLEN SICH VERFOLGT</a:t>
            </a:r>
            <a:endParaRPr kumimoji="0" lang="en-GB" sz="3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97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t="10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756189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smtClean="0">
                <a:solidFill>
                  <a:sysClr val="windowText" lastClr="000000"/>
                </a:solidFill>
                <a:latin typeface="Helvetica"/>
                <a:cs typeface="Helvetica"/>
              </a:rPr>
              <a:t>DAS IMAGE UNSERER PROFESSION </a:t>
            </a:r>
          </a:p>
          <a:p>
            <a:pPr lvl="0" algn="ctr">
              <a:defRPr/>
            </a:pP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IST SCHLECHT</a:t>
            </a:r>
            <a:endParaRPr kumimoji="0" lang="en-GB" sz="3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909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942798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ES GIBT VIELE GRAUBEREICHE</a:t>
            </a:r>
            <a:endParaRPr kumimoji="0" lang="en-GB" sz="3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794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942798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WIR SIND WENIG INSPIRIEREND</a:t>
            </a:r>
            <a:endParaRPr kumimoji="0" lang="en-GB" sz="3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0614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1129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790936"/>
            <a:ext cx="12192000" cy="12324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MARKEN TRAUEN UNS DAS </a:t>
            </a:r>
            <a:b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noProof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BRANDING NICHT ZU</a:t>
            </a:r>
          </a:p>
        </p:txBody>
      </p:sp>
    </p:spTree>
    <p:extLst>
      <p:ext uri="{BB962C8B-B14F-4D97-AF65-F5344CB8AC3E}">
        <p14:creationId xmlns:p14="http://schemas.microsoft.com/office/powerpoint/2010/main" val="203876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united.domain\homes\Karlsruhe\mork\Downloads\cc_broken_down_Qole_Pejori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6" b="4907"/>
          <a:stretch/>
        </p:blipFill>
        <p:spPr bwMode="auto">
          <a:xfrm>
            <a:off x="0" y="0"/>
            <a:ext cx="1230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3239595"/>
            <a:ext cx="12309031" cy="18359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UNSER SCHÖNER SPORTWAGEN</a:t>
            </a:r>
            <a:b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LÄUFT GEFAHR ZU STOTTERN</a:t>
            </a:r>
            <a:endParaRPr lang="en-GB" sz="4000" dirty="0" smtClean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7551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429000"/>
            <a:ext cx="12192000" cy="2002999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“What </a:t>
            </a: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Got You Here 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/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Won't </a:t>
            </a: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Get You 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There”</a:t>
            </a: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/>
            </a:r>
            <a:b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3200" dirty="0">
                <a:solidFill>
                  <a:sysClr val="windowText" lastClr="000000"/>
                </a:solidFill>
                <a:latin typeface="Helvetica"/>
                <a:cs typeface="Helvetica"/>
              </a:rPr>
              <a:t>Marshall Goldsmith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4546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12192000" cy="68469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13617"/>
            <a:ext cx="12192000" cy="12702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Helvetica"/>
                <a:cs typeface="Helvetica"/>
              </a:rPr>
              <a:t>DIGITALES MARKETING 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Von Mad Men to Math Men?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2411" y="1895511"/>
            <a:ext cx="7725529" cy="43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Filesrv01\vertrieb-aktuell\Vertriebsreferent\3_VL\JSE\shutterstock_288789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1999" cy="18359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- BAUSTEINE FÜR DIE NÄCHSTE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ITERATION DES DIGITALEN MARKETINGS -</a:t>
            </a:r>
          </a:p>
        </p:txBody>
      </p:sp>
    </p:spTree>
    <p:extLst>
      <p:ext uri="{BB962C8B-B14F-4D97-AF65-F5344CB8AC3E}">
        <p14:creationId xmlns:p14="http://schemas.microsoft.com/office/powerpoint/2010/main" val="1273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81" t="20794" r="419" b="20794"/>
          <a:stretch/>
        </p:blipFill>
        <p:spPr>
          <a:xfrm>
            <a:off x="0" y="2"/>
            <a:ext cx="12192000" cy="697781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336604"/>
            <a:ext cx="12192000" cy="136493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FALSCHER ANSATZ:</a:t>
            </a:r>
          </a:p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“DIGITALE </a:t>
            </a: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BESOFFENHEIT”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4665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732012"/>
            <a:ext cx="12192000" cy="136493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KLASSISCHE WERBUNG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HAT FÜR SIE NICHT FUNKTIONIERT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41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84811"/>
            <a:ext cx="12192000" cy="136493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DATEN &amp; PROGRAMMATISCHE WERBUNG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ALS KERNBAUSTEINE DES ERFOLGS 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103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84811"/>
            <a:ext cx="12192000" cy="136493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VON DEN VERMEINTLICH BÖSEN LERNEN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1373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754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021474"/>
            <a:ext cx="12192000" cy="2002999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CAMBRIDGE ANALYTICA</a:t>
            </a:r>
            <a:b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= 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KREATIVER TARGETING </a:t>
            </a: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APPROACH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53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b="1259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021474"/>
            <a:ext cx="12192000" cy="2002999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BEHAVIOURAL SCIENCE &amp;</a:t>
            </a:r>
          </a:p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PSYCHOGRAFISCHES TARGETING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10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PERSONALISIERTE INHALTE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741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b="2109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“AWESOME TO MANY” FUNKTIONIERT</a:t>
            </a:r>
          </a:p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- IST ABER NUR FÜR WENIGE MACHBAR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565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ALLES ANDERE IST NUR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PERSONALISIERT RELEVANT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2375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united.domain\homes\Karlsruhe\mork\Downloads\cc_rocket_car_ShakataGaNa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25000" r="25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1887873"/>
            <a:ext cx="12192000" cy="2002999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DATEN WAREN UND SIND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DAS FEUER HINTER DEM WACHSTUM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DES DIGITALEN MARKETING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4169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SELBST FAKE NEWS WERDEN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AUF ZIELGRUPPEN AUSGERICHTET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503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”GEHEIMWAFFE” DER BRANDS</a:t>
            </a:r>
          </a:p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INFLUENCER &amp; ADVOCATES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288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PROGRAMMATIC NATIVE ADVERTISING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205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8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4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93" y="324945"/>
            <a:ext cx="2564028" cy="2564028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49" y="324944"/>
            <a:ext cx="3418705" cy="25640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21474"/>
            <a:ext cx="12192000" cy="150468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CONTENT MARKETING IST EIN STARKES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INSTRUMENT ZUM AUFBAU VON MARKEN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481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t="18492" b="42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800" dirty="0" smtClean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167270"/>
            <a:ext cx="12192000" cy="2358887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ABER: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MARKEN PRODUZIEREN UNENDLICH VIEL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INHALT, DEN NIEMAND LIEST ODER ANSCHAUT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775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" r="2416" b="25946"/>
          <a:stretch/>
        </p:blipFill>
        <p:spPr>
          <a:xfrm>
            <a:off x="0" y="-200526"/>
            <a:ext cx="12192000" cy="7058526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374232"/>
            <a:ext cx="12192000" cy="2155565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latin typeface="Helvetica"/>
                <a:cs typeface="Helvetica"/>
              </a:rPr>
              <a:t>NATIVE ADVERTISING IST</a:t>
            </a:r>
          </a:p>
          <a:p>
            <a:pPr algn="ctr"/>
            <a:r>
              <a:rPr lang="en-GB" sz="4000" dirty="0" smtClean="0">
                <a:latin typeface="Helvetica"/>
                <a:cs typeface="Helvetica"/>
              </a:rPr>
              <a:t>DER SCHLÜSSEL ZU REICHWEITE</a:t>
            </a:r>
            <a:r>
              <a:rPr lang="en-GB" sz="3600" dirty="0" smtClean="0">
                <a:latin typeface="Helvetica"/>
                <a:cs typeface="Helvetica"/>
              </a:rPr>
              <a:t>,</a:t>
            </a:r>
            <a:br>
              <a:rPr lang="en-GB" sz="3600" dirty="0" smtClean="0">
                <a:latin typeface="Helvetica"/>
                <a:cs typeface="Helvetica"/>
              </a:rPr>
            </a:br>
            <a:r>
              <a:rPr lang="en-GB" sz="3600" dirty="0" smtClean="0">
                <a:latin typeface="Helvetica"/>
                <a:cs typeface="Helvetica"/>
              </a:rPr>
              <a:t>WIRKUNG UND ROI VON CONTENT MARKETING</a:t>
            </a:r>
            <a:endParaRPr lang="en-GB" sz="40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186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843130"/>
            <a:ext cx="12192000" cy="1683027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EINE “GUTE KÜCHE” BRAUCHT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EIN “ROCKSTAR”-TEAM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152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\\united.domain\homes\Karlsruhe\mork\Downloads\cc_metagenome_analysis_argonne_national_labora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887873"/>
            <a:ext cx="12192000" cy="2002999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EIN TRADING DESK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 LÖST</a:t>
            </a:r>
            <a:b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</a:b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KEINE HERAUSFORDERUNGEN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aseline="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IN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DER KOMMUNIKATION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505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843130"/>
            <a:ext cx="12192000" cy="1683027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WIR BRAUCHEN KREATIVE,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PROGRAMMATISCHE TEAMS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2650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-1" y="0"/>
            <a:ext cx="12192000" cy="6863695"/>
            <a:chOff x="175759" y="0"/>
            <a:chExt cx="12016241" cy="6863695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2"/>
            <a:srcRect l="1287"/>
            <a:stretch/>
          </p:blipFill>
          <p:spPr>
            <a:xfrm>
              <a:off x="175759" y="0"/>
              <a:ext cx="12016241" cy="6863695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 rot="1276596">
              <a:off x="2937366" y="2530010"/>
              <a:ext cx="18149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u="sng" dirty="0" smtClean="0">
                  <a:solidFill>
                    <a:schemeClr val="bg1"/>
                  </a:solidFill>
                </a:rPr>
                <a:t>EMOTION</a:t>
              </a:r>
              <a:endParaRPr lang="de-DE" sz="2800" b="1" u="sng" dirty="0">
                <a:solidFill>
                  <a:schemeClr val="bg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7780152" y="382783"/>
              <a:ext cx="962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u="sng" dirty="0" smtClean="0">
                  <a:solidFill>
                    <a:schemeClr val="bg1"/>
                  </a:solidFill>
                </a:rPr>
                <a:t>RATIO</a:t>
              </a:r>
              <a:endParaRPr lang="de-DE" sz="2400" b="1" u="sng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3843130"/>
            <a:ext cx="12192000" cy="1683027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WIR MÜSSEN EMOTIONEN ADRESSIEREN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5754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4" y="0"/>
            <a:ext cx="12284764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5532" y="4611757"/>
            <a:ext cx="12549809" cy="160351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DIE NERDS HABEN AUCH NOCH EINE 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BEDEUTENDE ROLLE GESPIELT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962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61" y="-609599"/>
            <a:ext cx="12523901" cy="829082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71961" y="3737114"/>
            <a:ext cx="12523901" cy="190831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WIR MÜSSEN WIEDER</a:t>
            </a:r>
            <a:b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GESCHICHTEN ERZÄHLEN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265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472" y="1"/>
            <a:ext cx="13369759" cy="8181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61473" y="3808811"/>
            <a:ext cx="13369759" cy="2538980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BEZIEHUNGEN ZU MENSCHEN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BAUEN WIR ÜBERS HERZ AUF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42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2716"/>
          <a:stretch/>
        </p:blipFill>
        <p:spPr>
          <a:xfrm>
            <a:off x="3" y="0"/>
            <a:ext cx="12451404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368055"/>
            <a:ext cx="12482379" cy="167287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“ENGAGEMENT </a:t>
            </a: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KPIS ARE A </a:t>
            </a:r>
            <a:b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>
                <a:solidFill>
                  <a:sysClr val="windowText" lastClr="000000"/>
                </a:solidFill>
                <a:latin typeface="Helvetica"/>
                <a:cs typeface="Helvetica"/>
              </a:rPr>
              <a:t>GREAT PROXY FOR 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PERFORMANCE”</a:t>
            </a:r>
          </a:p>
          <a:p>
            <a:pPr algn="ctr" defTabSz="914225">
              <a:defRPr/>
            </a:pPr>
            <a:r>
              <a:rPr lang="en-GB" sz="32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JULIA STERN, ZALANDO</a:t>
            </a:r>
            <a:endParaRPr lang="en-GB" sz="28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85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676290"/>
            <a:ext cx="12308532" cy="2070550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WERFT KREATIVE UND TRADER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IN EINEN RAUM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258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united.domain\homes\Karlsruhe\mork\Downloads\cc_claymobile_jurvet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b="11658"/>
          <a:stretch/>
        </p:blipFill>
        <p:spPr bwMode="auto">
          <a:xfrm>
            <a:off x="5" y="1"/>
            <a:ext cx="122677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" y="3159455"/>
            <a:ext cx="12308532" cy="2070550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EXPERIMENTIERT JENSEITS</a:t>
            </a:r>
            <a:b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VON INTENT, LAST CLICK &amp; CO.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4312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2070550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- ADTECH MUSS DIE TOOLS LIEFERN - 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847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" y="3763617"/>
            <a:ext cx="12308532" cy="14663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NERDS - 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BITTE LÖST CROSS-DEVICE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525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987" y="4661865"/>
            <a:ext cx="11958027" cy="755452"/>
          </a:xfrm>
          <a:prstGeom prst="rect">
            <a:avLst/>
          </a:prstGeom>
        </p:spPr>
        <p:txBody>
          <a:bodyPr wrap="square" lIns="122895" tIns="61448" rIns="122895" bIns="61448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+mj-lt"/>
              </a:rPr>
              <a:t>NERDS - 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GIVE US END TO END TRACKING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" y="3763617"/>
            <a:ext cx="12308532" cy="14663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NERDS - BITTE GEBT UNS 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END-TO-END TRACKING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0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" y="3763617"/>
            <a:ext cx="12308532" cy="14663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NERDS </a:t>
            </a:r>
            <a:r>
              <a:rPr lang="mr-IN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–</a:t>
            </a: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WIR BRAUCHEN TOOLS</a:t>
            </a:r>
            <a:b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en-GB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FÜR DYNAMISCHE CREATIVES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203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3"/>
            <a:ext cx="12318391" cy="69098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" y="2847082"/>
            <a:ext cx="12308532" cy="2070550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NERDS@GOOGLE UND FACEBOOK</a:t>
            </a:r>
          </a:p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- ÖFFNET EUCH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213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532" y="0"/>
            <a:ext cx="12523306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85532" y="3869636"/>
            <a:ext cx="12377532" cy="160351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SIE HABEN UNS DIESES WUNDERVOLLE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PROGRAMMATIC ADVERTISING GEBAUT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341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" y="3763617"/>
            <a:ext cx="12308532" cy="14663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MANAGER </a:t>
            </a:r>
            <a:r>
              <a:rPr lang="mr-IN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–</a:t>
            </a: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GEBT EUREN LEUTEN</a:t>
            </a:r>
          </a:p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MEHR FREIRAUM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722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0113">
            <a:off x="2286000" y="1841500"/>
            <a:ext cx="7620000" cy="317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" y="3763617"/>
            <a:ext cx="12308532" cy="14663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MANAGER </a:t>
            </a:r>
            <a:r>
              <a:rPr lang="mr-IN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–</a:t>
            </a: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HÖRT AUF VANITY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METRICS HINTERHER ZU LAUFEN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0270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8266" y="821634"/>
            <a:ext cx="12308532" cy="1466388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22" tIns="45712" rIns="91422" bIns="45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CONTROLLER </a:t>
            </a:r>
            <a:r>
              <a:rPr lang="mr-IN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–</a:t>
            </a: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ROI MUSS NICHT AM</a:t>
            </a:r>
          </a:p>
          <a:p>
            <a:pPr algn="ctr" defTabSz="914225"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SELBEN TAG DA SEIN</a:t>
            </a:r>
            <a:endParaRPr lang="en-GB" sz="3600" dirty="0">
              <a:solidFill>
                <a:sysClr val="windowText" lastClr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536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17558"/>
            <a:ext cx="12192000" cy="2412239"/>
          </a:xfrm>
          <a:solidFill>
            <a:schemeClr val="bg1">
              <a:alpha val="70000"/>
            </a:schemeClr>
          </a:solidFill>
        </p:spPr>
        <p:txBody>
          <a:bodyPr anchor="ctr">
            <a:noAutofit/>
          </a:bodyPr>
          <a:lstStyle/>
          <a:p>
            <a:r>
              <a:rPr lang="en-US" sz="4800" b="1" dirty="0" smtClean="0">
                <a:latin typeface="Helvetica"/>
                <a:cs typeface="Helvetica"/>
              </a:rPr>
              <a:t>MARKETERS</a:t>
            </a:r>
            <a:br>
              <a:rPr lang="en-US" sz="4800" b="1" dirty="0" smtClean="0">
                <a:latin typeface="Helvetica"/>
                <a:cs typeface="Helvetica"/>
              </a:rPr>
            </a:br>
            <a:r>
              <a:rPr lang="en-US" sz="4800" b="1" dirty="0" smtClean="0">
                <a:latin typeface="Helvetica"/>
                <a:cs typeface="Helvetica"/>
              </a:rPr>
              <a:t>TUT DINGE AUF DIE</a:t>
            </a:r>
            <a:br>
              <a:rPr lang="en-US" sz="4800" b="1" dirty="0" smtClean="0">
                <a:latin typeface="Helvetica"/>
                <a:cs typeface="Helvetica"/>
              </a:rPr>
            </a:br>
            <a:r>
              <a:rPr lang="en-US" sz="4800" b="1" dirty="0" smtClean="0">
                <a:latin typeface="Helvetica"/>
                <a:cs typeface="Helvetica"/>
              </a:rPr>
              <a:t>IHR STOLZ SEIN KÖNNT!</a:t>
            </a:r>
            <a:endParaRPr lang="de-DE" sz="4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21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2786" r="23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054087"/>
            <a:ext cx="12377532" cy="1603513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UND DIE FINANZJUNGS HABEN 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EBENFALLS GEZAUBERT...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579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r="8851"/>
          <a:stretch/>
        </p:blipFill>
        <p:spPr>
          <a:xfrm>
            <a:off x="0" y="0"/>
            <a:ext cx="12761843" cy="71959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2670313"/>
            <a:ext cx="12761843" cy="1855304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IHNEN VERDANKEN WIR DIESES </a:t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WUNDERVOLLE ÖKOSYSTEM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3747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t="16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773556"/>
            <a:ext cx="12192000" cy="1765852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UND EINE BRANCHE MIT </a:t>
            </a:r>
            <a:br>
              <a:rPr lang="de-DE" sz="400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4000" smtClean="0">
                <a:solidFill>
                  <a:sysClr val="windowText" lastClr="000000"/>
                </a:solidFill>
                <a:latin typeface="Helvetica"/>
                <a:cs typeface="Helvetica"/>
              </a:rPr>
              <a:t>LAUTER ROCKSTARS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3317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t="15845"/>
          <a:stretch/>
        </p:blipFill>
        <p:spPr>
          <a:xfrm>
            <a:off x="0" y="0"/>
            <a:ext cx="1231127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3034748"/>
            <a:ext cx="12192000" cy="2504660"/>
          </a:xfrm>
          <a:prstGeom prst="rect">
            <a:avLst/>
          </a:prstGeom>
          <a:solidFill>
            <a:sysClr val="window" lastClr="FFFFFF">
              <a:alpha val="89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„I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guess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the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line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between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being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paranoid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and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being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a rock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star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is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smaller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than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one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would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de-DE" sz="4000" i="1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expect</a:t>
            </a:r>
            <a:r>
              <a:rPr lang="de-DE" sz="4000" i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.“ </a:t>
            </a:r>
            <a: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/>
            </a:r>
            <a:br>
              <a:rPr lang="de-DE" sz="4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</a:br>
            <a:r>
              <a:rPr lang="de-DE" sz="28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Brian </a:t>
            </a:r>
            <a:r>
              <a:rPr lang="de-DE" sz="2800" dirty="0" err="1" smtClean="0">
                <a:solidFill>
                  <a:sysClr val="windowText" lastClr="000000"/>
                </a:solidFill>
                <a:latin typeface="Helvetica"/>
                <a:cs typeface="Helvetica"/>
              </a:rPr>
              <a:t>Molko</a:t>
            </a:r>
            <a:r>
              <a:rPr lang="de-DE" sz="28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, Placebo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092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6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Webtrekk 2014">
  <a:themeElements>
    <a:clrScheme name="Webtrekk Grü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FBC13"/>
      </a:accent1>
      <a:accent2>
        <a:srgbClr val="8D8D8D"/>
      </a:accent2>
      <a:accent3>
        <a:srgbClr val="008FC1"/>
      </a:accent3>
      <a:accent4>
        <a:srgbClr val="006390"/>
      </a:accent4>
      <a:accent5>
        <a:srgbClr val="EC732B"/>
      </a:accent5>
      <a:accent6>
        <a:srgbClr val="B10000"/>
      </a:accent6>
      <a:hlink>
        <a:srgbClr val="8FBC13"/>
      </a:hlink>
      <a:folHlink>
        <a:srgbClr val="7030A0"/>
      </a:folHlink>
    </a:clrScheme>
    <a:fontScheme name="Webtrekk 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lesto">
  <a:themeElements>
    <a:clrScheme name="Telest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elest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elest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</Words>
  <Application>Microsoft Macintosh PowerPoint</Application>
  <PresentationFormat>Breitbild</PresentationFormat>
  <Paragraphs>78</Paragraphs>
  <Slides>53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8" baseType="lpstr">
      <vt:lpstr>Calibri</vt:lpstr>
      <vt:lpstr>Calibri Light</vt:lpstr>
      <vt:lpstr>Century Gothic</vt:lpstr>
      <vt:lpstr>Helvetica</vt:lpstr>
      <vt:lpstr>HelveticaCondensed</vt:lpstr>
      <vt:lpstr>ＭＳ Ｐゴシック</vt:lpstr>
      <vt:lpstr>Verdana</vt:lpstr>
      <vt:lpstr>Wingdings</vt:lpstr>
      <vt:lpstr>Wingdings 2</vt:lpstr>
      <vt:lpstr>Arial</vt:lpstr>
      <vt:lpstr>Webtrekk 2014</vt:lpstr>
      <vt:lpstr>1_Office Theme</vt:lpstr>
      <vt:lpstr>Telesto</vt:lpstr>
      <vt:lpstr>8_Office Theme</vt:lpstr>
      <vt:lpstr>think-cell Folie</vt:lpstr>
      <vt:lpstr>Müssen wir Digital Marketing neu erfinden?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MARKETERS TUT DINGE AUF DIE IHR STOLZ SEIN KÖNNT!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Nagel;Olga.Lewandrowski@webtrekk.com</dc:creator>
  <cp:lastModifiedBy>Juergen Seitz</cp:lastModifiedBy>
  <cp:revision>506</cp:revision>
  <cp:lastPrinted>2017-03-02T06:37:40Z</cp:lastPrinted>
  <dcterms:created xsi:type="dcterms:W3CDTF">2014-10-20T19:09:36Z</dcterms:created>
  <dcterms:modified xsi:type="dcterms:W3CDTF">2017-03-12T21:28:26Z</dcterms:modified>
</cp:coreProperties>
</file>