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wmf" ContentType="image/x-wmf"/>
  <Default Extension="mov" ContentType="video/quicktime"/>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703" r:id="rId2"/>
    <p:sldMasterId id="2147483712" r:id="rId3"/>
    <p:sldMasterId id="2147483729" r:id="rId4"/>
    <p:sldMasterId id="2147483738" r:id="rId5"/>
  </p:sldMasterIdLst>
  <p:notesMasterIdLst>
    <p:notesMasterId r:id="rId47"/>
  </p:notesMasterIdLst>
  <p:handoutMasterIdLst>
    <p:handoutMasterId r:id="rId48"/>
  </p:handoutMasterIdLst>
  <p:sldIdLst>
    <p:sldId id="546" r:id="rId6"/>
    <p:sldId id="550" r:id="rId7"/>
    <p:sldId id="629" r:id="rId8"/>
    <p:sldId id="640" r:id="rId9"/>
    <p:sldId id="628" r:id="rId10"/>
    <p:sldId id="547" r:id="rId11"/>
    <p:sldId id="548" r:id="rId12"/>
    <p:sldId id="636" r:id="rId13"/>
    <p:sldId id="551" r:id="rId14"/>
    <p:sldId id="590" r:id="rId15"/>
    <p:sldId id="540" r:id="rId16"/>
    <p:sldId id="624" r:id="rId17"/>
    <p:sldId id="626" r:id="rId18"/>
    <p:sldId id="549" r:id="rId19"/>
    <p:sldId id="586" r:id="rId20"/>
    <p:sldId id="637" r:id="rId21"/>
    <p:sldId id="649" r:id="rId22"/>
    <p:sldId id="630" r:id="rId23"/>
    <p:sldId id="543" r:id="rId24"/>
    <p:sldId id="614" r:id="rId25"/>
    <p:sldId id="616" r:id="rId26"/>
    <p:sldId id="617" r:id="rId27"/>
    <p:sldId id="612" r:id="rId28"/>
    <p:sldId id="631" r:id="rId29"/>
    <p:sldId id="638" r:id="rId30"/>
    <p:sldId id="623" r:id="rId31"/>
    <p:sldId id="633" r:id="rId32"/>
    <p:sldId id="597" r:id="rId33"/>
    <p:sldId id="596" r:id="rId34"/>
    <p:sldId id="598" r:id="rId35"/>
    <p:sldId id="632" r:id="rId36"/>
    <p:sldId id="605" r:id="rId37"/>
    <p:sldId id="607" r:id="rId38"/>
    <p:sldId id="604" r:id="rId39"/>
    <p:sldId id="609" r:id="rId40"/>
    <p:sldId id="610" r:id="rId41"/>
    <p:sldId id="611" r:id="rId42"/>
    <p:sldId id="608" r:id="rId43"/>
    <p:sldId id="648" r:id="rId44"/>
    <p:sldId id="588" r:id="rId45"/>
    <p:sldId id="58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34" userDrawn="1">
          <p15:clr>
            <a:srgbClr val="A4A3A4"/>
          </p15:clr>
        </p15:guide>
        <p15:guide id="2" pos="3840">
          <p15:clr>
            <a:srgbClr val="A4A3A4"/>
          </p15:clr>
        </p15:guide>
        <p15:guide id="4" orient="horz" pos="3498" userDrawn="1">
          <p15:clr>
            <a:srgbClr val="A4A3A4"/>
          </p15:clr>
        </p15:guide>
        <p15:guide id="5" orient="horz" pos="2750" userDrawn="1">
          <p15:clr>
            <a:srgbClr val="A4A3A4"/>
          </p15:clr>
        </p15:guide>
        <p15:guide id="6" orient="horz" pos="2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BBEB"/>
    <a:srgbClr val="FF6600"/>
    <a:srgbClr val="868686"/>
    <a:srgbClr val="FFCC00"/>
    <a:srgbClr val="993366"/>
    <a:srgbClr val="D9D9D9"/>
    <a:srgbClr val="52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5" autoAdjust="0"/>
    <p:restoredTop sz="90470" autoAdjust="0"/>
  </p:normalViewPr>
  <p:slideViewPr>
    <p:cSldViewPr snapToGrid="0" showGuides="1">
      <p:cViewPr varScale="1">
        <p:scale>
          <a:sx n="55" d="100"/>
          <a:sy n="55" d="100"/>
        </p:scale>
        <p:origin x="90" y="594"/>
      </p:cViewPr>
      <p:guideLst>
        <p:guide orient="horz" pos="1434"/>
        <p:guide pos="3840"/>
        <p:guide orient="horz" pos="3498"/>
        <p:guide orient="horz" pos="2750"/>
        <p:guide orient="horz" pos="255"/>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de-DE" sz="1800" dirty="0">
                <a:solidFill>
                  <a:schemeClr val="accent1"/>
                </a:solidFill>
              </a:rPr>
              <a:t>Average Number</a:t>
            </a:r>
            <a:r>
              <a:rPr lang="de-DE" sz="1800" baseline="0" dirty="0">
                <a:solidFill>
                  <a:schemeClr val="accent1"/>
                </a:solidFill>
              </a:rPr>
              <a:t> of Month Before Users Upgrade Their Smartphone</a:t>
            </a:r>
            <a:endParaRPr lang="de-DE" sz="1800" dirty="0">
              <a:solidFill>
                <a:schemeClr val="accent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de-DE"/>
        </a:p>
      </c:txPr>
    </c:title>
    <c:autoTitleDeleted val="0"/>
    <c:plotArea>
      <c:layout/>
      <c:barChart>
        <c:barDir val="col"/>
        <c:grouping val="clustered"/>
        <c:varyColors val="0"/>
        <c:ser>
          <c:idx val="0"/>
          <c:order val="0"/>
          <c:tx>
            <c:strRef>
              <c:f>Sheet1!$B$1</c:f>
              <c:strCache>
                <c:ptCount val="1"/>
                <c:pt idx="0">
                  <c:v>2013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USA</c:v>
                </c:pt>
                <c:pt idx="1">
                  <c:v>China*</c:v>
                </c:pt>
                <c:pt idx="2">
                  <c:v>EU**</c:v>
                </c:pt>
              </c:strCache>
            </c:strRef>
          </c:cat>
          <c:val>
            <c:numRef>
              <c:f>Sheet1!$B$2:$B$4</c:f>
              <c:numCache>
                <c:formatCode>General</c:formatCode>
                <c:ptCount val="3"/>
                <c:pt idx="0">
                  <c:v>20.5</c:v>
                </c:pt>
                <c:pt idx="1">
                  <c:v>18.600000000000001</c:v>
                </c:pt>
                <c:pt idx="2">
                  <c:v>18.3</c:v>
                </c:pt>
              </c:numCache>
            </c:numRef>
          </c:val>
          <c:extLst>
            <c:ext xmlns:c16="http://schemas.microsoft.com/office/drawing/2014/chart" uri="{C3380CC4-5D6E-409C-BE32-E72D297353CC}">
              <c16:uniqueId val="{00000000-E37C-49C7-ADAE-82A74B7E65C0}"/>
            </c:ext>
          </c:extLst>
        </c:ser>
        <c:ser>
          <c:idx val="1"/>
          <c:order val="1"/>
          <c:tx>
            <c:strRef>
              <c:f>Sheet1!$C$1</c:f>
              <c:strCache>
                <c:ptCount val="1"/>
                <c:pt idx="0">
                  <c:v>2014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USA</c:v>
                </c:pt>
                <c:pt idx="1">
                  <c:v>China*</c:v>
                </c:pt>
                <c:pt idx="2">
                  <c:v>EU**</c:v>
                </c:pt>
              </c:strCache>
            </c:strRef>
          </c:cat>
          <c:val>
            <c:numRef>
              <c:f>Sheet1!$C$2:$C$4</c:f>
              <c:numCache>
                <c:formatCode>General</c:formatCode>
                <c:ptCount val="3"/>
                <c:pt idx="0">
                  <c:v>20.9</c:v>
                </c:pt>
                <c:pt idx="1">
                  <c:v>21.8</c:v>
                </c:pt>
                <c:pt idx="2">
                  <c:v>19.5</c:v>
                </c:pt>
              </c:numCache>
            </c:numRef>
          </c:val>
          <c:extLst>
            <c:ext xmlns:c16="http://schemas.microsoft.com/office/drawing/2014/chart" uri="{C3380CC4-5D6E-409C-BE32-E72D297353CC}">
              <c16:uniqueId val="{00000001-E37C-49C7-ADAE-82A74B7E65C0}"/>
            </c:ext>
          </c:extLst>
        </c:ser>
        <c:ser>
          <c:idx val="2"/>
          <c:order val="2"/>
          <c:tx>
            <c:strRef>
              <c:f>Sheet1!$D$1</c:f>
              <c:strCache>
                <c:ptCount val="1"/>
                <c:pt idx="0">
                  <c:v>2015</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USA</c:v>
                </c:pt>
                <c:pt idx="1">
                  <c:v>China*</c:v>
                </c:pt>
                <c:pt idx="2">
                  <c:v>EU**</c:v>
                </c:pt>
              </c:strCache>
            </c:strRef>
          </c:cat>
          <c:val>
            <c:numRef>
              <c:f>Sheet1!$D$2:$D$4</c:f>
              <c:numCache>
                <c:formatCode>General</c:formatCode>
                <c:ptCount val="3"/>
                <c:pt idx="0">
                  <c:v>21.6</c:v>
                </c:pt>
                <c:pt idx="1">
                  <c:v>19.5</c:v>
                </c:pt>
                <c:pt idx="2">
                  <c:v>20.399999999999999</c:v>
                </c:pt>
              </c:numCache>
            </c:numRef>
          </c:val>
          <c:extLst>
            <c:ext xmlns:c16="http://schemas.microsoft.com/office/drawing/2014/chart" uri="{C3380CC4-5D6E-409C-BE32-E72D297353CC}">
              <c16:uniqueId val="{00000002-E37C-49C7-ADAE-82A74B7E65C0}"/>
            </c:ext>
          </c:extLst>
        </c:ser>
        <c:ser>
          <c:idx val="3"/>
          <c:order val="3"/>
          <c:tx>
            <c:strRef>
              <c:f>Sheet1!$E$1</c:f>
              <c:strCache>
                <c:ptCount val="1"/>
                <c:pt idx="0">
                  <c:v>2016</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USA</c:v>
                </c:pt>
                <c:pt idx="1">
                  <c:v>China*</c:v>
                </c:pt>
                <c:pt idx="2">
                  <c:v>EU**</c:v>
                </c:pt>
              </c:strCache>
            </c:strRef>
          </c:cat>
          <c:val>
            <c:numRef>
              <c:f>Sheet1!$E$2:$E$4</c:f>
              <c:numCache>
                <c:formatCode>General</c:formatCode>
                <c:ptCount val="3"/>
                <c:pt idx="0">
                  <c:v>22.7</c:v>
                </c:pt>
                <c:pt idx="1">
                  <c:v>20.2</c:v>
                </c:pt>
                <c:pt idx="2">
                  <c:v>21.6</c:v>
                </c:pt>
              </c:numCache>
            </c:numRef>
          </c:val>
          <c:extLst>
            <c:ext xmlns:c16="http://schemas.microsoft.com/office/drawing/2014/chart" uri="{C3380CC4-5D6E-409C-BE32-E72D297353CC}">
              <c16:uniqueId val="{00000000-E341-47C5-9E74-82612A5D7294}"/>
            </c:ext>
          </c:extLst>
        </c:ser>
        <c:dLbls>
          <c:dLblPos val="outEnd"/>
          <c:showLegendKey val="0"/>
          <c:showVal val="1"/>
          <c:showCatName val="0"/>
          <c:showSerName val="0"/>
          <c:showPercent val="0"/>
          <c:showBubbleSize val="0"/>
        </c:dLbls>
        <c:gapWidth val="219"/>
        <c:overlap val="-27"/>
        <c:axId val="482375416"/>
        <c:axId val="482373448"/>
      </c:barChart>
      <c:catAx>
        <c:axId val="482375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482373448"/>
        <c:crosses val="autoZero"/>
        <c:auto val="1"/>
        <c:lblAlgn val="ctr"/>
        <c:lblOffset val="100"/>
        <c:noMultiLvlLbl val="0"/>
      </c:catAx>
      <c:valAx>
        <c:axId val="482373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482375416"/>
        <c:crosses val="autoZero"/>
        <c:crossBetween val="between"/>
      </c:valAx>
      <c:spPr>
        <a:noFill/>
        <a:ln>
          <a:noFill/>
        </a:ln>
        <a:effectLst/>
      </c:spPr>
    </c:plotArea>
    <c:legend>
      <c:legendPos val="b"/>
      <c:layout>
        <c:manualLayout>
          <c:xMode val="edge"/>
          <c:yMode val="edge"/>
          <c:x val="0.34921735141379212"/>
          <c:y val="0.92717735509349752"/>
          <c:w val="0.25999331995844205"/>
          <c:h val="7.282264490650244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190021816453E-2"/>
          <c:y val="2.2073046444393601E-2"/>
          <c:w val="0.92959504688982098"/>
          <c:h val="0.78863225108675294"/>
        </c:manualLayout>
      </c:layout>
      <c:barChart>
        <c:barDir val="col"/>
        <c:grouping val="clustered"/>
        <c:varyColors val="0"/>
        <c:ser>
          <c:idx val="0"/>
          <c:order val="0"/>
          <c:tx>
            <c:strRef>
              <c:f>Sheet1!$B$1</c:f>
              <c:strCache>
                <c:ptCount val="1"/>
                <c:pt idx="0">
                  <c:v>Mobile Web</c:v>
                </c:pt>
              </c:strCache>
            </c:strRef>
          </c:tx>
          <c:spPr>
            <a:solidFill>
              <a:schemeClr val="accent6"/>
            </a:solidFill>
            <a:ln>
              <a:noFill/>
            </a:ln>
            <a:effectLst/>
          </c:spPr>
          <c:invertIfNegative val="0"/>
          <c:cat>
            <c:numRef>
              <c:f>Sheet1!$A$2:$A$4</c:f>
              <c:numCache>
                <c:formatCode>General</c:formatCode>
                <c:ptCount val="3"/>
                <c:pt idx="0">
                  <c:v>2014</c:v>
                </c:pt>
                <c:pt idx="1">
                  <c:v>2015</c:v>
                </c:pt>
                <c:pt idx="2">
                  <c:v>2016</c:v>
                </c:pt>
              </c:numCache>
            </c:numRef>
          </c:cat>
          <c:val>
            <c:numRef>
              <c:f>Sheet1!$B$2:$B$4</c:f>
              <c:numCache>
                <c:formatCode>0.00</c:formatCode>
                <c:ptCount val="3"/>
                <c:pt idx="0">
                  <c:v>100</c:v>
                </c:pt>
                <c:pt idx="1">
                  <c:v>108</c:v>
                </c:pt>
                <c:pt idx="2">
                  <c:v>177</c:v>
                </c:pt>
              </c:numCache>
            </c:numRef>
          </c:val>
          <c:extLst>
            <c:ext xmlns:c16="http://schemas.microsoft.com/office/drawing/2014/chart" uri="{C3380CC4-5D6E-409C-BE32-E72D297353CC}">
              <c16:uniqueId val="{0000000A-70E6-42DB-A15F-03BECD326268}"/>
            </c:ext>
          </c:extLst>
        </c:ser>
        <c:ser>
          <c:idx val="1"/>
          <c:order val="1"/>
          <c:tx>
            <c:strRef>
              <c:f>Sheet1!$C$1</c:f>
              <c:strCache>
                <c:ptCount val="1"/>
                <c:pt idx="0">
                  <c:v>In-App</c:v>
                </c:pt>
              </c:strCache>
            </c:strRef>
          </c:tx>
          <c:spPr>
            <a:solidFill>
              <a:schemeClr val="accent1"/>
            </a:solidFill>
            <a:ln>
              <a:noFill/>
            </a:ln>
            <a:effectLst/>
          </c:spPr>
          <c:invertIfNegative val="0"/>
          <c:cat>
            <c:numRef>
              <c:f>Sheet1!$A$2:$A$4</c:f>
              <c:numCache>
                <c:formatCode>General</c:formatCode>
                <c:ptCount val="3"/>
                <c:pt idx="0">
                  <c:v>2014</c:v>
                </c:pt>
                <c:pt idx="1">
                  <c:v>2015</c:v>
                </c:pt>
                <c:pt idx="2">
                  <c:v>2016</c:v>
                </c:pt>
              </c:numCache>
            </c:numRef>
          </c:cat>
          <c:val>
            <c:numRef>
              <c:f>Sheet1!$C$2:$C$4</c:f>
              <c:numCache>
                <c:formatCode>0.00</c:formatCode>
                <c:ptCount val="3"/>
                <c:pt idx="0">
                  <c:v>123</c:v>
                </c:pt>
                <c:pt idx="1">
                  <c:v>146</c:v>
                </c:pt>
                <c:pt idx="2">
                  <c:v>331</c:v>
                </c:pt>
              </c:numCache>
            </c:numRef>
          </c:val>
          <c:extLst>
            <c:ext xmlns:c16="http://schemas.microsoft.com/office/drawing/2014/chart" uri="{C3380CC4-5D6E-409C-BE32-E72D297353CC}">
              <c16:uniqueId val="{0000000B-70E6-42DB-A15F-03BECD326268}"/>
            </c:ext>
          </c:extLst>
        </c:ser>
        <c:dLbls>
          <c:showLegendKey val="0"/>
          <c:showVal val="0"/>
          <c:showCatName val="0"/>
          <c:showSerName val="0"/>
          <c:showPercent val="0"/>
          <c:showBubbleSize val="0"/>
        </c:dLbls>
        <c:gapWidth val="267"/>
        <c:overlap val="-43"/>
        <c:axId val="1735172976"/>
        <c:axId val="1735174752"/>
      </c:barChart>
      <c:catAx>
        <c:axId val="1735172976"/>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0" i="0" u="none" strike="noStrike" kern="1200" cap="none" spc="0" normalizeH="0" baseline="0">
                <a:solidFill>
                  <a:schemeClr val="bg1">
                    <a:lumMod val="50000"/>
                  </a:schemeClr>
                </a:solidFill>
                <a:latin typeface="+mn-lt"/>
                <a:ea typeface="+mn-ea"/>
                <a:cs typeface="+mn-cs"/>
              </a:defRPr>
            </a:pPr>
            <a:endParaRPr lang="de-DE"/>
          </a:p>
        </c:txPr>
        <c:crossAx val="1735174752"/>
        <c:crosses val="autoZero"/>
        <c:auto val="1"/>
        <c:lblAlgn val="ctr"/>
        <c:lblOffset val="100"/>
        <c:noMultiLvlLbl val="0"/>
      </c:catAx>
      <c:valAx>
        <c:axId val="1735174752"/>
        <c:scaling>
          <c:orientation val="minMax"/>
        </c:scaling>
        <c:delete val="0"/>
        <c:axPos val="l"/>
        <c:majorGridlines>
          <c:spPr>
            <a:ln w="9525" cap="flat" cmpd="sng" algn="ctr">
              <a:no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lumMod val="50000"/>
                  </a:schemeClr>
                </a:solidFill>
                <a:latin typeface="+mn-lt"/>
                <a:ea typeface="+mn-ea"/>
                <a:cs typeface="+mn-cs"/>
              </a:defRPr>
            </a:pPr>
            <a:endParaRPr lang="de-DE"/>
          </a:p>
        </c:txPr>
        <c:crossAx val="1735172976"/>
        <c:crosses val="autoZero"/>
        <c:crossBetween val="between"/>
      </c:valAx>
      <c:spPr>
        <a:noFill/>
        <a:ln>
          <a:noFill/>
        </a:ln>
        <a:effectLst/>
      </c:spPr>
    </c:plotArea>
    <c:plotVisOnly val="1"/>
    <c:dispBlanksAs val="gap"/>
    <c:showDLblsOverMax val="0"/>
  </c:chart>
  <c:spPr>
    <a:solidFill>
      <a:schemeClr val="lt1"/>
    </a:solidFill>
    <a:ln w="9525" cap="flat" cmpd="sng" algn="ctr">
      <a:noFill/>
      <a:round/>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00568935105701"/>
          <c:y val="3.9885782599908E-2"/>
          <c:w val="0.74586253905304301"/>
          <c:h val="0.86763349373653498"/>
        </c:manualLayout>
      </c:layout>
      <c:barChart>
        <c:barDir val="col"/>
        <c:grouping val="clustered"/>
        <c:varyColors val="0"/>
        <c:ser>
          <c:idx val="0"/>
          <c:order val="0"/>
          <c:tx>
            <c:strRef>
              <c:f>Sheet1!$B$1</c:f>
              <c:strCache>
                <c:ptCount val="1"/>
                <c:pt idx="0">
                  <c:v># of Exabytes per Month</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Sheet1!$B$2:$B$10</c:f>
              <c:numCache>
                <c:formatCode>General</c:formatCode>
                <c:ptCount val="9"/>
                <c:pt idx="0">
                  <c:v>0.9</c:v>
                </c:pt>
                <c:pt idx="1">
                  <c:v>1.6</c:v>
                </c:pt>
                <c:pt idx="2">
                  <c:v>2.8</c:v>
                </c:pt>
                <c:pt idx="3">
                  <c:v>4.7</c:v>
                </c:pt>
                <c:pt idx="4">
                  <c:v>7.4</c:v>
                </c:pt>
                <c:pt idx="5">
                  <c:v>11.2</c:v>
                </c:pt>
                <c:pt idx="6">
                  <c:v>14.9</c:v>
                </c:pt>
                <c:pt idx="7">
                  <c:v>21.7</c:v>
                </c:pt>
                <c:pt idx="8">
                  <c:v>30.6</c:v>
                </c:pt>
              </c:numCache>
            </c:numRef>
          </c:val>
          <c:extLst>
            <c:ext xmlns:c16="http://schemas.microsoft.com/office/drawing/2014/chart" uri="{C3380CC4-5D6E-409C-BE32-E72D297353CC}">
              <c16:uniqueId val="{00000000-42C5-4B1F-B31A-9AABA5627AE8}"/>
            </c:ext>
          </c:extLst>
        </c:ser>
        <c:dLbls>
          <c:showLegendKey val="0"/>
          <c:showVal val="0"/>
          <c:showCatName val="0"/>
          <c:showSerName val="0"/>
          <c:showPercent val="0"/>
          <c:showBubbleSize val="0"/>
        </c:dLbls>
        <c:gapWidth val="100"/>
        <c:overlap val="-24"/>
        <c:axId val="1729341360"/>
        <c:axId val="1729243488"/>
      </c:barChart>
      <c:catAx>
        <c:axId val="17293413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729243488"/>
        <c:crosses val="autoZero"/>
        <c:auto val="1"/>
        <c:lblAlgn val="ctr"/>
        <c:lblOffset val="100"/>
        <c:noMultiLvlLbl val="0"/>
      </c:catAx>
      <c:valAx>
        <c:axId val="1729243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729341360"/>
        <c:crosses val="autoZero"/>
        <c:crossBetween val="between"/>
      </c:valAx>
      <c:spPr>
        <a:noFill/>
        <a:ln>
          <a:noFill/>
        </a:ln>
        <a:effectLst/>
      </c:spPr>
    </c:plotArea>
    <c:legend>
      <c:legendPos val="l"/>
      <c:layout>
        <c:manualLayout>
          <c:xMode val="edge"/>
          <c:yMode val="edge"/>
          <c:x val="1.32979213981854E-2"/>
          <c:y val="0.38524747461716102"/>
          <c:w val="0.16124542776567799"/>
          <c:h val="0.19878439745591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Sheet1!$A$2:$A$8</c:f>
              <c:strCache>
                <c:ptCount val="7"/>
                <c:pt idx="0">
                  <c:v>Outstream Video</c:v>
                </c:pt>
                <c:pt idx="1">
                  <c:v>Instream Pre-Roll</c:v>
                </c:pt>
                <c:pt idx="2">
                  <c:v>Intersitial</c:v>
                </c:pt>
                <c:pt idx="3">
                  <c:v>Rewarded Video</c:v>
                </c:pt>
                <c:pt idx="4">
                  <c:v>Native</c:v>
                </c:pt>
                <c:pt idx="5">
                  <c:v>RichMedia</c:v>
                </c:pt>
                <c:pt idx="6">
                  <c:v>Image</c:v>
                </c:pt>
              </c:strCache>
            </c:strRef>
          </c:cat>
          <c:val>
            <c:numRef>
              <c:f>Sheet1!$B$2:$B$8</c:f>
              <c:numCache>
                <c:formatCode>General</c:formatCode>
                <c:ptCount val="7"/>
                <c:pt idx="0">
                  <c:v>6100</c:v>
                </c:pt>
                <c:pt idx="1">
                  <c:v>5800</c:v>
                </c:pt>
                <c:pt idx="2">
                  <c:v>2100</c:v>
                </c:pt>
                <c:pt idx="3">
                  <c:v>1100</c:v>
                </c:pt>
                <c:pt idx="4">
                  <c:v>550</c:v>
                </c:pt>
                <c:pt idx="5">
                  <c:v>400</c:v>
                </c:pt>
                <c:pt idx="6">
                  <c:v>350</c:v>
                </c:pt>
              </c:numCache>
            </c:numRef>
          </c:val>
          <c:extLst>
            <c:ext xmlns:c16="http://schemas.microsoft.com/office/drawing/2014/chart" uri="{C3380CC4-5D6E-409C-BE32-E72D297353CC}">
              <c16:uniqueId val="{00000000-F88F-4E75-90DE-63CD8EEBD1DA}"/>
            </c:ext>
          </c:extLst>
        </c:ser>
        <c:ser>
          <c:idx val="1"/>
          <c:order val="1"/>
          <c:tx>
            <c:strRef>
              <c:f>Sheet1!$C$1</c:f>
              <c:strCache>
                <c:ptCount val="1"/>
                <c:pt idx="0">
                  <c:v>Series 2</c:v>
                </c:pt>
              </c:strCache>
            </c:strRef>
          </c:tx>
          <c:spPr>
            <a:solidFill>
              <a:schemeClr val="accent6"/>
            </a:solidFill>
            <a:ln>
              <a:noFill/>
            </a:ln>
            <a:effectLst/>
          </c:spPr>
          <c:invertIfNegative val="0"/>
          <c:cat>
            <c:strRef>
              <c:f>Sheet1!$A$2:$A$8</c:f>
              <c:strCache>
                <c:ptCount val="7"/>
                <c:pt idx="0">
                  <c:v>Outstream Video</c:v>
                </c:pt>
                <c:pt idx="1">
                  <c:v>Instream Pre-Roll</c:v>
                </c:pt>
                <c:pt idx="2">
                  <c:v>Intersitial</c:v>
                </c:pt>
                <c:pt idx="3">
                  <c:v>Rewarded Video</c:v>
                </c:pt>
                <c:pt idx="4">
                  <c:v>Native</c:v>
                </c:pt>
                <c:pt idx="5">
                  <c:v>RichMedia</c:v>
                </c:pt>
                <c:pt idx="6">
                  <c:v>Image</c:v>
                </c:pt>
              </c:strCache>
            </c:strRef>
          </c:cat>
          <c:val>
            <c:numRef>
              <c:f>Sheet1!$C$2:$C$8</c:f>
              <c:numCache>
                <c:formatCode>General</c:formatCode>
                <c:ptCount val="7"/>
                <c:pt idx="0">
                  <c:v>900</c:v>
                </c:pt>
                <c:pt idx="1">
                  <c:v>3400</c:v>
                </c:pt>
                <c:pt idx="2">
                  <c:v>550</c:v>
                </c:pt>
                <c:pt idx="3">
                  <c:v>150</c:v>
                </c:pt>
                <c:pt idx="4">
                  <c:v>440</c:v>
                </c:pt>
                <c:pt idx="5">
                  <c:v>350</c:v>
                </c:pt>
                <c:pt idx="6">
                  <c:v>120</c:v>
                </c:pt>
              </c:numCache>
            </c:numRef>
          </c:val>
          <c:extLst>
            <c:ext xmlns:c16="http://schemas.microsoft.com/office/drawing/2014/chart" uri="{C3380CC4-5D6E-409C-BE32-E72D297353CC}">
              <c16:uniqueId val="{00000001-F88F-4E75-90DE-63CD8EEBD1DA}"/>
            </c:ext>
          </c:extLst>
        </c:ser>
        <c:ser>
          <c:idx val="2"/>
          <c:order val="2"/>
          <c:tx>
            <c:strRef>
              <c:f>Sheet1!$D$1</c:f>
              <c:strCache>
                <c:ptCount val="1"/>
                <c:pt idx="0">
                  <c:v>Column1</c:v>
                </c:pt>
              </c:strCache>
            </c:strRef>
          </c:tx>
          <c:spPr>
            <a:solidFill>
              <a:schemeClr val="accent3"/>
            </a:solidFill>
            <a:ln>
              <a:noFill/>
            </a:ln>
            <a:effectLst/>
          </c:spPr>
          <c:invertIfNegative val="0"/>
          <c:cat>
            <c:strRef>
              <c:f>Sheet1!$A$2:$A$8</c:f>
              <c:strCache>
                <c:ptCount val="7"/>
                <c:pt idx="0">
                  <c:v>Outstream Video</c:v>
                </c:pt>
                <c:pt idx="1">
                  <c:v>Instream Pre-Roll</c:v>
                </c:pt>
                <c:pt idx="2">
                  <c:v>Intersitial</c:v>
                </c:pt>
                <c:pt idx="3">
                  <c:v>Rewarded Video</c:v>
                </c:pt>
                <c:pt idx="4">
                  <c:v>Native</c:v>
                </c:pt>
                <c:pt idx="5">
                  <c:v>RichMedia</c:v>
                </c:pt>
                <c:pt idx="6">
                  <c:v>Image</c:v>
                </c:pt>
              </c:strCache>
            </c:strRef>
          </c:cat>
          <c:val>
            <c:numRef>
              <c:f>Sheet1!$D$2:$D$8</c:f>
              <c:numCache>
                <c:formatCode>General</c:formatCode>
                <c:ptCount val="7"/>
              </c:numCache>
            </c:numRef>
          </c:val>
          <c:extLst>
            <c:ext xmlns:c16="http://schemas.microsoft.com/office/drawing/2014/chart" uri="{C3380CC4-5D6E-409C-BE32-E72D297353CC}">
              <c16:uniqueId val="{00000002-F88F-4E75-90DE-63CD8EEBD1DA}"/>
            </c:ext>
          </c:extLst>
        </c:ser>
        <c:dLbls>
          <c:showLegendKey val="0"/>
          <c:showVal val="0"/>
          <c:showCatName val="0"/>
          <c:showSerName val="0"/>
          <c:showPercent val="0"/>
          <c:showBubbleSize val="0"/>
        </c:dLbls>
        <c:gapWidth val="0"/>
        <c:overlap val="-13"/>
        <c:axId val="433964408"/>
        <c:axId val="433964736"/>
      </c:barChart>
      <c:catAx>
        <c:axId val="433964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433964736"/>
        <c:crosses val="autoZero"/>
        <c:auto val="1"/>
        <c:lblAlgn val="l"/>
        <c:lblOffset val="100"/>
        <c:noMultiLvlLbl val="0"/>
      </c:catAx>
      <c:valAx>
        <c:axId val="433964736"/>
        <c:scaling>
          <c:orientation val="minMax"/>
          <c:max val="8000"/>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433964408"/>
        <c:crosses val="autoZero"/>
        <c:crossBetween val="between"/>
        <c:majorUnit val="2000"/>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684205138643798E-2"/>
          <c:y val="8.2929907362812002E-4"/>
          <c:w val="0.89194752048344905"/>
          <c:h val="0.7159720544041390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3-F253-47CA-87D1-49D3F9A613A0}"/>
              </c:ext>
            </c:extLst>
          </c:dPt>
          <c:dLbls>
            <c:dLbl>
              <c:idx val="0"/>
              <c:layout>
                <c:manualLayout>
                  <c:x val="0"/>
                  <c:y val="4.0404040404040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253-47CA-87D1-49D3F9A613A0}"/>
                </c:ext>
              </c:extLst>
            </c:dLbl>
            <c:dLbl>
              <c:idx val="1"/>
              <c:layout>
                <c:manualLayout>
                  <c:x val="4.0241512613050402E-3"/>
                  <c:y val="0.13757931889055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253-47CA-87D1-49D3F9A613A0}"/>
                </c:ext>
              </c:extLst>
            </c:dLbl>
            <c:dLbl>
              <c:idx val="2"/>
              <c:layout>
                <c:manualLayout>
                  <c:x val="-6.4791614723701795E-17"/>
                  <c:y val="0.11676756906455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253-47CA-87D1-49D3F9A613A0}"/>
                </c:ext>
              </c:extLst>
            </c:dLbl>
            <c:dLbl>
              <c:idx val="3"/>
              <c:layout>
                <c:manualLayout>
                  <c:x val="-1.09581091585649E-16"/>
                  <c:y val="0.11446664287832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253-47CA-87D1-49D3F9A613A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Smartphones</c:v>
                </c:pt>
                <c:pt idx="1">
                  <c:v>Computer</c:v>
                </c:pt>
                <c:pt idx="2">
                  <c:v>Tablet</c:v>
                </c:pt>
                <c:pt idx="3">
                  <c:v>TV</c:v>
                </c:pt>
              </c:strCache>
            </c:strRef>
          </c:cat>
          <c:val>
            <c:numRef>
              <c:f>Sheet1!$B$2:$B$5</c:f>
              <c:numCache>
                <c:formatCode>0%</c:formatCode>
                <c:ptCount val="4"/>
                <c:pt idx="0">
                  <c:v>0.98</c:v>
                </c:pt>
                <c:pt idx="1">
                  <c:v>0.56000000000000005</c:v>
                </c:pt>
                <c:pt idx="2">
                  <c:v>0.19</c:v>
                </c:pt>
                <c:pt idx="3">
                  <c:v>0.81</c:v>
                </c:pt>
              </c:numCache>
            </c:numRef>
          </c:val>
          <c:extLst>
            <c:ext xmlns:c16="http://schemas.microsoft.com/office/drawing/2014/chart" uri="{C3380CC4-5D6E-409C-BE32-E72D297353CC}">
              <c16:uniqueId val="{00000000-F253-47CA-87D1-49D3F9A613A0}"/>
            </c:ext>
          </c:extLst>
        </c:ser>
        <c:dLbls>
          <c:showLegendKey val="0"/>
          <c:showVal val="0"/>
          <c:showCatName val="0"/>
          <c:showSerName val="0"/>
          <c:showPercent val="0"/>
          <c:showBubbleSize val="0"/>
        </c:dLbls>
        <c:gapWidth val="120"/>
        <c:overlap val="-21"/>
        <c:axId val="1731353584"/>
        <c:axId val="1731355360"/>
      </c:barChart>
      <c:catAx>
        <c:axId val="1731353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de-DE"/>
          </a:p>
        </c:txPr>
        <c:crossAx val="1731355360"/>
        <c:crosses val="autoZero"/>
        <c:auto val="1"/>
        <c:lblAlgn val="ctr"/>
        <c:lblOffset val="100"/>
        <c:noMultiLvlLbl val="0"/>
      </c:catAx>
      <c:valAx>
        <c:axId val="1731355360"/>
        <c:scaling>
          <c:orientation val="minMax"/>
          <c:max val="1"/>
        </c:scaling>
        <c:delete val="1"/>
        <c:axPos val="l"/>
        <c:numFmt formatCode="0%" sourceLinked="1"/>
        <c:majorTickMark val="none"/>
        <c:minorTickMark val="none"/>
        <c:tickLblPos val="nextTo"/>
        <c:crossAx val="173135358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0D7680-7AD0-1442-AA2F-2D8AEAEEDFDC}" type="doc">
      <dgm:prSet loTypeId="urn:microsoft.com/office/officeart/2005/8/layout/process1" loCatId="" qsTypeId="urn:microsoft.com/office/officeart/2005/8/quickstyle/simple4" qsCatId="simple" csTypeId="urn:microsoft.com/office/officeart/2005/8/colors/accent1_2" csCatId="accent1" phldr="1"/>
      <dgm:spPr/>
    </dgm:pt>
    <dgm:pt modelId="{19052ED3-7429-4F42-8317-1AB673A9567C}">
      <dgm:prSet phldrT="[Text]" custT="1"/>
      <dgm:spPr>
        <a:ln>
          <a:solidFill>
            <a:schemeClr val="bg1">
              <a:lumMod val="95000"/>
            </a:schemeClr>
          </a:solidFill>
        </a:ln>
        <a:effectLst>
          <a:outerShdw blurRad="50800" dist="38100" dir="2700000" algn="tl" rotWithShape="0">
            <a:prstClr val="black">
              <a:alpha val="40000"/>
            </a:prstClr>
          </a:outerShdw>
        </a:effectLst>
      </dgm:spPr>
      <dgm:t>
        <a:bodyPr/>
        <a:lstStyle/>
        <a:p>
          <a:r>
            <a:rPr lang="en-US" sz="1200" b="1" dirty="0"/>
            <a:t>Moore's Law:</a:t>
          </a:r>
          <a:r>
            <a:rPr lang="en-US" sz="1100" dirty="0"/>
            <a:t> Over history of computing hardware, number of transistors and integrated circuits doubles every 2 years.</a:t>
          </a:r>
        </a:p>
      </dgm:t>
    </dgm:pt>
    <dgm:pt modelId="{C7153CB8-FF94-4E4C-B24C-FD19C215EB52}" type="parTrans" cxnId="{B0AB9FAD-5371-7C4F-8722-9766F863B552}">
      <dgm:prSet/>
      <dgm:spPr/>
      <dgm:t>
        <a:bodyPr/>
        <a:lstStyle/>
        <a:p>
          <a:endParaRPr lang="en-US" sz="1400"/>
        </a:p>
      </dgm:t>
    </dgm:pt>
    <dgm:pt modelId="{1A8C20C2-3E16-0F4F-9822-97D9DE1B5FC7}" type="sibTrans" cxnId="{B0AB9FAD-5371-7C4F-8722-9766F863B552}">
      <dgm:prSet custT="1"/>
      <dgm:spPr>
        <a:solidFill>
          <a:srgbClr val="4BBBEB"/>
        </a:solidFill>
        <a:ln w="28575">
          <a:solidFill>
            <a:schemeClr val="bg1">
              <a:lumMod val="95000"/>
            </a:schemeClr>
          </a:solidFill>
        </a:ln>
        <a:effectLst>
          <a:outerShdw blurRad="50800" dist="38100" dir="2700000" algn="tl" rotWithShape="0">
            <a:prstClr val="black">
              <a:alpha val="40000"/>
            </a:prstClr>
          </a:outerShdw>
        </a:effectLst>
      </dgm:spPr>
      <dgm:t>
        <a:bodyPr/>
        <a:lstStyle/>
        <a:p>
          <a:endParaRPr lang="en-US" sz="1000"/>
        </a:p>
      </dgm:t>
    </dgm:pt>
    <dgm:pt modelId="{20A6BDA8-407D-0C42-B302-455B356C63F2}">
      <dgm:prSet phldrT="[Text]" custT="1"/>
      <dgm:spPr>
        <a:ln>
          <a:solidFill>
            <a:schemeClr val="bg1">
              <a:lumMod val="95000"/>
            </a:schemeClr>
          </a:solidFill>
        </a:ln>
        <a:effectLst>
          <a:outerShdw blurRad="50800" dist="38100" dir="2700000" algn="tl" rotWithShape="0">
            <a:prstClr val="black">
              <a:alpha val="40000"/>
            </a:prstClr>
          </a:outerShdw>
        </a:effectLst>
      </dgm:spPr>
      <dgm:t>
        <a:bodyPr/>
        <a:lstStyle/>
        <a:p>
          <a:r>
            <a:rPr lang="en-US" sz="1200" b="1" dirty="0"/>
            <a:t>Bezos's Law:</a:t>
          </a:r>
          <a:r>
            <a:rPr lang="en-US" sz="1100" dirty="0"/>
            <a:t>  Over history of cloud, a unit of computing power price is reduced by 50 percent approximately every 3 years.</a:t>
          </a:r>
        </a:p>
      </dgm:t>
    </dgm:pt>
    <dgm:pt modelId="{F7DD17F2-5315-9F41-A214-0C6B3D4623E0}" type="parTrans" cxnId="{A6394B1E-08C0-364B-8CBD-F823CC7791E8}">
      <dgm:prSet/>
      <dgm:spPr/>
      <dgm:t>
        <a:bodyPr/>
        <a:lstStyle/>
        <a:p>
          <a:endParaRPr lang="en-US" sz="1400"/>
        </a:p>
      </dgm:t>
    </dgm:pt>
    <dgm:pt modelId="{932AF6E2-1AAE-AC48-A573-C94D1B1ABE7F}" type="sibTrans" cxnId="{A6394B1E-08C0-364B-8CBD-F823CC7791E8}">
      <dgm:prSet/>
      <dgm:spPr/>
      <dgm:t>
        <a:bodyPr/>
        <a:lstStyle/>
        <a:p>
          <a:endParaRPr lang="en-US" sz="1400"/>
        </a:p>
      </dgm:t>
    </dgm:pt>
    <dgm:pt modelId="{6BFD5006-37A9-7844-99D5-38BD24532DA8}" type="pres">
      <dgm:prSet presAssocID="{F70D7680-7AD0-1442-AA2F-2D8AEAEEDFDC}" presName="Name0" presStyleCnt="0">
        <dgm:presLayoutVars>
          <dgm:dir/>
          <dgm:resizeHandles val="exact"/>
        </dgm:presLayoutVars>
      </dgm:prSet>
      <dgm:spPr/>
    </dgm:pt>
    <dgm:pt modelId="{CBD38EF8-D8B0-7C43-A21C-F8DC31E5AE23}" type="pres">
      <dgm:prSet presAssocID="{19052ED3-7429-4F42-8317-1AB673A9567C}" presName="node" presStyleLbl="node1" presStyleIdx="0" presStyleCnt="2">
        <dgm:presLayoutVars>
          <dgm:bulletEnabled val="1"/>
        </dgm:presLayoutVars>
      </dgm:prSet>
      <dgm:spPr/>
    </dgm:pt>
    <dgm:pt modelId="{2D6D787F-7D51-2D41-8EBE-C5F134801B82}" type="pres">
      <dgm:prSet presAssocID="{1A8C20C2-3E16-0F4F-9822-97D9DE1B5FC7}" presName="sibTrans" presStyleLbl="sibTrans2D1" presStyleIdx="0" presStyleCnt="1" custScaleX="62762" custScaleY="62762"/>
      <dgm:spPr>
        <a:prstGeom prst="chevron">
          <a:avLst/>
        </a:prstGeom>
      </dgm:spPr>
    </dgm:pt>
    <dgm:pt modelId="{EFC44DFA-E1DF-C44A-8259-7F0A45F2EDC4}" type="pres">
      <dgm:prSet presAssocID="{1A8C20C2-3E16-0F4F-9822-97D9DE1B5FC7}" presName="connectorText" presStyleLbl="sibTrans2D1" presStyleIdx="0" presStyleCnt="1"/>
      <dgm:spPr/>
    </dgm:pt>
    <dgm:pt modelId="{87B811E1-3EE4-EB46-A380-EB578E44A276}" type="pres">
      <dgm:prSet presAssocID="{20A6BDA8-407D-0C42-B302-455B356C63F2}" presName="node" presStyleLbl="node1" presStyleIdx="1" presStyleCnt="2">
        <dgm:presLayoutVars>
          <dgm:bulletEnabled val="1"/>
        </dgm:presLayoutVars>
      </dgm:prSet>
      <dgm:spPr/>
    </dgm:pt>
  </dgm:ptLst>
  <dgm:cxnLst>
    <dgm:cxn modelId="{A6394B1E-08C0-364B-8CBD-F823CC7791E8}" srcId="{F70D7680-7AD0-1442-AA2F-2D8AEAEEDFDC}" destId="{20A6BDA8-407D-0C42-B302-455B356C63F2}" srcOrd="1" destOrd="0" parTransId="{F7DD17F2-5315-9F41-A214-0C6B3D4623E0}" sibTransId="{932AF6E2-1AAE-AC48-A573-C94D1B1ABE7F}"/>
    <dgm:cxn modelId="{2496862C-776F-EE41-8E2B-08872F9E648C}" type="presOf" srcId="{F70D7680-7AD0-1442-AA2F-2D8AEAEEDFDC}" destId="{6BFD5006-37A9-7844-99D5-38BD24532DA8}" srcOrd="0" destOrd="0" presId="urn:microsoft.com/office/officeart/2005/8/layout/process1"/>
    <dgm:cxn modelId="{579B8A34-4B32-D643-B7CA-82C54A32AF17}" type="presOf" srcId="{19052ED3-7429-4F42-8317-1AB673A9567C}" destId="{CBD38EF8-D8B0-7C43-A21C-F8DC31E5AE23}" srcOrd="0" destOrd="0" presId="urn:microsoft.com/office/officeart/2005/8/layout/process1"/>
    <dgm:cxn modelId="{4B082270-7FB6-AE41-BDD6-1DC8A7E74088}" type="presOf" srcId="{20A6BDA8-407D-0C42-B302-455B356C63F2}" destId="{87B811E1-3EE4-EB46-A380-EB578E44A276}" srcOrd="0" destOrd="0" presId="urn:microsoft.com/office/officeart/2005/8/layout/process1"/>
    <dgm:cxn modelId="{B0AB9FAD-5371-7C4F-8722-9766F863B552}" srcId="{F70D7680-7AD0-1442-AA2F-2D8AEAEEDFDC}" destId="{19052ED3-7429-4F42-8317-1AB673A9567C}" srcOrd="0" destOrd="0" parTransId="{C7153CB8-FF94-4E4C-B24C-FD19C215EB52}" sibTransId="{1A8C20C2-3E16-0F4F-9822-97D9DE1B5FC7}"/>
    <dgm:cxn modelId="{822801D9-116C-EE4D-BA72-C51A2ADD4074}" type="presOf" srcId="{1A8C20C2-3E16-0F4F-9822-97D9DE1B5FC7}" destId="{2D6D787F-7D51-2D41-8EBE-C5F134801B82}" srcOrd="0" destOrd="0" presId="urn:microsoft.com/office/officeart/2005/8/layout/process1"/>
    <dgm:cxn modelId="{211BF4E7-1D09-D64E-8CC5-4BAA67D3BADA}" type="presOf" srcId="{1A8C20C2-3E16-0F4F-9822-97D9DE1B5FC7}" destId="{EFC44DFA-E1DF-C44A-8259-7F0A45F2EDC4}" srcOrd="1" destOrd="0" presId="urn:microsoft.com/office/officeart/2005/8/layout/process1"/>
    <dgm:cxn modelId="{AF8CD8FC-D131-A646-8085-66ADC6BD9ED5}" type="presParOf" srcId="{6BFD5006-37A9-7844-99D5-38BD24532DA8}" destId="{CBD38EF8-D8B0-7C43-A21C-F8DC31E5AE23}" srcOrd="0" destOrd="0" presId="urn:microsoft.com/office/officeart/2005/8/layout/process1"/>
    <dgm:cxn modelId="{6EF76DCB-C63B-7547-8922-A318422CC888}" type="presParOf" srcId="{6BFD5006-37A9-7844-99D5-38BD24532DA8}" destId="{2D6D787F-7D51-2D41-8EBE-C5F134801B82}" srcOrd="1" destOrd="0" presId="urn:microsoft.com/office/officeart/2005/8/layout/process1"/>
    <dgm:cxn modelId="{8B0D9F00-9C79-404C-BD76-3553FA26F3D1}" type="presParOf" srcId="{2D6D787F-7D51-2D41-8EBE-C5F134801B82}" destId="{EFC44DFA-E1DF-C44A-8259-7F0A45F2EDC4}" srcOrd="0" destOrd="0" presId="urn:microsoft.com/office/officeart/2005/8/layout/process1"/>
    <dgm:cxn modelId="{3D285095-AB89-AD4A-A8C9-A4D8D68F9951}" type="presParOf" srcId="{6BFD5006-37A9-7844-99D5-38BD24532DA8}" destId="{87B811E1-3EE4-EB46-A380-EB578E44A276}"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38EF8-D8B0-7C43-A21C-F8DC31E5AE23}">
      <dsp:nvSpPr>
        <dsp:cNvPr id="0" name=""/>
        <dsp:cNvSpPr/>
      </dsp:nvSpPr>
      <dsp:spPr>
        <a:xfrm>
          <a:off x="7182" y="0"/>
          <a:ext cx="4373397" cy="60919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solidFill>
            <a:schemeClr val="bg1">
              <a:lumMod val="95000"/>
            </a:schemeClr>
          </a:solid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Moore's Law:</a:t>
          </a:r>
          <a:r>
            <a:rPr lang="en-US" sz="1100" kern="1200" dirty="0"/>
            <a:t> Over history of computing hardware, number of transistors and integrated circuits doubles every 2 years.</a:t>
          </a:r>
        </a:p>
      </dsp:txBody>
      <dsp:txXfrm>
        <a:off x="25025" y="17843"/>
        <a:ext cx="4337711" cy="573506"/>
      </dsp:txXfrm>
    </dsp:sp>
    <dsp:sp modelId="{2D6D787F-7D51-2D41-8EBE-C5F134801B82}">
      <dsp:nvSpPr>
        <dsp:cNvPr id="0" name=""/>
        <dsp:cNvSpPr/>
      </dsp:nvSpPr>
      <dsp:spPr>
        <a:xfrm>
          <a:off x="4990548" y="113425"/>
          <a:ext cx="581904" cy="382341"/>
        </a:xfrm>
        <a:prstGeom prst="chevron">
          <a:avLst/>
        </a:prstGeom>
        <a:solidFill>
          <a:srgbClr val="4BBBEB"/>
        </a:solidFill>
        <a:ln w="28575">
          <a:solidFill>
            <a:schemeClr val="bg1">
              <a:lumMod val="95000"/>
            </a:schemeClr>
          </a:solid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990548" y="189893"/>
        <a:ext cx="467202" cy="229405"/>
      </dsp:txXfrm>
    </dsp:sp>
    <dsp:sp modelId="{87B811E1-3EE4-EB46-A380-EB578E44A276}">
      <dsp:nvSpPr>
        <dsp:cNvPr id="0" name=""/>
        <dsp:cNvSpPr/>
      </dsp:nvSpPr>
      <dsp:spPr>
        <a:xfrm>
          <a:off x="6129939" y="0"/>
          <a:ext cx="4373397" cy="60919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solidFill>
            <a:schemeClr val="bg1">
              <a:lumMod val="95000"/>
            </a:schemeClr>
          </a:solidFill>
        </a:ln>
        <a:effectLst>
          <a:outerShdw blurRad="50800" dist="38100" dir="2700000" algn="tl"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Bezos's Law:</a:t>
          </a:r>
          <a:r>
            <a:rPr lang="en-US" sz="1100" kern="1200" dirty="0"/>
            <a:t>  Over history of cloud, a unit of computing power price is reduced by 50 percent approximately every 3 years.</a:t>
          </a:r>
        </a:p>
      </dsp:txBody>
      <dsp:txXfrm>
        <a:off x="6147782" y="17843"/>
        <a:ext cx="4337711" cy="57350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03A748-5B9B-4748-846A-4D02AABECC0D}" type="datetimeFigureOut">
              <a:rPr lang="en-US" smtClean="0"/>
              <a:t>3/10/2017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19182D9-FD65-374C-8069-208181130D49}" type="slidenum">
              <a:rPr lang="en-US" smtClean="0"/>
              <a:t>‹#›</a:t>
            </a:fld>
            <a:endParaRPr lang="en-US"/>
          </a:p>
        </p:txBody>
      </p:sp>
    </p:spTree>
    <p:extLst>
      <p:ext uri="{BB962C8B-B14F-4D97-AF65-F5344CB8AC3E}">
        <p14:creationId xmlns:p14="http://schemas.microsoft.com/office/powerpoint/2010/main" val="11949056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DB782D-B000-7D4C-B8AB-8825189ABF14}" type="datetimeFigureOut">
              <a:rPr lang="en-US" smtClean="0"/>
              <a:t>3/10/2017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65F9C0-9971-F44D-BBEA-E1AC4BE21A71}" type="slidenum">
              <a:rPr lang="en-US" smtClean="0"/>
              <a:t>‹#›</a:t>
            </a:fld>
            <a:endParaRPr lang="en-US"/>
          </a:p>
        </p:txBody>
      </p:sp>
    </p:spTree>
    <p:extLst>
      <p:ext uri="{BB962C8B-B14F-4D97-AF65-F5344CB8AC3E}">
        <p14:creationId xmlns:p14="http://schemas.microsoft.com/office/powerpoint/2010/main" val="228770930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ielsen.com/content/dam/corporate/us/en/reports-downloads/2015-reports/nielsen-google-case-study-sept-2015.pdf" TargetMode="External"/><Relationship Id="rId7" Type="http://schemas.openxmlformats.org/officeDocument/2006/relationships/hyperlink" Target="http://tubularinsights.com/mobile-video-marketing-strategy-fortune-50/#ixzz4ZoLiiySk"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youtube.com/user/advertise" TargetMode="External"/><Relationship Id="rId5" Type="http://schemas.openxmlformats.org/officeDocument/2006/relationships/hyperlink" Target="http://tubularinsights.com/video-marketers-targeting-right-audiences/" TargetMode="External"/><Relationship Id="rId4" Type="http://schemas.openxmlformats.org/officeDocument/2006/relationships/hyperlink" Target="https://www.washingtonpost.com/news/business/wp/2015/03/11/americans-are-moving-faster-than-ever-away-from-traditional-tv/"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5F9C0-9971-F44D-BBEA-E1AC4BE21A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5368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65F9C0-9971-F44D-BBEA-E1AC4BE21A71}" type="slidenum">
              <a:rPr lang="en-US" smtClean="0"/>
              <a:t>14</a:t>
            </a:fld>
            <a:endParaRPr lang="en-US"/>
          </a:p>
        </p:txBody>
      </p:sp>
    </p:spTree>
    <p:extLst>
      <p:ext uri="{BB962C8B-B14F-4D97-AF65-F5344CB8AC3E}">
        <p14:creationId xmlns:p14="http://schemas.microsoft.com/office/powerpoint/2010/main" val="1075533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Big Data/ Deep Data Matrix</a:t>
            </a:r>
          </a:p>
          <a:p>
            <a:endParaRPr lang="en-US" dirty="0"/>
          </a:p>
        </p:txBody>
      </p:sp>
      <p:sp>
        <p:nvSpPr>
          <p:cNvPr id="4" name="Slide Number Placeholder 3"/>
          <p:cNvSpPr>
            <a:spLocks noGrp="1"/>
          </p:cNvSpPr>
          <p:nvPr>
            <p:ph type="sldNum" sz="quarter" idx="10"/>
          </p:nvPr>
        </p:nvSpPr>
        <p:spPr/>
        <p:txBody>
          <a:bodyPr/>
          <a:lstStyle/>
          <a:p>
            <a:fld id="{2665F9C0-9971-F44D-BBEA-E1AC4BE21A71}" type="slidenum">
              <a:rPr lang="en-US" smtClean="0"/>
              <a:t>19</a:t>
            </a:fld>
            <a:endParaRPr lang="en-US"/>
          </a:p>
        </p:txBody>
      </p:sp>
    </p:spTree>
    <p:extLst>
      <p:ext uri="{BB962C8B-B14F-4D97-AF65-F5344CB8AC3E}">
        <p14:creationId xmlns:p14="http://schemas.microsoft.com/office/powerpoint/2010/main" val="2929438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65F9C0-9971-F44D-BBEA-E1AC4BE21A71}" type="slidenum">
              <a:rPr lang="en-US" smtClean="0"/>
              <a:t>20</a:t>
            </a:fld>
            <a:endParaRPr lang="en-US"/>
          </a:p>
        </p:txBody>
      </p:sp>
    </p:spTree>
    <p:extLst>
      <p:ext uri="{BB962C8B-B14F-4D97-AF65-F5344CB8AC3E}">
        <p14:creationId xmlns:p14="http://schemas.microsoft.com/office/powerpoint/2010/main" val="482334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65F9C0-9971-F44D-BBEA-E1AC4BE21A71}" type="slidenum">
              <a:rPr lang="en-US" smtClean="0"/>
              <a:t>21</a:t>
            </a:fld>
            <a:endParaRPr lang="en-US"/>
          </a:p>
        </p:txBody>
      </p:sp>
    </p:spTree>
    <p:extLst>
      <p:ext uri="{BB962C8B-B14F-4D97-AF65-F5344CB8AC3E}">
        <p14:creationId xmlns:p14="http://schemas.microsoft.com/office/powerpoint/2010/main" val="1223859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2665F9C0-9971-F44D-BBEA-E1AC4BE21A71}" type="slidenum">
              <a:rPr lang="en-US" smtClean="0"/>
              <a:t>23</a:t>
            </a:fld>
            <a:endParaRPr lang="en-US"/>
          </a:p>
        </p:txBody>
      </p:sp>
    </p:spTree>
    <p:extLst>
      <p:ext uri="{BB962C8B-B14F-4D97-AF65-F5344CB8AC3E}">
        <p14:creationId xmlns:p14="http://schemas.microsoft.com/office/powerpoint/2010/main" val="1168725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SAI Feb 2017 Data</a:t>
            </a:r>
          </a:p>
        </p:txBody>
      </p:sp>
      <p:sp>
        <p:nvSpPr>
          <p:cNvPr id="4" name="Slide Number Placeholder 3"/>
          <p:cNvSpPr>
            <a:spLocks noGrp="1"/>
          </p:cNvSpPr>
          <p:nvPr>
            <p:ph type="sldNum" sz="quarter" idx="10"/>
          </p:nvPr>
        </p:nvSpPr>
        <p:spPr/>
        <p:txBody>
          <a:bodyPr/>
          <a:lstStyle/>
          <a:p>
            <a:fld id="{2665F9C0-9971-F44D-BBEA-E1AC4BE21A71}" type="slidenum">
              <a:rPr lang="en-US" smtClean="0"/>
              <a:t>25</a:t>
            </a:fld>
            <a:endParaRPr lang="en-US"/>
          </a:p>
        </p:txBody>
      </p:sp>
    </p:spTree>
    <p:extLst>
      <p:ext uri="{BB962C8B-B14F-4D97-AF65-F5344CB8AC3E}">
        <p14:creationId xmlns:p14="http://schemas.microsoft.com/office/powerpoint/2010/main" val="3287999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5F9C0-9971-F44D-BBEA-E1AC4BE21A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6622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a:t>The</a:t>
            </a:r>
          </a:p>
        </p:txBody>
      </p:sp>
      <p:sp>
        <p:nvSpPr>
          <p:cNvPr id="4" name="Slide Number Placeholder 3"/>
          <p:cNvSpPr>
            <a:spLocks noGrp="1"/>
          </p:cNvSpPr>
          <p:nvPr>
            <p:ph type="sldNum" sz="quarter" idx="10"/>
          </p:nvPr>
        </p:nvSpPr>
        <p:spPr/>
        <p:txBody>
          <a:bodyPr/>
          <a:lstStyle/>
          <a:p>
            <a:fld id="{2665F9C0-9971-F44D-BBEA-E1AC4BE21A71}" type="slidenum">
              <a:rPr lang="en-US" smtClean="0"/>
              <a:t>27</a:t>
            </a:fld>
            <a:endParaRPr lang="en-US"/>
          </a:p>
        </p:txBody>
      </p:sp>
    </p:spTree>
    <p:extLst>
      <p:ext uri="{BB962C8B-B14F-4D97-AF65-F5344CB8AC3E}">
        <p14:creationId xmlns:p14="http://schemas.microsoft.com/office/powerpoint/2010/main" val="121052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blog.hubspot.com</a:t>
            </a:r>
            <a:r>
              <a:rPr lang="en-US" dirty="0"/>
              <a:t>/marketing/video-marketing-statistics#sm.0019t9o6m18rod5hujd2jvmiux0ma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5F9C0-9971-F44D-BBEA-E1AC4BE21A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1906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blog.hubspot.com</a:t>
            </a:r>
            <a:r>
              <a:rPr lang="en-US" dirty="0"/>
              <a:t>/marketing/video-marketing-statistics#sm.0019t9o6m18rod5hujd2jvmiux0ma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5F9C0-9971-F44D-BBEA-E1AC4BE21A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534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D88C481-5E52-6E44-B61E-41D14B4CA38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2234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www.thinkwithgoogle.com</a:t>
            </a:r>
            <a:r>
              <a:rPr lang="en-US" dirty="0"/>
              <a:t>/articles/youtube-insights-stats-data-trends-vol6.html</a:t>
            </a:r>
          </a:p>
          <a:p>
            <a:r>
              <a:rPr lang="en-US" dirty="0"/>
              <a:t>https://</a:t>
            </a:r>
            <a:r>
              <a:rPr lang="en-US" dirty="0" err="1"/>
              <a:t>www.thinkwithgoogle.com</a:t>
            </a:r>
            <a:r>
              <a:rPr lang="en-US" dirty="0"/>
              <a:t>/articles/online-video-mobile-marketing-</a:t>
            </a:r>
            <a:r>
              <a:rPr lang="en-US" dirty="0" err="1"/>
              <a:t>strategy.html</a:t>
            </a:r>
            <a:endParaRPr lang="en-US" dirty="0"/>
          </a:p>
          <a:p>
            <a:r>
              <a:rPr lang="en-US" dirty="0"/>
              <a:t>http://</a:t>
            </a:r>
            <a:r>
              <a:rPr lang="en-US" dirty="0" err="1"/>
              <a:t>tubularinsights.com</a:t>
            </a:r>
            <a:r>
              <a:rPr lang="en-US" dirty="0"/>
              <a:t>/mobile-video-marketing-strategy-fortune-50/</a:t>
            </a:r>
          </a:p>
          <a:p>
            <a:r>
              <a:rPr lang="en-US" sz="1200" b="1" i="0" kern="1200" dirty="0">
                <a:solidFill>
                  <a:schemeClr val="tx1"/>
                </a:solidFill>
                <a:effectLst/>
                <a:latin typeface="+mn-lt"/>
                <a:ea typeface="+mn-ea"/>
                <a:cs typeface="+mn-cs"/>
              </a:rPr>
              <a:t>Who is Watching, and Engaging with Your Mobile Video Content?</a:t>
            </a:r>
          </a:p>
          <a:p>
            <a:r>
              <a:rPr lang="en-US" sz="1200" b="0" i="0" kern="1200" dirty="0">
                <a:solidFill>
                  <a:schemeClr val="tx1"/>
                </a:solidFill>
                <a:effectLst/>
                <a:latin typeface="+mn-lt"/>
                <a:ea typeface="+mn-ea"/>
                <a:cs typeface="+mn-cs"/>
              </a:rPr>
              <a:t>Although Fortune 50 companies can afford to advertise on television, their target viewers are watching as much video online as they’re watching on TV. And, according Nielsen’s analysis, which was commissioned by Google, 18-49 year-olds’ </a:t>
            </a:r>
            <a:r>
              <a:rPr lang="en-US" sz="1200" b="0" i="0" u="none" strike="noStrike" kern="1200" dirty="0">
                <a:solidFill>
                  <a:schemeClr val="tx1"/>
                </a:solidFill>
                <a:effectLst/>
                <a:latin typeface="+mn-lt"/>
                <a:ea typeface="+mn-ea"/>
                <a:cs typeface="+mn-cs"/>
                <a:hlinkClick r:id="rId3"/>
              </a:rPr>
              <a:t>time on YouTube jumped</a:t>
            </a:r>
            <a:r>
              <a:rPr lang="en-US" sz="1200" b="0" i="0" kern="1200" dirty="0">
                <a:solidFill>
                  <a:schemeClr val="tx1"/>
                </a:solidFill>
                <a:effectLst/>
                <a:latin typeface="+mn-lt"/>
                <a:ea typeface="+mn-ea"/>
                <a:cs typeface="+mn-cs"/>
              </a:rPr>
              <a:t> 44% last year due primarily to mobile viewership even as time in front of the </a:t>
            </a:r>
            <a:r>
              <a:rPr lang="en-US" sz="1200" b="0" i="0" u="none" strike="noStrike" kern="1200" dirty="0">
                <a:solidFill>
                  <a:schemeClr val="tx1"/>
                </a:solidFill>
                <a:effectLst/>
                <a:latin typeface="+mn-lt"/>
                <a:ea typeface="+mn-ea"/>
                <a:cs typeface="+mn-cs"/>
                <a:hlinkClick r:id="rId4"/>
              </a:rPr>
              <a:t>TV declined</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However, as I mentioned just last week, </a:t>
            </a:r>
            <a:r>
              <a:rPr lang="en-US" sz="1200" b="0" i="0" u="none" strike="noStrike" kern="1200" dirty="0">
                <a:solidFill>
                  <a:schemeClr val="tx1"/>
                </a:solidFill>
                <a:effectLst/>
                <a:latin typeface="+mn-lt"/>
                <a:ea typeface="+mn-ea"/>
                <a:cs typeface="+mn-cs"/>
                <a:hlinkClick r:id="rId5"/>
              </a:rPr>
              <a:t>consumer intent can help you reach more of your target audience than demographics alone</a:t>
            </a:r>
            <a:r>
              <a:rPr lang="en-US" sz="1200" b="0" i="0" kern="1200" dirty="0">
                <a:solidFill>
                  <a:schemeClr val="tx1"/>
                </a:solidFill>
                <a:effectLst/>
                <a:latin typeface="+mn-lt"/>
                <a:ea typeface="+mn-ea"/>
                <a:cs typeface="+mn-cs"/>
              </a:rPr>
              <a:t> – especially if consumers are mobile shoppers. For example, an analysis of mobile search and video behavior by </a:t>
            </a:r>
            <a:r>
              <a:rPr lang="en-US" sz="1200" b="0" i="0" kern="1200" dirty="0" err="1">
                <a:solidFill>
                  <a:schemeClr val="tx1"/>
                </a:solidFill>
                <a:effectLst/>
                <a:latin typeface="+mn-lt"/>
                <a:ea typeface="+mn-ea"/>
                <a:cs typeface="+mn-cs"/>
              </a:rPr>
              <a:t>Millward</a:t>
            </a:r>
            <a:r>
              <a:rPr lang="en-US" sz="1200" b="0" i="0" kern="1200" dirty="0">
                <a:solidFill>
                  <a:schemeClr val="tx1"/>
                </a:solidFill>
                <a:effectLst/>
                <a:latin typeface="+mn-lt"/>
                <a:ea typeface="+mn-ea"/>
                <a:cs typeface="+mn-cs"/>
              </a:rPr>
              <a:t> Brown Digital found that only 31% of mobile searchers for video games are men ages 18 to 34.</a:t>
            </a:r>
          </a:p>
          <a:p>
            <a:r>
              <a:rPr lang="en-US" sz="1200" b="0" i="0" kern="1200" dirty="0">
                <a:solidFill>
                  <a:schemeClr val="tx1"/>
                </a:solidFill>
                <a:effectLst/>
                <a:latin typeface="+mn-lt"/>
                <a:ea typeface="+mn-ea"/>
                <a:cs typeface="+mn-cs"/>
              </a:rPr>
              <a:t>To make this point perfectly clear, the </a:t>
            </a:r>
            <a:r>
              <a:rPr lang="en-US" sz="1200" b="0" i="0" u="none" strike="noStrike" kern="1200" dirty="0">
                <a:solidFill>
                  <a:schemeClr val="tx1"/>
                </a:solidFill>
                <a:effectLst/>
                <a:latin typeface="+mn-lt"/>
                <a:ea typeface="+mn-ea"/>
                <a:cs typeface="+mn-cs"/>
                <a:hlinkClick r:id="rId6"/>
              </a:rPr>
              <a:t>YouTube Advertisers channel</a:t>
            </a:r>
            <a:r>
              <a:rPr lang="en-US" sz="1200" b="0" i="0" kern="1200" dirty="0">
                <a:solidFill>
                  <a:schemeClr val="tx1"/>
                </a:solidFill>
                <a:effectLst/>
                <a:latin typeface="+mn-lt"/>
                <a:ea typeface="+mn-ea"/>
                <a:cs typeface="+mn-cs"/>
              </a:rPr>
              <a:t> has even created a video entitled, “What Do You Really Know About Gamers?”</a:t>
            </a:r>
          </a:p>
          <a:p>
            <a:r>
              <a:rPr lang="en-US" sz="1200" b="0" i="0" kern="1200" dirty="0">
                <a:solidFill>
                  <a:schemeClr val="tx1"/>
                </a:solidFill>
                <a:effectLst/>
                <a:latin typeface="+mn-lt"/>
                <a:ea typeface="+mn-ea"/>
                <a:cs typeface="+mn-cs"/>
              </a:rPr>
              <a:t>But the video game market isn’t the exception to the rule. A 2015 study by Google/</a:t>
            </a:r>
            <a:r>
              <a:rPr lang="en-US" sz="1200" b="0" i="0" kern="1200" dirty="0" err="1">
                <a:solidFill>
                  <a:schemeClr val="tx1"/>
                </a:solidFill>
                <a:effectLst/>
                <a:latin typeface="+mn-lt"/>
                <a:ea typeface="+mn-ea"/>
                <a:cs typeface="+mn-cs"/>
              </a:rPr>
              <a:t>Ipsos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MediaCT</a:t>
            </a:r>
            <a:r>
              <a:rPr lang="en-US" sz="1200" b="0" i="0" kern="1200" dirty="0">
                <a:solidFill>
                  <a:schemeClr val="tx1"/>
                </a:solidFill>
                <a:effectLst/>
                <a:latin typeface="+mn-lt"/>
                <a:ea typeface="+mn-ea"/>
                <a:cs typeface="+mn-cs"/>
              </a:rPr>
              <a:t> found that 40% of baby product consumers actually live in homes without children! This is also true for 52% of baby product influencers. Who are these people? Well, they could be grandparents, cousins, friends, or co-workers. And their </a:t>
            </a:r>
            <a:r>
              <a:rPr lang="en-US" sz="1200" b="1" i="0" kern="1200" dirty="0">
                <a:solidFill>
                  <a:schemeClr val="tx1"/>
                </a:solidFill>
                <a:effectLst/>
                <a:latin typeface="+mn-lt"/>
                <a:ea typeface="+mn-ea"/>
                <a:cs typeface="+mn-cs"/>
              </a:rPr>
              <a:t>#1 way of finding out about these baby and children products is via a search engine – whether that’s Google, or YouTube</a:t>
            </a:r>
            <a:r>
              <a:rPr lang="en-US" sz="1200" b="0" i="0" kern="1200" dirty="0">
                <a:solidFill>
                  <a:schemeClr val="tx1"/>
                </a:solidFill>
                <a:effectLst/>
                <a:latin typeface="+mn-lt"/>
                <a:ea typeface="+mn-ea"/>
                <a:cs typeface="+mn-cs"/>
              </a:rPr>
              <a:t>. In other words, search is social.</a:t>
            </a:r>
          </a:p>
          <a:p>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Source: </a:t>
            </a:r>
            <a:r>
              <a:rPr lang="en-US" sz="1200" b="0" i="0" u="none" strike="noStrike" kern="1200" dirty="0">
                <a:solidFill>
                  <a:schemeClr val="tx1"/>
                </a:solidFill>
                <a:effectLst/>
                <a:latin typeface="+mn-lt"/>
                <a:ea typeface="+mn-ea"/>
                <a:cs typeface="+mn-cs"/>
                <a:hlinkClick r:id="rId7"/>
              </a:rPr>
              <a:t>Mobile Video Marketing Strategy for Fortune 50 Brands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7"/>
              </a:rPr>
              <a:t>http://tubularinsights.com/mobile-video-marketing-strategy-fortune-50/#ixzz4ZoLiiySk</a:t>
            </a:r>
            <a:r>
              <a:rPr lang="en-US" sz="1200" b="0" i="0" kern="1200" dirty="0">
                <a:solidFill>
                  <a:schemeClr val="tx1"/>
                </a:solidFill>
                <a:effectLst/>
                <a:latin typeface="+mn-lt"/>
                <a:ea typeface="+mn-ea"/>
                <a:cs typeface="+mn-cs"/>
              </a:rPr>
              <a:t> </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TubularInsights.com</a:t>
            </a:r>
            <a:r>
              <a:rPr lang="en-US" sz="1200" b="0" i="0" kern="1200" dirty="0">
                <a:solidFill>
                  <a:schemeClr val="tx1"/>
                </a:solidFill>
                <a:effectLst/>
                <a:latin typeface="+mn-lt"/>
                <a:ea typeface="+mn-ea"/>
                <a:cs typeface="+mn-cs"/>
              </a:rPr>
              <a:t>, All Rights Reserved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5F9C0-9971-F44D-BBEA-E1AC4BE21A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2698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2665F9C0-9971-F44D-BBEA-E1AC4BE21A71}" type="slidenum">
              <a:rPr lang="en-US" smtClean="0"/>
              <a:t>31</a:t>
            </a:fld>
            <a:endParaRPr lang="en-US"/>
          </a:p>
        </p:txBody>
      </p:sp>
    </p:spTree>
    <p:extLst>
      <p:ext uri="{BB962C8B-B14F-4D97-AF65-F5344CB8AC3E}">
        <p14:creationId xmlns:p14="http://schemas.microsoft.com/office/powerpoint/2010/main" val="900616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9035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25672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3076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69180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5F9C0-9971-F44D-BBEA-E1AC4BE21A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1987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deltadna.com</a:t>
            </a:r>
            <a:r>
              <a:rPr lang="en-US" dirty="0"/>
              <a:t>/blog/rewarded-video-ads-in-mobile-games/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5F9C0-9971-F44D-BBEA-E1AC4BE21A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026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38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36729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Mobile </a:t>
            </a:r>
            <a:r>
              <a:rPr lang="de-DE" dirty="0" err="1"/>
              <a:t>Opportunity</a:t>
            </a:r>
            <a:r>
              <a:rPr lang="de-DE" dirty="0"/>
              <a:t> </a:t>
            </a:r>
          </a:p>
        </p:txBody>
      </p:sp>
      <p:sp>
        <p:nvSpPr>
          <p:cNvPr id="4" name="Foliennummernplatzhalter 3"/>
          <p:cNvSpPr>
            <a:spLocks noGrp="1"/>
          </p:cNvSpPr>
          <p:nvPr>
            <p:ph type="sldNum" sz="quarter" idx="10"/>
          </p:nvPr>
        </p:nvSpPr>
        <p:spPr/>
        <p:txBody>
          <a:bodyPr/>
          <a:lstStyle/>
          <a:p>
            <a:fld id="{2665F9C0-9971-F44D-BBEA-E1AC4BE21A71}" type="slidenum">
              <a:rPr lang="en-US" smtClean="0"/>
              <a:t>40</a:t>
            </a:fld>
            <a:endParaRPr lang="en-US"/>
          </a:p>
        </p:txBody>
      </p:sp>
    </p:spTree>
    <p:extLst>
      <p:ext uri="{BB962C8B-B14F-4D97-AF65-F5344CB8AC3E}">
        <p14:creationId xmlns:p14="http://schemas.microsoft.com/office/powerpoint/2010/main" val="979214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65F9C0-9971-F44D-BBEA-E1AC4BE21A71}" type="slidenum">
              <a:rPr lang="en-US" smtClean="0"/>
              <a:t>5</a:t>
            </a:fld>
            <a:endParaRPr lang="en-US" dirty="0"/>
          </a:p>
        </p:txBody>
      </p:sp>
    </p:spTree>
    <p:extLst>
      <p:ext uri="{BB962C8B-B14F-4D97-AF65-F5344CB8AC3E}">
        <p14:creationId xmlns:p14="http://schemas.microsoft.com/office/powerpoint/2010/main" val="1947494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D041D7-8DB6-CB4C-A327-F600718D1066}" type="slidenum">
              <a:rPr lang="en-US" smtClean="0"/>
              <a:t>7</a:t>
            </a:fld>
            <a:endParaRPr lang="en-US"/>
          </a:p>
        </p:txBody>
      </p:sp>
    </p:spTree>
    <p:extLst>
      <p:ext uri="{BB962C8B-B14F-4D97-AF65-F5344CB8AC3E}">
        <p14:creationId xmlns:p14="http://schemas.microsoft.com/office/powerpoint/2010/main" val="2333852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accent5"/>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5F9C0-9971-F44D-BBEA-E1AC4BE21A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775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65F9C0-9971-F44D-BBEA-E1AC4BE21A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772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65F9C0-9971-F44D-BBEA-E1AC4BE21A71}" type="slidenum">
              <a:rPr lang="en-US" smtClean="0"/>
              <a:t>10</a:t>
            </a:fld>
            <a:endParaRPr lang="en-US"/>
          </a:p>
        </p:txBody>
      </p:sp>
    </p:spTree>
    <p:extLst>
      <p:ext uri="{BB962C8B-B14F-4D97-AF65-F5344CB8AC3E}">
        <p14:creationId xmlns:p14="http://schemas.microsoft.com/office/powerpoint/2010/main" val="368906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65F9C0-9971-F44D-BBEA-E1AC4BE21A71}" type="slidenum">
              <a:rPr lang="en-US" smtClean="0"/>
              <a:t>11</a:t>
            </a:fld>
            <a:endParaRPr lang="en-US"/>
          </a:p>
        </p:txBody>
      </p:sp>
    </p:spTree>
    <p:extLst>
      <p:ext uri="{BB962C8B-B14F-4D97-AF65-F5344CB8AC3E}">
        <p14:creationId xmlns:p14="http://schemas.microsoft.com/office/powerpoint/2010/main" val="1370725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2665F9C0-9971-F44D-BBEA-E1AC4BE21A71}" type="slidenum">
              <a:rPr lang="en-US" smtClean="0"/>
              <a:t>12</a:t>
            </a:fld>
            <a:endParaRPr lang="en-US"/>
          </a:p>
        </p:txBody>
      </p:sp>
    </p:spTree>
    <p:extLst>
      <p:ext uri="{BB962C8B-B14F-4D97-AF65-F5344CB8AC3E}">
        <p14:creationId xmlns:p14="http://schemas.microsoft.com/office/powerpoint/2010/main" val="3661322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4BBBE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1779588"/>
            <a:ext cx="5257800" cy="3330575"/>
          </a:xfrm>
        </p:spPr>
        <p:txBody>
          <a:bodyPr anchor="b">
            <a:normAutofit/>
          </a:bodyPr>
          <a:lstStyle>
            <a:lvl1pPr algn="r">
              <a:defRPr sz="4800" b="1"/>
            </a:lvl1pPr>
          </a:lstStyle>
          <a:p>
            <a:r>
              <a:rPr lang="en-US"/>
              <a:t>Click to edit Master title style</a:t>
            </a:r>
            <a:endParaRPr lang="en-US" dirty="0"/>
          </a:p>
        </p:txBody>
      </p:sp>
      <p:sp>
        <p:nvSpPr>
          <p:cNvPr id="3" name="Subtitle 2"/>
          <p:cNvSpPr>
            <a:spLocks noGrp="1"/>
          </p:cNvSpPr>
          <p:nvPr>
            <p:ph type="subTitle" idx="1"/>
          </p:nvPr>
        </p:nvSpPr>
        <p:spPr>
          <a:xfrm>
            <a:off x="6096000" y="5202238"/>
            <a:ext cx="5257800" cy="80667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ext Placeholder 10"/>
          <p:cNvSpPr>
            <a:spLocks noGrp="1"/>
          </p:cNvSpPr>
          <p:nvPr>
            <p:ph type="body" sz="quarter" idx="13" hasCustomPrompt="1"/>
          </p:nvPr>
        </p:nvSpPr>
        <p:spPr>
          <a:xfrm>
            <a:off x="4467497" y="6008688"/>
            <a:ext cx="6886303" cy="468312"/>
          </a:xfrm>
        </p:spPr>
        <p:txBody>
          <a:bodyPr>
            <a:noAutofit/>
          </a:bodyPr>
          <a:lstStyle>
            <a:lvl1pPr marL="0" indent="0" algn="r">
              <a:buNone/>
              <a:defRPr sz="1400" b="1" cap="all" baseline="0">
                <a:solidFill>
                  <a:schemeClr val="bg1"/>
                </a:solidFill>
              </a:defRPr>
            </a:lvl1pPr>
          </a:lstStyle>
          <a:p>
            <a:pPr lvl="0"/>
            <a:r>
              <a:rPr lang="en-US" dirty="0"/>
              <a:t>Click to add speaker name or date</a:t>
            </a:r>
          </a:p>
        </p:txBody>
      </p:sp>
      <p:pic>
        <p:nvPicPr>
          <p:cNvPr id="7" name="Picture 6" descr="smaato_large-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54743" y="359277"/>
            <a:ext cx="4752769" cy="1051842"/>
          </a:xfrm>
          <a:prstGeom prst="rect">
            <a:avLst/>
          </a:prstGeom>
        </p:spPr>
      </p:pic>
      <p:pic>
        <p:nvPicPr>
          <p:cNvPr id="8" name="Picture 7" descr="smaato_O_wht-shadow.png"/>
          <p:cNvPicPr>
            <a:picLocks noChangeAspect="1"/>
          </p:cNvPicPr>
          <p:nvPr userDrawn="1"/>
        </p:nvPicPr>
        <p:blipFill rotWithShape="1">
          <a:blip r:embed="rId3" cstate="screen">
            <a:alphaModFix amt="82000"/>
            <a:extLst>
              <a:ext uri="{28A0092B-C50C-407E-A947-70E740481C1C}">
                <a14:useLocalDpi xmlns:a14="http://schemas.microsoft.com/office/drawing/2010/main"/>
              </a:ext>
            </a:extLst>
          </a:blip>
          <a:srcRect l="25064" r="1" b="25358"/>
          <a:stretch/>
        </p:blipFill>
        <p:spPr>
          <a:xfrm>
            <a:off x="0" y="2162233"/>
            <a:ext cx="4714247" cy="4695767"/>
          </a:xfrm>
          <a:prstGeom prst="rect">
            <a:avLst/>
          </a:prstGeom>
        </p:spPr>
      </p:pic>
    </p:spTree>
    <p:extLst>
      <p:ext uri="{BB962C8B-B14F-4D97-AF65-F5344CB8AC3E}">
        <p14:creationId xmlns:p14="http://schemas.microsoft.com/office/powerpoint/2010/main" val="1765810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D41F5E2-E251-3C4D-9FF5-33C12762CC95}" type="datetime1">
              <a:rPr lang="en-US" smtClean="0"/>
              <a:t>3/10/2017</a:t>
            </a:fld>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0" name="Picture Placeholder 9"/>
          <p:cNvSpPr>
            <a:spLocks noGrp="1"/>
          </p:cNvSpPr>
          <p:nvPr>
            <p:ph type="pic" sz="quarter" idx="14" hasCustomPrompt="1"/>
          </p:nvPr>
        </p:nvSpPr>
        <p:spPr>
          <a:xfrm>
            <a:off x="6096000" y="1419412"/>
            <a:ext cx="5767294" cy="4294252"/>
          </a:xfrm>
        </p:spPr>
        <p:txBody>
          <a:bodyPr anchor="ctr"/>
          <a:lstStyle>
            <a:lvl1pPr marL="0" indent="0" algn="ctr">
              <a:buNone/>
              <a:defRPr/>
            </a:lvl1pPr>
          </a:lstStyle>
          <a:p>
            <a:r>
              <a:rPr lang="en-US" dirty="0"/>
              <a:t>Drag picture to placeholder or </a:t>
            </a:r>
            <a:br>
              <a:rPr lang="en-US" dirty="0"/>
            </a:br>
            <a:r>
              <a:rPr lang="en-US" dirty="0"/>
              <a:t>click icon to add</a:t>
            </a:r>
          </a:p>
        </p:txBody>
      </p:sp>
      <p:sp>
        <p:nvSpPr>
          <p:cNvPr id="16"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17" name="Content Placeholder 2"/>
          <p:cNvSpPr>
            <a:spLocks noGrp="1"/>
          </p:cNvSpPr>
          <p:nvPr>
            <p:ph sz="half" idx="1"/>
          </p:nvPr>
        </p:nvSpPr>
        <p:spPr>
          <a:xfrm>
            <a:off x="838200" y="1420813"/>
            <a:ext cx="5181600" cy="4271775"/>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1"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153824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Docum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3C3F7E5-5D78-6342-8152-F26EBF0BA1BF}" type="datetime1">
              <a:rPr lang="en-US" smtClean="0"/>
              <a:t>3/10/2017</a:t>
            </a:fld>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6"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17" name="Content Placeholder 2"/>
          <p:cNvSpPr>
            <a:spLocks noGrp="1"/>
          </p:cNvSpPr>
          <p:nvPr>
            <p:ph sz="half" idx="1"/>
          </p:nvPr>
        </p:nvSpPr>
        <p:spPr>
          <a:xfrm>
            <a:off x="838200" y="1420813"/>
            <a:ext cx="5181600" cy="4331540"/>
          </a:xfrm>
        </p:spPr>
        <p:txBody>
          <a:bodyPr/>
          <a:lstStyle>
            <a:lvl1pPr>
              <a:buClr>
                <a:srgbClr val="4BBBEB"/>
              </a:buClr>
              <a:defRPr b="1">
                <a:solidFill>
                  <a:srgbClr val="333333"/>
                </a:solidFill>
              </a:defRPr>
            </a:lvl1pPr>
            <a:lvl2pPr>
              <a:buClr>
                <a:srgbClr val="4BBBEB"/>
              </a:buClr>
              <a:defRPr>
                <a:solidFill>
                  <a:srgbClr val="333333"/>
                </a:solidFill>
              </a:defRPr>
            </a:lvl2pPr>
            <a:lvl3pPr>
              <a:buClr>
                <a:srgbClr val="4BBBEB"/>
              </a:buClr>
              <a:defRPr>
                <a:solidFill>
                  <a:srgbClr val="333333"/>
                </a:solidFill>
              </a:defRPr>
            </a:lvl3pPr>
            <a:lvl4pPr>
              <a:buClr>
                <a:srgbClr val="4BBBEB"/>
              </a:buClr>
              <a:defRPr>
                <a:solidFill>
                  <a:srgbClr val="333333"/>
                </a:solidFill>
              </a:defRPr>
            </a:lvl4pPr>
            <a:lvl5pPr>
              <a:buClr>
                <a:srgbClr val="4BBBEB"/>
              </a:buCl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half" idx="14"/>
          </p:nvPr>
        </p:nvSpPr>
        <p:spPr>
          <a:xfrm>
            <a:off x="6231965" y="1420813"/>
            <a:ext cx="5181600" cy="4331540"/>
          </a:xfrm>
        </p:spPr>
        <p:txBody>
          <a:bodyPr/>
          <a:lstStyle>
            <a:lvl1pPr>
              <a:buClr>
                <a:srgbClr val="4BBBEB"/>
              </a:buClr>
              <a:defRPr b="1">
                <a:solidFill>
                  <a:srgbClr val="333333"/>
                </a:solidFill>
              </a:defRPr>
            </a:lvl1pPr>
            <a:lvl2pPr>
              <a:buClr>
                <a:srgbClr val="4BBBEB"/>
              </a:buClr>
              <a:defRPr>
                <a:solidFill>
                  <a:srgbClr val="333333"/>
                </a:solidFill>
              </a:defRPr>
            </a:lvl2pPr>
            <a:lvl3pPr>
              <a:buClr>
                <a:srgbClr val="4BBBEB"/>
              </a:buClr>
              <a:defRPr>
                <a:solidFill>
                  <a:srgbClr val="333333"/>
                </a:solidFill>
              </a:defRPr>
            </a:lvl3pPr>
            <a:lvl4pPr>
              <a:buClr>
                <a:srgbClr val="4BBBEB"/>
              </a:buClr>
              <a:defRPr>
                <a:solidFill>
                  <a:srgbClr val="333333"/>
                </a:solidFill>
              </a:defRPr>
            </a:lvl4pPr>
            <a:lvl5pPr>
              <a:buClr>
                <a:srgbClr val="4BBBEB"/>
              </a:buCl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0"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1667995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FE43A97-D192-AA47-A7FA-7397020A845A}" type="datetime1">
              <a:rPr lang="en-US" smtClean="0"/>
              <a:t>3/10/2017</a:t>
            </a:fld>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9"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10" name="Text Placeholder 17"/>
          <p:cNvSpPr>
            <a:spLocks noGrp="1"/>
          </p:cNvSpPr>
          <p:nvPr>
            <p:ph type="body" sz="quarter" idx="15" hasCustomPrompt="1"/>
          </p:nvPr>
        </p:nvSpPr>
        <p:spPr>
          <a:xfrm>
            <a:off x="838200" y="1210235"/>
            <a:ext cx="10515600" cy="4332942"/>
          </a:xfrm>
        </p:spPr>
        <p:txBody>
          <a:bodyPr anchor="ctr">
            <a:normAutofit/>
          </a:bodyPr>
          <a:lstStyle>
            <a:lvl1pPr marL="0" indent="0" algn="ctr">
              <a:buNone/>
              <a:defRPr sz="4000" b="0" baseline="0">
                <a:solidFill>
                  <a:srgbClr val="333333"/>
                </a:solidFill>
              </a:defRPr>
            </a:lvl1pPr>
          </a:lstStyle>
          <a:p>
            <a:pPr lvl="0"/>
            <a:r>
              <a:rPr lang="en-US" dirty="0"/>
              <a:t>Click to add call-out or quote. </a:t>
            </a:r>
          </a:p>
        </p:txBody>
      </p:sp>
      <p:sp>
        <p:nvSpPr>
          <p:cNvPr id="13"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4"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3383815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rgbClr val="4BBBEB"/>
        </a:solidFill>
        <a:effectLst/>
      </p:bgPr>
    </p:bg>
    <p:spTree>
      <p:nvGrpSpPr>
        <p:cNvPr id="1" name=""/>
        <p:cNvGrpSpPr/>
        <p:nvPr/>
      </p:nvGrpSpPr>
      <p:grpSpPr>
        <a:xfrm>
          <a:off x="0" y="0"/>
          <a:ext cx="0" cy="0"/>
          <a:chOff x="0" y="0"/>
          <a:chExt cx="0" cy="0"/>
        </a:xfrm>
      </p:grpSpPr>
      <p:grpSp>
        <p:nvGrpSpPr>
          <p:cNvPr id="54" name="Group 53"/>
          <p:cNvGrpSpPr/>
          <p:nvPr userDrawn="1"/>
        </p:nvGrpSpPr>
        <p:grpSpPr>
          <a:xfrm>
            <a:off x="8422303" y="243403"/>
            <a:ext cx="3518685" cy="781746"/>
            <a:chOff x="5011738" y="677863"/>
            <a:chExt cx="6759575" cy="1501775"/>
          </a:xfrm>
        </p:grpSpPr>
        <p:sp>
          <p:nvSpPr>
            <p:cNvPr id="55" name="Freeform 5"/>
            <p:cNvSpPr>
              <a:spLocks/>
            </p:cNvSpPr>
            <p:nvPr/>
          </p:nvSpPr>
          <p:spPr bwMode="auto">
            <a:xfrm>
              <a:off x="5011738" y="1236663"/>
              <a:ext cx="730250" cy="942975"/>
            </a:xfrm>
            <a:custGeom>
              <a:avLst/>
              <a:gdLst>
                <a:gd name="T0" fmla="*/ 2 w 460"/>
                <a:gd name="T1" fmla="*/ 434 h 594"/>
                <a:gd name="T2" fmla="*/ 18 w 460"/>
                <a:gd name="T3" fmla="*/ 488 h 594"/>
                <a:gd name="T4" fmla="*/ 50 w 460"/>
                <a:gd name="T5" fmla="*/ 532 h 594"/>
                <a:gd name="T6" fmla="*/ 98 w 460"/>
                <a:gd name="T7" fmla="*/ 566 h 594"/>
                <a:gd name="T8" fmla="*/ 158 w 460"/>
                <a:gd name="T9" fmla="*/ 586 h 594"/>
                <a:gd name="T10" fmla="*/ 234 w 460"/>
                <a:gd name="T11" fmla="*/ 594 h 594"/>
                <a:gd name="T12" fmla="*/ 278 w 460"/>
                <a:gd name="T13" fmla="*/ 590 h 594"/>
                <a:gd name="T14" fmla="*/ 338 w 460"/>
                <a:gd name="T15" fmla="*/ 576 h 594"/>
                <a:gd name="T16" fmla="*/ 390 w 460"/>
                <a:gd name="T17" fmla="*/ 548 h 594"/>
                <a:gd name="T18" fmla="*/ 432 w 460"/>
                <a:gd name="T19" fmla="*/ 510 h 594"/>
                <a:gd name="T20" fmla="*/ 456 w 460"/>
                <a:gd name="T21" fmla="*/ 458 h 594"/>
                <a:gd name="T22" fmla="*/ 460 w 460"/>
                <a:gd name="T23" fmla="*/ 418 h 594"/>
                <a:gd name="T24" fmla="*/ 446 w 460"/>
                <a:gd name="T25" fmla="*/ 346 h 594"/>
                <a:gd name="T26" fmla="*/ 424 w 460"/>
                <a:gd name="T27" fmla="*/ 316 h 594"/>
                <a:gd name="T28" fmla="*/ 364 w 460"/>
                <a:gd name="T29" fmla="*/ 280 h 594"/>
                <a:gd name="T30" fmla="*/ 184 w 460"/>
                <a:gd name="T31" fmla="*/ 232 h 594"/>
                <a:gd name="T32" fmla="*/ 140 w 460"/>
                <a:gd name="T33" fmla="*/ 212 h 594"/>
                <a:gd name="T34" fmla="*/ 118 w 460"/>
                <a:gd name="T35" fmla="*/ 184 h 594"/>
                <a:gd name="T36" fmla="*/ 114 w 460"/>
                <a:gd name="T37" fmla="*/ 162 h 594"/>
                <a:gd name="T38" fmla="*/ 132 w 460"/>
                <a:gd name="T39" fmla="*/ 118 h 594"/>
                <a:gd name="T40" fmla="*/ 180 w 460"/>
                <a:gd name="T41" fmla="*/ 88 h 594"/>
                <a:gd name="T42" fmla="*/ 228 w 460"/>
                <a:gd name="T43" fmla="*/ 82 h 594"/>
                <a:gd name="T44" fmla="*/ 294 w 460"/>
                <a:gd name="T45" fmla="*/ 94 h 594"/>
                <a:gd name="T46" fmla="*/ 332 w 460"/>
                <a:gd name="T47" fmla="*/ 134 h 594"/>
                <a:gd name="T48" fmla="*/ 444 w 460"/>
                <a:gd name="T49" fmla="*/ 176 h 594"/>
                <a:gd name="T50" fmla="*/ 442 w 460"/>
                <a:gd name="T51" fmla="*/ 144 h 594"/>
                <a:gd name="T52" fmla="*/ 426 w 460"/>
                <a:gd name="T53" fmla="*/ 98 h 594"/>
                <a:gd name="T54" fmla="*/ 396 w 460"/>
                <a:gd name="T55" fmla="*/ 56 h 594"/>
                <a:gd name="T56" fmla="*/ 350 w 460"/>
                <a:gd name="T57" fmla="*/ 24 h 594"/>
                <a:gd name="T58" fmla="*/ 284 w 460"/>
                <a:gd name="T59" fmla="*/ 4 h 594"/>
                <a:gd name="T60" fmla="*/ 230 w 460"/>
                <a:gd name="T61" fmla="*/ 0 h 594"/>
                <a:gd name="T62" fmla="*/ 156 w 460"/>
                <a:gd name="T63" fmla="*/ 8 h 594"/>
                <a:gd name="T64" fmla="*/ 96 w 460"/>
                <a:gd name="T65" fmla="*/ 30 h 594"/>
                <a:gd name="T66" fmla="*/ 50 w 460"/>
                <a:gd name="T67" fmla="*/ 64 h 594"/>
                <a:gd name="T68" fmla="*/ 22 w 460"/>
                <a:gd name="T69" fmla="*/ 106 h 594"/>
                <a:gd name="T70" fmla="*/ 8 w 460"/>
                <a:gd name="T71" fmla="*/ 156 h 594"/>
                <a:gd name="T72" fmla="*/ 8 w 460"/>
                <a:gd name="T73" fmla="*/ 198 h 594"/>
                <a:gd name="T74" fmla="*/ 36 w 460"/>
                <a:gd name="T75" fmla="*/ 262 h 594"/>
                <a:gd name="T76" fmla="*/ 102 w 460"/>
                <a:gd name="T77" fmla="*/ 308 h 594"/>
                <a:gd name="T78" fmla="*/ 242 w 460"/>
                <a:gd name="T79" fmla="*/ 346 h 594"/>
                <a:gd name="T80" fmla="*/ 314 w 460"/>
                <a:gd name="T81" fmla="*/ 370 h 594"/>
                <a:gd name="T82" fmla="*/ 348 w 460"/>
                <a:gd name="T83" fmla="*/ 400 h 594"/>
                <a:gd name="T84" fmla="*/ 352 w 460"/>
                <a:gd name="T85" fmla="*/ 426 h 594"/>
                <a:gd name="T86" fmla="*/ 340 w 460"/>
                <a:gd name="T87" fmla="*/ 466 h 594"/>
                <a:gd name="T88" fmla="*/ 290 w 460"/>
                <a:gd name="T89" fmla="*/ 500 h 594"/>
                <a:gd name="T90" fmla="*/ 230 w 460"/>
                <a:gd name="T91" fmla="*/ 508 h 594"/>
                <a:gd name="T92" fmla="*/ 162 w 460"/>
                <a:gd name="T93" fmla="*/ 494 h 594"/>
                <a:gd name="T94" fmla="*/ 114 w 460"/>
                <a:gd name="T95" fmla="*/ 456 h 594"/>
                <a:gd name="T96" fmla="*/ 100 w 460"/>
                <a:gd name="T97" fmla="*/ 41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0" h="594">
                  <a:moveTo>
                    <a:pt x="0" y="416"/>
                  </a:moveTo>
                  <a:lnTo>
                    <a:pt x="0" y="416"/>
                  </a:lnTo>
                  <a:lnTo>
                    <a:pt x="2" y="434"/>
                  </a:lnTo>
                  <a:lnTo>
                    <a:pt x="6" y="454"/>
                  </a:lnTo>
                  <a:lnTo>
                    <a:pt x="10" y="472"/>
                  </a:lnTo>
                  <a:lnTo>
                    <a:pt x="18" y="488"/>
                  </a:lnTo>
                  <a:lnTo>
                    <a:pt x="26" y="504"/>
                  </a:lnTo>
                  <a:lnTo>
                    <a:pt x="38" y="518"/>
                  </a:lnTo>
                  <a:lnTo>
                    <a:pt x="50" y="532"/>
                  </a:lnTo>
                  <a:lnTo>
                    <a:pt x="64" y="544"/>
                  </a:lnTo>
                  <a:lnTo>
                    <a:pt x="80" y="556"/>
                  </a:lnTo>
                  <a:lnTo>
                    <a:pt x="98" y="566"/>
                  </a:lnTo>
                  <a:lnTo>
                    <a:pt x="116" y="574"/>
                  </a:lnTo>
                  <a:lnTo>
                    <a:pt x="136" y="580"/>
                  </a:lnTo>
                  <a:lnTo>
                    <a:pt x="158" y="586"/>
                  </a:lnTo>
                  <a:lnTo>
                    <a:pt x="182" y="590"/>
                  </a:lnTo>
                  <a:lnTo>
                    <a:pt x="208" y="592"/>
                  </a:lnTo>
                  <a:lnTo>
                    <a:pt x="234" y="594"/>
                  </a:lnTo>
                  <a:lnTo>
                    <a:pt x="234" y="594"/>
                  </a:lnTo>
                  <a:lnTo>
                    <a:pt x="256" y="592"/>
                  </a:lnTo>
                  <a:lnTo>
                    <a:pt x="278" y="590"/>
                  </a:lnTo>
                  <a:lnTo>
                    <a:pt x="298" y="588"/>
                  </a:lnTo>
                  <a:lnTo>
                    <a:pt x="318" y="582"/>
                  </a:lnTo>
                  <a:lnTo>
                    <a:pt x="338" y="576"/>
                  </a:lnTo>
                  <a:lnTo>
                    <a:pt x="356" y="568"/>
                  </a:lnTo>
                  <a:lnTo>
                    <a:pt x="374" y="558"/>
                  </a:lnTo>
                  <a:lnTo>
                    <a:pt x="390" y="548"/>
                  </a:lnTo>
                  <a:lnTo>
                    <a:pt x="406" y="536"/>
                  </a:lnTo>
                  <a:lnTo>
                    <a:pt x="420" y="524"/>
                  </a:lnTo>
                  <a:lnTo>
                    <a:pt x="432" y="510"/>
                  </a:lnTo>
                  <a:lnTo>
                    <a:pt x="442" y="494"/>
                  </a:lnTo>
                  <a:lnTo>
                    <a:pt x="450" y="476"/>
                  </a:lnTo>
                  <a:lnTo>
                    <a:pt x="456" y="458"/>
                  </a:lnTo>
                  <a:lnTo>
                    <a:pt x="460" y="438"/>
                  </a:lnTo>
                  <a:lnTo>
                    <a:pt x="460" y="418"/>
                  </a:lnTo>
                  <a:lnTo>
                    <a:pt x="460" y="418"/>
                  </a:lnTo>
                  <a:lnTo>
                    <a:pt x="458" y="392"/>
                  </a:lnTo>
                  <a:lnTo>
                    <a:pt x="454" y="368"/>
                  </a:lnTo>
                  <a:lnTo>
                    <a:pt x="446" y="346"/>
                  </a:lnTo>
                  <a:lnTo>
                    <a:pt x="440" y="336"/>
                  </a:lnTo>
                  <a:lnTo>
                    <a:pt x="432" y="326"/>
                  </a:lnTo>
                  <a:lnTo>
                    <a:pt x="424" y="316"/>
                  </a:lnTo>
                  <a:lnTo>
                    <a:pt x="414" y="308"/>
                  </a:lnTo>
                  <a:lnTo>
                    <a:pt x="392" y="294"/>
                  </a:lnTo>
                  <a:lnTo>
                    <a:pt x="364" y="280"/>
                  </a:lnTo>
                  <a:lnTo>
                    <a:pt x="330" y="270"/>
                  </a:lnTo>
                  <a:lnTo>
                    <a:pt x="184" y="232"/>
                  </a:lnTo>
                  <a:lnTo>
                    <a:pt x="184" y="232"/>
                  </a:lnTo>
                  <a:lnTo>
                    <a:pt x="166" y="226"/>
                  </a:lnTo>
                  <a:lnTo>
                    <a:pt x="152" y="220"/>
                  </a:lnTo>
                  <a:lnTo>
                    <a:pt x="140" y="212"/>
                  </a:lnTo>
                  <a:lnTo>
                    <a:pt x="130" y="204"/>
                  </a:lnTo>
                  <a:lnTo>
                    <a:pt x="124" y="194"/>
                  </a:lnTo>
                  <a:lnTo>
                    <a:pt x="118" y="184"/>
                  </a:lnTo>
                  <a:lnTo>
                    <a:pt x="116" y="174"/>
                  </a:lnTo>
                  <a:lnTo>
                    <a:pt x="114" y="162"/>
                  </a:lnTo>
                  <a:lnTo>
                    <a:pt x="114" y="162"/>
                  </a:lnTo>
                  <a:lnTo>
                    <a:pt x="116" y="146"/>
                  </a:lnTo>
                  <a:lnTo>
                    <a:pt x="122" y="132"/>
                  </a:lnTo>
                  <a:lnTo>
                    <a:pt x="132" y="118"/>
                  </a:lnTo>
                  <a:lnTo>
                    <a:pt x="146" y="106"/>
                  </a:lnTo>
                  <a:lnTo>
                    <a:pt x="162" y="96"/>
                  </a:lnTo>
                  <a:lnTo>
                    <a:pt x="180" y="88"/>
                  </a:lnTo>
                  <a:lnTo>
                    <a:pt x="202" y="82"/>
                  </a:lnTo>
                  <a:lnTo>
                    <a:pt x="228" y="82"/>
                  </a:lnTo>
                  <a:lnTo>
                    <a:pt x="228" y="82"/>
                  </a:lnTo>
                  <a:lnTo>
                    <a:pt x="252" y="82"/>
                  </a:lnTo>
                  <a:lnTo>
                    <a:pt x="274" y="88"/>
                  </a:lnTo>
                  <a:lnTo>
                    <a:pt x="294" y="94"/>
                  </a:lnTo>
                  <a:lnTo>
                    <a:pt x="310" y="104"/>
                  </a:lnTo>
                  <a:lnTo>
                    <a:pt x="322" y="118"/>
                  </a:lnTo>
                  <a:lnTo>
                    <a:pt x="332" y="134"/>
                  </a:lnTo>
                  <a:lnTo>
                    <a:pt x="338" y="154"/>
                  </a:lnTo>
                  <a:lnTo>
                    <a:pt x="344" y="176"/>
                  </a:lnTo>
                  <a:lnTo>
                    <a:pt x="444" y="176"/>
                  </a:lnTo>
                  <a:lnTo>
                    <a:pt x="444" y="176"/>
                  </a:lnTo>
                  <a:lnTo>
                    <a:pt x="444" y="160"/>
                  </a:lnTo>
                  <a:lnTo>
                    <a:pt x="442" y="144"/>
                  </a:lnTo>
                  <a:lnTo>
                    <a:pt x="438" y="130"/>
                  </a:lnTo>
                  <a:lnTo>
                    <a:pt x="432" y="114"/>
                  </a:lnTo>
                  <a:lnTo>
                    <a:pt x="426" y="98"/>
                  </a:lnTo>
                  <a:lnTo>
                    <a:pt x="418" y="84"/>
                  </a:lnTo>
                  <a:lnTo>
                    <a:pt x="408" y="70"/>
                  </a:lnTo>
                  <a:lnTo>
                    <a:pt x="396" y="56"/>
                  </a:lnTo>
                  <a:lnTo>
                    <a:pt x="382" y="44"/>
                  </a:lnTo>
                  <a:lnTo>
                    <a:pt x="368" y="34"/>
                  </a:lnTo>
                  <a:lnTo>
                    <a:pt x="350" y="24"/>
                  </a:lnTo>
                  <a:lnTo>
                    <a:pt x="330" y="16"/>
                  </a:lnTo>
                  <a:lnTo>
                    <a:pt x="308" y="10"/>
                  </a:lnTo>
                  <a:lnTo>
                    <a:pt x="284" y="4"/>
                  </a:lnTo>
                  <a:lnTo>
                    <a:pt x="258" y="2"/>
                  </a:lnTo>
                  <a:lnTo>
                    <a:pt x="230" y="0"/>
                  </a:lnTo>
                  <a:lnTo>
                    <a:pt x="230" y="0"/>
                  </a:lnTo>
                  <a:lnTo>
                    <a:pt x="204" y="2"/>
                  </a:lnTo>
                  <a:lnTo>
                    <a:pt x="178" y="4"/>
                  </a:lnTo>
                  <a:lnTo>
                    <a:pt x="156" y="8"/>
                  </a:lnTo>
                  <a:lnTo>
                    <a:pt x="134" y="14"/>
                  </a:lnTo>
                  <a:lnTo>
                    <a:pt x="114" y="22"/>
                  </a:lnTo>
                  <a:lnTo>
                    <a:pt x="96" y="30"/>
                  </a:lnTo>
                  <a:lnTo>
                    <a:pt x="80" y="40"/>
                  </a:lnTo>
                  <a:lnTo>
                    <a:pt x="64" y="52"/>
                  </a:lnTo>
                  <a:lnTo>
                    <a:pt x="50" y="64"/>
                  </a:lnTo>
                  <a:lnTo>
                    <a:pt x="40" y="78"/>
                  </a:lnTo>
                  <a:lnTo>
                    <a:pt x="30" y="92"/>
                  </a:lnTo>
                  <a:lnTo>
                    <a:pt x="22" y="106"/>
                  </a:lnTo>
                  <a:lnTo>
                    <a:pt x="16" y="122"/>
                  </a:lnTo>
                  <a:lnTo>
                    <a:pt x="10" y="138"/>
                  </a:lnTo>
                  <a:lnTo>
                    <a:pt x="8" y="156"/>
                  </a:lnTo>
                  <a:lnTo>
                    <a:pt x="8" y="172"/>
                  </a:lnTo>
                  <a:lnTo>
                    <a:pt x="8" y="172"/>
                  </a:lnTo>
                  <a:lnTo>
                    <a:pt x="8" y="198"/>
                  </a:lnTo>
                  <a:lnTo>
                    <a:pt x="14" y="220"/>
                  </a:lnTo>
                  <a:lnTo>
                    <a:pt x="24" y="242"/>
                  </a:lnTo>
                  <a:lnTo>
                    <a:pt x="36" y="262"/>
                  </a:lnTo>
                  <a:lnTo>
                    <a:pt x="54" y="280"/>
                  </a:lnTo>
                  <a:lnTo>
                    <a:pt x="76" y="296"/>
                  </a:lnTo>
                  <a:lnTo>
                    <a:pt x="102" y="308"/>
                  </a:lnTo>
                  <a:lnTo>
                    <a:pt x="134" y="318"/>
                  </a:lnTo>
                  <a:lnTo>
                    <a:pt x="242" y="346"/>
                  </a:lnTo>
                  <a:lnTo>
                    <a:pt x="242" y="346"/>
                  </a:lnTo>
                  <a:lnTo>
                    <a:pt x="272" y="354"/>
                  </a:lnTo>
                  <a:lnTo>
                    <a:pt x="296" y="362"/>
                  </a:lnTo>
                  <a:lnTo>
                    <a:pt x="314" y="370"/>
                  </a:lnTo>
                  <a:lnTo>
                    <a:pt x="330" y="380"/>
                  </a:lnTo>
                  <a:lnTo>
                    <a:pt x="340" y="390"/>
                  </a:lnTo>
                  <a:lnTo>
                    <a:pt x="348" y="400"/>
                  </a:lnTo>
                  <a:lnTo>
                    <a:pt x="352" y="412"/>
                  </a:lnTo>
                  <a:lnTo>
                    <a:pt x="352" y="426"/>
                  </a:lnTo>
                  <a:lnTo>
                    <a:pt x="352" y="426"/>
                  </a:lnTo>
                  <a:lnTo>
                    <a:pt x="352" y="440"/>
                  </a:lnTo>
                  <a:lnTo>
                    <a:pt x="348" y="452"/>
                  </a:lnTo>
                  <a:lnTo>
                    <a:pt x="340" y="466"/>
                  </a:lnTo>
                  <a:lnTo>
                    <a:pt x="328" y="480"/>
                  </a:lnTo>
                  <a:lnTo>
                    <a:pt x="312" y="490"/>
                  </a:lnTo>
                  <a:lnTo>
                    <a:pt x="290" y="500"/>
                  </a:lnTo>
                  <a:lnTo>
                    <a:pt x="262" y="506"/>
                  </a:lnTo>
                  <a:lnTo>
                    <a:pt x="230" y="508"/>
                  </a:lnTo>
                  <a:lnTo>
                    <a:pt x="230" y="508"/>
                  </a:lnTo>
                  <a:lnTo>
                    <a:pt x="206" y="506"/>
                  </a:lnTo>
                  <a:lnTo>
                    <a:pt x="182" y="502"/>
                  </a:lnTo>
                  <a:lnTo>
                    <a:pt x="162" y="494"/>
                  </a:lnTo>
                  <a:lnTo>
                    <a:pt x="144" y="484"/>
                  </a:lnTo>
                  <a:lnTo>
                    <a:pt x="128" y="472"/>
                  </a:lnTo>
                  <a:lnTo>
                    <a:pt x="114" y="456"/>
                  </a:lnTo>
                  <a:lnTo>
                    <a:pt x="106" y="436"/>
                  </a:lnTo>
                  <a:lnTo>
                    <a:pt x="102" y="426"/>
                  </a:lnTo>
                  <a:lnTo>
                    <a:pt x="100" y="416"/>
                  </a:lnTo>
                  <a:lnTo>
                    <a:pt x="0" y="416"/>
                  </a:lnTo>
                  <a:lnTo>
                    <a:pt x="0" y="4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
            <p:cNvSpPr>
              <a:spLocks/>
            </p:cNvSpPr>
            <p:nvPr/>
          </p:nvSpPr>
          <p:spPr bwMode="auto">
            <a:xfrm>
              <a:off x="5948363" y="1236663"/>
              <a:ext cx="1444625" cy="920750"/>
            </a:xfrm>
            <a:custGeom>
              <a:avLst/>
              <a:gdLst>
                <a:gd name="T0" fmla="*/ 910 w 910"/>
                <a:gd name="T1" fmla="*/ 580 h 580"/>
                <a:gd name="T2" fmla="*/ 910 w 910"/>
                <a:gd name="T3" fmla="*/ 222 h 580"/>
                <a:gd name="T4" fmla="*/ 904 w 910"/>
                <a:gd name="T5" fmla="*/ 170 h 580"/>
                <a:gd name="T6" fmla="*/ 890 w 910"/>
                <a:gd name="T7" fmla="*/ 126 h 580"/>
                <a:gd name="T8" fmla="*/ 868 w 910"/>
                <a:gd name="T9" fmla="*/ 86 h 580"/>
                <a:gd name="T10" fmla="*/ 840 w 910"/>
                <a:gd name="T11" fmla="*/ 56 h 580"/>
                <a:gd name="T12" fmla="*/ 804 w 910"/>
                <a:gd name="T13" fmla="*/ 32 h 580"/>
                <a:gd name="T14" fmla="*/ 764 w 910"/>
                <a:gd name="T15" fmla="*/ 14 h 580"/>
                <a:gd name="T16" fmla="*/ 718 w 910"/>
                <a:gd name="T17" fmla="*/ 4 h 580"/>
                <a:gd name="T18" fmla="*/ 670 w 910"/>
                <a:gd name="T19" fmla="*/ 0 h 580"/>
                <a:gd name="T20" fmla="*/ 638 w 910"/>
                <a:gd name="T21" fmla="*/ 2 h 580"/>
                <a:gd name="T22" fmla="*/ 580 w 910"/>
                <a:gd name="T23" fmla="*/ 12 h 580"/>
                <a:gd name="T24" fmla="*/ 526 w 910"/>
                <a:gd name="T25" fmla="*/ 36 h 580"/>
                <a:gd name="T26" fmla="*/ 492 w 910"/>
                <a:gd name="T27" fmla="*/ 62 h 580"/>
                <a:gd name="T28" fmla="*/ 474 w 910"/>
                <a:gd name="T29" fmla="*/ 86 h 580"/>
                <a:gd name="T30" fmla="*/ 466 w 910"/>
                <a:gd name="T31" fmla="*/ 98 h 580"/>
                <a:gd name="T32" fmla="*/ 446 w 910"/>
                <a:gd name="T33" fmla="*/ 70 h 580"/>
                <a:gd name="T34" fmla="*/ 402 w 910"/>
                <a:gd name="T35" fmla="*/ 32 h 580"/>
                <a:gd name="T36" fmla="*/ 354 w 910"/>
                <a:gd name="T37" fmla="*/ 10 h 580"/>
                <a:gd name="T38" fmla="*/ 306 w 910"/>
                <a:gd name="T39" fmla="*/ 2 h 580"/>
                <a:gd name="T40" fmla="*/ 282 w 910"/>
                <a:gd name="T41" fmla="*/ 0 h 580"/>
                <a:gd name="T42" fmla="*/ 232 w 910"/>
                <a:gd name="T43" fmla="*/ 6 h 580"/>
                <a:gd name="T44" fmla="*/ 182 w 910"/>
                <a:gd name="T45" fmla="*/ 20 h 580"/>
                <a:gd name="T46" fmla="*/ 140 w 910"/>
                <a:gd name="T47" fmla="*/ 44 h 580"/>
                <a:gd name="T48" fmla="*/ 116 w 910"/>
                <a:gd name="T49" fmla="*/ 70 h 580"/>
                <a:gd name="T50" fmla="*/ 108 w 910"/>
                <a:gd name="T51" fmla="*/ 82 h 580"/>
                <a:gd name="T52" fmla="*/ 0 w 910"/>
                <a:gd name="T53" fmla="*/ 14 h 580"/>
                <a:gd name="T54" fmla="*/ 108 w 910"/>
                <a:gd name="T55" fmla="*/ 580 h 580"/>
                <a:gd name="T56" fmla="*/ 108 w 910"/>
                <a:gd name="T57" fmla="*/ 238 h 580"/>
                <a:gd name="T58" fmla="*/ 110 w 910"/>
                <a:gd name="T59" fmla="*/ 204 h 580"/>
                <a:gd name="T60" fmla="*/ 120 w 910"/>
                <a:gd name="T61" fmla="*/ 176 h 580"/>
                <a:gd name="T62" fmla="*/ 134 w 910"/>
                <a:gd name="T63" fmla="*/ 150 h 580"/>
                <a:gd name="T64" fmla="*/ 152 w 910"/>
                <a:gd name="T65" fmla="*/ 130 h 580"/>
                <a:gd name="T66" fmla="*/ 176 w 910"/>
                <a:gd name="T67" fmla="*/ 114 h 580"/>
                <a:gd name="T68" fmla="*/ 202 w 910"/>
                <a:gd name="T69" fmla="*/ 102 h 580"/>
                <a:gd name="T70" fmla="*/ 232 w 910"/>
                <a:gd name="T71" fmla="*/ 94 h 580"/>
                <a:gd name="T72" fmla="*/ 264 w 910"/>
                <a:gd name="T73" fmla="*/ 92 h 580"/>
                <a:gd name="T74" fmla="*/ 292 w 910"/>
                <a:gd name="T75" fmla="*/ 94 h 580"/>
                <a:gd name="T76" fmla="*/ 328 w 910"/>
                <a:gd name="T77" fmla="*/ 106 h 580"/>
                <a:gd name="T78" fmla="*/ 350 w 910"/>
                <a:gd name="T79" fmla="*/ 118 h 580"/>
                <a:gd name="T80" fmla="*/ 370 w 910"/>
                <a:gd name="T81" fmla="*/ 136 h 580"/>
                <a:gd name="T82" fmla="*/ 384 w 910"/>
                <a:gd name="T83" fmla="*/ 158 h 580"/>
                <a:gd name="T84" fmla="*/ 394 w 910"/>
                <a:gd name="T85" fmla="*/ 184 h 580"/>
                <a:gd name="T86" fmla="*/ 400 w 910"/>
                <a:gd name="T87" fmla="*/ 216 h 580"/>
                <a:gd name="T88" fmla="*/ 400 w 910"/>
                <a:gd name="T89" fmla="*/ 580 h 580"/>
                <a:gd name="T90" fmla="*/ 508 w 910"/>
                <a:gd name="T91" fmla="*/ 238 h 580"/>
                <a:gd name="T92" fmla="*/ 510 w 910"/>
                <a:gd name="T93" fmla="*/ 220 h 580"/>
                <a:gd name="T94" fmla="*/ 516 w 910"/>
                <a:gd name="T95" fmla="*/ 190 h 580"/>
                <a:gd name="T96" fmla="*/ 526 w 910"/>
                <a:gd name="T97" fmla="*/ 162 h 580"/>
                <a:gd name="T98" fmla="*/ 544 w 910"/>
                <a:gd name="T99" fmla="*/ 140 h 580"/>
                <a:gd name="T100" fmla="*/ 564 w 910"/>
                <a:gd name="T101" fmla="*/ 120 h 580"/>
                <a:gd name="T102" fmla="*/ 588 w 910"/>
                <a:gd name="T103" fmla="*/ 106 h 580"/>
                <a:gd name="T104" fmla="*/ 618 w 910"/>
                <a:gd name="T105" fmla="*/ 98 h 580"/>
                <a:gd name="T106" fmla="*/ 648 w 910"/>
                <a:gd name="T107" fmla="*/ 92 h 580"/>
                <a:gd name="T108" fmla="*/ 664 w 910"/>
                <a:gd name="T109" fmla="*/ 92 h 580"/>
                <a:gd name="T110" fmla="*/ 718 w 910"/>
                <a:gd name="T111" fmla="*/ 100 h 580"/>
                <a:gd name="T112" fmla="*/ 740 w 910"/>
                <a:gd name="T113" fmla="*/ 110 h 580"/>
                <a:gd name="T114" fmla="*/ 760 w 910"/>
                <a:gd name="T115" fmla="*/ 126 h 580"/>
                <a:gd name="T116" fmla="*/ 778 w 910"/>
                <a:gd name="T117" fmla="*/ 146 h 580"/>
                <a:gd name="T118" fmla="*/ 790 w 910"/>
                <a:gd name="T119" fmla="*/ 170 h 580"/>
                <a:gd name="T120" fmla="*/ 798 w 910"/>
                <a:gd name="T121" fmla="*/ 200 h 580"/>
                <a:gd name="T122" fmla="*/ 802 w 910"/>
                <a:gd name="T123" fmla="*/ 234 h 580"/>
                <a:gd name="T124" fmla="*/ 802 w 910"/>
                <a:gd name="T125"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0" h="580">
                  <a:moveTo>
                    <a:pt x="802" y="580"/>
                  </a:moveTo>
                  <a:lnTo>
                    <a:pt x="910" y="580"/>
                  </a:lnTo>
                  <a:lnTo>
                    <a:pt x="910" y="222"/>
                  </a:lnTo>
                  <a:lnTo>
                    <a:pt x="910" y="222"/>
                  </a:lnTo>
                  <a:lnTo>
                    <a:pt x="908" y="196"/>
                  </a:lnTo>
                  <a:lnTo>
                    <a:pt x="904" y="170"/>
                  </a:lnTo>
                  <a:lnTo>
                    <a:pt x="898" y="146"/>
                  </a:lnTo>
                  <a:lnTo>
                    <a:pt x="890" y="126"/>
                  </a:lnTo>
                  <a:lnTo>
                    <a:pt x="880" y="106"/>
                  </a:lnTo>
                  <a:lnTo>
                    <a:pt x="868" y="86"/>
                  </a:lnTo>
                  <a:lnTo>
                    <a:pt x="854" y="70"/>
                  </a:lnTo>
                  <a:lnTo>
                    <a:pt x="840" y="56"/>
                  </a:lnTo>
                  <a:lnTo>
                    <a:pt x="822" y="42"/>
                  </a:lnTo>
                  <a:lnTo>
                    <a:pt x="804" y="32"/>
                  </a:lnTo>
                  <a:lnTo>
                    <a:pt x="784" y="22"/>
                  </a:lnTo>
                  <a:lnTo>
                    <a:pt x="764" y="14"/>
                  </a:lnTo>
                  <a:lnTo>
                    <a:pt x="742" y="8"/>
                  </a:lnTo>
                  <a:lnTo>
                    <a:pt x="718" y="4"/>
                  </a:lnTo>
                  <a:lnTo>
                    <a:pt x="694" y="2"/>
                  </a:lnTo>
                  <a:lnTo>
                    <a:pt x="670" y="0"/>
                  </a:lnTo>
                  <a:lnTo>
                    <a:pt x="670" y="0"/>
                  </a:lnTo>
                  <a:lnTo>
                    <a:pt x="638" y="2"/>
                  </a:lnTo>
                  <a:lnTo>
                    <a:pt x="608" y="6"/>
                  </a:lnTo>
                  <a:lnTo>
                    <a:pt x="580" y="12"/>
                  </a:lnTo>
                  <a:lnTo>
                    <a:pt x="552" y="22"/>
                  </a:lnTo>
                  <a:lnTo>
                    <a:pt x="526" y="36"/>
                  </a:lnTo>
                  <a:lnTo>
                    <a:pt x="502" y="54"/>
                  </a:lnTo>
                  <a:lnTo>
                    <a:pt x="492" y="62"/>
                  </a:lnTo>
                  <a:lnTo>
                    <a:pt x="482" y="74"/>
                  </a:lnTo>
                  <a:lnTo>
                    <a:pt x="474" y="86"/>
                  </a:lnTo>
                  <a:lnTo>
                    <a:pt x="466" y="98"/>
                  </a:lnTo>
                  <a:lnTo>
                    <a:pt x="466" y="98"/>
                  </a:lnTo>
                  <a:lnTo>
                    <a:pt x="456" y="84"/>
                  </a:lnTo>
                  <a:lnTo>
                    <a:pt x="446" y="70"/>
                  </a:lnTo>
                  <a:lnTo>
                    <a:pt x="424" y="48"/>
                  </a:lnTo>
                  <a:lnTo>
                    <a:pt x="402" y="32"/>
                  </a:lnTo>
                  <a:lnTo>
                    <a:pt x="378" y="18"/>
                  </a:lnTo>
                  <a:lnTo>
                    <a:pt x="354" y="10"/>
                  </a:lnTo>
                  <a:lnTo>
                    <a:pt x="330" y="4"/>
                  </a:lnTo>
                  <a:lnTo>
                    <a:pt x="306" y="2"/>
                  </a:lnTo>
                  <a:lnTo>
                    <a:pt x="282" y="0"/>
                  </a:lnTo>
                  <a:lnTo>
                    <a:pt x="282" y="0"/>
                  </a:lnTo>
                  <a:lnTo>
                    <a:pt x="258" y="2"/>
                  </a:lnTo>
                  <a:lnTo>
                    <a:pt x="232" y="6"/>
                  </a:lnTo>
                  <a:lnTo>
                    <a:pt x="206" y="10"/>
                  </a:lnTo>
                  <a:lnTo>
                    <a:pt x="182" y="20"/>
                  </a:lnTo>
                  <a:lnTo>
                    <a:pt x="160" y="30"/>
                  </a:lnTo>
                  <a:lnTo>
                    <a:pt x="140" y="44"/>
                  </a:lnTo>
                  <a:lnTo>
                    <a:pt x="122" y="62"/>
                  </a:lnTo>
                  <a:lnTo>
                    <a:pt x="116" y="70"/>
                  </a:lnTo>
                  <a:lnTo>
                    <a:pt x="110" y="82"/>
                  </a:lnTo>
                  <a:lnTo>
                    <a:pt x="108" y="82"/>
                  </a:lnTo>
                  <a:lnTo>
                    <a:pt x="108" y="14"/>
                  </a:lnTo>
                  <a:lnTo>
                    <a:pt x="0" y="14"/>
                  </a:lnTo>
                  <a:lnTo>
                    <a:pt x="0" y="580"/>
                  </a:lnTo>
                  <a:lnTo>
                    <a:pt x="108" y="580"/>
                  </a:lnTo>
                  <a:lnTo>
                    <a:pt x="108" y="238"/>
                  </a:lnTo>
                  <a:lnTo>
                    <a:pt x="108" y="238"/>
                  </a:lnTo>
                  <a:lnTo>
                    <a:pt x="108" y="220"/>
                  </a:lnTo>
                  <a:lnTo>
                    <a:pt x="110" y="204"/>
                  </a:lnTo>
                  <a:lnTo>
                    <a:pt x="114" y="190"/>
                  </a:lnTo>
                  <a:lnTo>
                    <a:pt x="120" y="176"/>
                  </a:lnTo>
                  <a:lnTo>
                    <a:pt x="126" y="162"/>
                  </a:lnTo>
                  <a:lnTo>
                    <a:pt x="134" y="150"/>
                  </a:lnTo>
                  <a:lnTo>
                    <a:pt x="142" y="140"/>
                  </a:lnTo>
                  <a:lnTo>
                    <a:pt x="152" y="130"/>
                  </a:lnTo>
                  <a:lnTo>
                    <a:pt x="164" y="120"/>
                  </a:lnTo>
                  <a:lnTo>
                    <a:pt x="176" y="114"/>
                  </a:lnTo>
                  <a:lnTo>
                    <a:pt x="188" y="106"/>
                  </a:lnTo>
                  <a:lnTo>
                    <a:pt x="202" y="102"/>
                  </a:lnTo>
                  <a:lnTo>
                    <a:pt x="216" y="98"/>
                  </a:lnTo>
                  <a:lnTo>
                    <a:pt x="232" y="94"/>
                  </a:lnTo>
                  <a:lnTo>
                    <a:pt x="248" y="92"/>
                  </a:lnTo>
                  <a:lnTo>
                    <a:pt x="264" y="92"/>
                  </a:lnTo>
                  <a:lnTo>
                    <a:pt x="264" y="92"/>
                  </a:lnTo>
                  <a:lnTo>
                    <a:pt x="292" y="94"/>
                  </a:lnTo>
                  <a:lnTo>
                    <a:pt x="316" y="100"/>
                  </a:lnTo>
                  <a:lnTo>
                    <a:pt x="328" y="106"/>
                  </a:lnTo>
                  <a:lnTo>
                    <a:pt x="340" y="110"/>
                  </a:lnTo>
                  <a:lnTo>
                    <a:pt x="350" y="118"/>
                  </a:lnTo>
                  <a:lnTo>
                    <a:pt x="360" y="126"/>
                  </a:lnTo>
                  <a:lnTo>
                    <a:pt x="370" y="136"/>
                  </a:lnTo>
                  <a:lnTo>
                    <a:pt x="378" y="146"/>
                  </a:lnTo>
                  <a:lnTo>
                    <a:pt x="384" y="158"/>
                  </a:lnTo>
                  <a:lnTo>
                    <a:pt x="390" y="170"/>
                  </a:lnTo>
                  <a:lnTo>
                    <a:pt x="394" y="184"/>
                  </a:lnTo>
                  <a:lnTo>
                    <a:pt x="398" y="200"/>
                  </a:lnTo>
                  <a:lnTo>
                    <a:pt x="400" y="216"/>
                  </a:lnTo>
                  <a:lnTo>
                    <a:pt x="400" y="234"/>
                  </a:lnTo>
                  <a:lnTo>
                    <a:pt x="400" y="580"/>
                  </a:lnTo>
                  <a:lnTo>
                    <a:pt x="508" y="580"/>
                  </a:lnTo>
                  <a:lnTo>
                    <a:pt x="508" y="238"/>
                  </a:lnTo>
                  <a:lnTo>
                    <a:pt x="508" y="238"/>
                  </a:lnTo>
                  <a:lnTo>
                    <a:pt x="510" y="220"/>
                  </a:lnTo>
                  <a:lnTo>
                    <a:pt x="512" y="204"/>
                  </a:lnTo>
                  <a:lnTo>
                    <a:pt x="516" y="190"/>
                  </a:lnTo>
                  <a:lnTo>
                    <a:pt x="520" y="176"/>
                  </a:lnTo>
                  <a:lnTo>
                    <a:pt x="526" y="162"/>
                  </a:lnTo>
                  <a:lnTo>
                    <a:pt x="534" y="150"/>
                  </a:lnTo>
                  <a:lnTo>
                    <a:pt x="544" y="140"/>
                  </a:lnTo>
                  <a:lnTo>
                    <a:pt x="552" y="130"/>
                  </a:lnTo>
                  <a:lnTo>
                    <a:pt x="564" y="120"/>
                  </a:lnTo>
                  <a:lnTo>
                    <a:pt x="576" y="114"/>
                  </a:lnTo>
                  <a:lnTo>
                    <a:pt x="588" y="106"/>
                  </a:lnTo>
                  <a:lnTo>
                    <a:pt x="602" y="102"/>
                  </a:lnTo>
                  <a:lnTo>
                    <a:pt x="618" y="98"/>
                  </a:lnTo>
                  <a:lnTo>
                    <a:pt x="632" y="94"/>
                  </a:lnTo>
                  <a:lnTo>
                    <a:pt x="648" y="92"/>
                  </a:lnTo>
                  <a:lnTo>
                    <a:pt x="664" y="92"/>
                  </a:lnTo>
                  <a:lnTo>
                    <a:pt x="664" y="92"/>
                  </a:lnTo>
                  <a:lnTo>
                    <a:pt x="692" y="94"/>
                  </a:lnTo>
                  <a:lnTo>
                    <a:pt x="718" y="100"/>
                  </a:lnTo>
                  <a:lnTo>
                    <a:pt x="730" y="106"/>
                  </a:lnTo>
                  <a:lnTo>
                    <a:pt x="740" y="110"/>
                  </a:lnTo>
                  <a:lnTo>
                    <a:pt x="752" y="118"/>
                  </a:lnTo>
                  <a:lnTo>
                    <a:pt x="760" y="126"/>
                  </a:lnTo>
                  <a:lnTo>
                    <a:pt x="770" y="136"/>
                  </a:lnTo>
                  <a:lnTo>
                    <a:pt x="778" y="146"/>
                  </a:lnTo>
                  <a:lnTo>
                    <a:pt x="784" y="158"/>
                  </a:lnTo>
                  <a:lnTo>
                    <a:pt x="790" y="170"/>
                  </a:lnTo>
                  <a:lnTo>
                    <a:pt x="796" y="184"/>
                  </a:lnTo>
                  <a:lnTo>
                    <a:pt x="798" y="200"/>
                  </a:lnTo>
                  <a:lnTo>
                    <a:pt x="800" y="216"/>
                  </a:lnTo>
                  <a:lnTo>
                    <a:pt x="802" y="234"/>
                  </a:lnTo>
                  <a:lnTo>
                    <a:pt x="802" y="580"/>
                  </a:lnTo>
                  <a:lnTo>
                    <a:pt x="802" y="5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7"/>
            <p:cNvSpPr>
              <a:spLocks noEditPoints="1"/>
            </p:cNvSpPr>
            <p:nvPr/>
          </p:nvSpPr>
          <p:spPr bwMode="auto">
            <a:xfrm>
              <a:off x="7542213"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6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10" y="200"/>
                  </a:lnTo>
                  <a:lnTo>
                    <a:pt x="182" y="204"/>
                  </a:lnTo>
                  <a:lnTo>
                    <a:pt x="156"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4"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
            <p:cNvSpPr>
              <a:spLocks noEditPoints="1"/>
            </p:cNvSpPr>
            <p:nvPr/>
          </p:nvSpPr>
          <p:spPr bwMode="auto">
            <a:xfrm>
              <a:off x="8624888"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4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08" y="200"/>
                  </a:lnTo>
                  <a:lnTo>
                    <a:pt x="182" y="204"/>
                  </a:lnTo>
                  <a:lnTo>
                    <a:pt x="154"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2"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9"/>
            <p:cNvSpPr>
              <a:spLocks/>
            </p:cNvSpPr>
            <p:nvPr/>
          </p:nvSpPr>
          <p:spPr bwMode="auto">
            <a:xfrm>
              <a:off x="9682163" y="1039813"/>
              <a:ext cx="469900" cy="1117600"/>
            </a:xfrm>
            <a:custGeom>
              <a:avLst/>
              <a:gdLst>
                <a:gd name="T0" fmla="*/ 86 w 296"/>
                <a:gd name="T1" fmla="*/ 138 h 704"/>
                <a:gd name="T2" fmla="*/ 0 w 296"/>
                <a:gd name="T3" fmla="*/ 138 h 704"/>
                <a:gd name="T4" fmla="*/ 0 w 296"/>
                <a:gd name="T5" fmla="*/ 224 h 704"/>
                <a:gd name="T6" fmla="*/ 86 w 296"/>
                <a:gd name="T7" fmla="*/ 224 h 704"/>
                <a:gd name="T8" fmla="*/ 86 w 296"/>
                <a:gd name="T9" fmla="*/ 582 h 704"/>
                <a:gd name="T10" fmla="*/ 86 w 296"/>
                <a:gd name="T11" fmla="*/ 582 h 704"/>
                <a:gd name="T12" fmla="*/ 88 w 296"/>
                <a:gd name="T13" fmla="*/ 612 h 704"/>
                <a:gd name="T14" fmla="*/ 90 w 296"/>
                <a:gd name="T15" fmla="*/ 626 h 704"/>
                <a:gd name="T16" fmla="*/ 94 w 296"/>
                <a:gd name="T17" fmla="*/ 638 h 704"/>
                <a:gd name="T18" fmla="*/ 98 w 296"/>
                <a:gd name="T19" fmla="*/ 650 h 704"/>
                <a:gd name="T20" fmla="*/ 102 w 296"/>
                <a:gd name="T21" fmla="*/ 660 h 704"/>
                <a:gd name="T22" fmla="*/ 110 w 296"/>
                <a:gd name="T23" fmla="*/ 668 h 704"/>
                <a:gd name="T24" fmla="*/ 118 w 296"/>
                <a:gd name="T25" fmla="*/ 676 h 704"/>
                <a:gd name="T26" fmla="*/ 126 w 296"/>
                <a:gd name="T27" fmla="*/ 682 h 704"/>
                <a:gd name="T28" fmla="*/ 136 w 296"/>
                <a:gd name="T29" fmla="*/ 688 h 704"/>
                <a:gd name="T30" fmla="*/ 148 w 296"/>
                <a:gd name="T31" fmla="*/ 694 h 704"/>
                <a:gd name="T32" fmla="*/ 162 w 296"/>
                <a:gd name="T33" fmla="*/ 698 h 704"/>
                <a:gd name="T34" fmla="*/ 192 w 296"/>
                <a:gd name="T35" fmla="*/ 702 h 704"/>
                <a:gd name="T36" fmla="*/ 230 w 296"/>
                <a:gd name="T37" fmla="*/ 704 h 704"/>
                <a:gd name="T38" fmla="*/ 230 w 296"/>
                <a:gd name="T39" fmla="*/ 704 h 704"/>
                <a:gd name="T40" fmla="*/ 266 w 296"/>
                <a:gd name="T41" fmla="*/ 704 h 704"/>
                <a:gd name="T42" fmla="*/ 296 w 296"/>
                <a:gd name="T43" fmla="*/ 704 h 704"/>
                <a:gd name="T44" fmla="*/ 296 w 296"/>
                <a:gd name="T45" fmla="*/ 614 h 704"/>
                <a:gd name="T46" fmla="*/ 246 w 296"/>
                <a:gd name="T47" fmla="*/ 614 h 704"/>
                <a:gd name="T48" fmla="*/ 246 w 296"/>
                <a:gd name="T49" fmla="*/ 614 h 704"/>
                <a:gd name="T50" fmla="*/ 232 w 296"/>
                <a:gd name="T51" fmla="*/ 612 h 704"/>
                <a:gd name="T52" fmla="*/ 220 w 296"/>
                <a:gd name="T53" fmla="*/ 610 h 704"/>
                <a:gd name="T54" fmla="*/ 212 w 296"/>
                <a:gd name="T55" fmla="*/ 608 h 704"/>
                <a:gd name="T56" fmla="*/ 204 w 296"/>
                <a:gd name="T57" fmla="*/ 604 h 704"/>
                <a:gd name="T58" fmla="*/ 200 w 296"/>
                <a:gd name="T59" fmla="*/ 598 h 704"/>
                <a:gd name="T60" fmla="*/ 196 w 296"/>
                <a:gd name="T61" fmla="*/ 590 h 704"/>
                <a:gd name="T62" fmla="*/ 194 w 296"/>
                <a:gd name="T63" fmla="*/ 582 h 704"/>
                <a:gd name="T64" fmla="*/ 194 w 296"/>
                <a:gd name="T65" fmla="*/ 572 h 704"/>
                <a:gd name="T66" fmla="*/ 194 w 296"/>
                <a:gd name="T67" fmla="*/ 224 h 704"/>
                <a:gd name="T68" fmla="*/ 294 w 296"/>
                <a:gd name="T69" fmla="*/ 224 h 704"/>
                <a:gd name="T70" fmla="*/ 294 w 296"/>
                <a:gd name="T71" fmla="*/ 138 h 704"/>
                <a:gd name="T72" fmla="*/ 194 w 296"/>
                <a:gd name="T73" fmla="*/ 138 h 704"/>
                <a:gd name="T74" fmla="*/ 194 w 296"/>
                <a:gd name="T75" fmla="*/ 0 h 704"/>
                <a:gd name="T76" fmla="*/ 86 w 296"/>
                <a:gd name="T77" fmla="*/ 0 h 704"/>
                <a:gd name="T78" fmla="*/ 86 w 296"/>
                <a:gd name="T79" fmla="*/ 138 h 704"/>
                <a:gd name="T80" fmla="*/ 86 w 296"/>
                <a:gd name="T81" fmla="*/ 13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6" h="704">
                  <a:moveTo>
                    <a:pt x="86" y="138"/>
                  </a:moveTo>
                  <a:lnTo>
                    <a:pt x="0" y="138"/>
                  </a:lnTo>
                  <a:lnTo>
                    <a:pt x="0" y="224"/>
                  </a:lnTo>
                  <a:lnTo>
                    <a:pt x="86" y="224"/>
                  </a:lnTo>
                  <a:lnTo>
                    <a:pt x="86" y="582"/>
                  </a:lnTo>
                  <a:lnTo>
                    <a:pt x="86" y="582"/>
                  </a:lnTo>
                  <a:lnTo>
                    <a:pt x="88" y="612"/>
                  </a:lnTo>
                  <a:lnTo>
                    <a:pt x="90" y="626"/>
                  </a:lnTo>
                  <a:lnTo>
                    <a:pt x="94" y="638"/>
                  </a:lnTo>
                  <a:lnTo>
                    <a:pt x="98" y="650"/>
                  </a:lnTo>
                  <a:lnTo>
                    <a:pt x="102" y="660"/>
                  </a:lnTo>
                  <a:lnTo>
                    <a:pt x="110" y="668"/>
                  </a:lnTo>
                  <a:lnTo>
                    <a:pt x="118" y="676"/>
                  </a:lnTo>
                  <a:lnTo>
                    <a:pt x="126" y="682"/>
                  </a:lnTo>
                  <a:lnTo>
                    <a:pt x="136" y="688"/>
                  </a:lnTo>
                  <a:lnTo>
                    <a:pt x="148" y="694"/>
                  </a:lnTo>
                  <a:lnTo>
                    <a:pt x="162" y="698"/>
                  </a:lnTo>
                  <a:lnTo>
                    <a:pt x="192" y="702"/>
                  </a:lnTo>
                  <a:lnTo>
                    <a:pt x="230" y="704"/>
                  </a:lnTo>
                  <a:lnTo>
                    <a:pt x="230" y="704"/>
                  </a:lnTo>
                  <a:lnTo>
                    <a:pt x="266" y="704"/>
                  </a:lnTo>
                  <a:lnTo>
                    <a:pt x="296" y="704"/>
                  </a:lnTo>
                  <a:lnTo>
                    <a:pt x="296" y="614"/>
                  </a:lnTo>
                  <a:lnTo>
                    <a:pt x="246" y="614"/>
                  </a:lnTo>
                  <a:lnTo>
                    <a:pt x="246" y="614"/>
                  </a:lnTo>
                  <a:lnTo>
                    <a:pt x="232" y="612"/>
                  </a:lnTo>
                  <a:lnTo>
                    <a:pt x="220" y="610"/>
                  </a:lnTo>
                  <a:lnTo>
                    <a:pt x="212" y="608"/>
                  </a:lnTo>
                  <a:lnTo>
                    <a:pt x="204" y="604"/>
                  </a:lnTo>
                  <a:lnTo>
                    <a:pt x="200" y="598"/>
                  </a:lnTo>
                  <a:lnTo>
                    <a:pt x="196" y="590"/>
                  </a:lnTo>
                  <a:lnTo>
                    <a:pt x="194" y="582"/>
                  </a:lnTo>
                  <a:lnTo>
                    <a:pt x="194" y="572"/>
                  </a:lnTo>
                  <a:lnTo>
                    <a:pt x="194" y="224"/>
                  </a:lnTo>
                  <a:lnTo>
                    <a:pt x="294" y="224"/>
                  </a:lnTo>
                  <a:lnTo>
                    <a:pt x="294" y="138"/>
                  </a:lnTo>
                  <a:lnTo>
                    <a:pt x="194" y="138"/>
                  </a:lnTo>
                  <a:lnTo>
                    <a:pt x="194" y="0"/>
                  </a:lnTo>
                  <a:lnTo>
                    <a:pt x="86" y="0"/>
                  </a:lnTo>
                  <a:lnTo>
                    <a:pt x="86" y="138"/>
                  </a:lnTo>
                  <a:lnTo>
                    <a:pt x="86" y="1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0"/>
            <p:cNvSpPr>
              <a:spLocks noEditPoints="1"/>
            </p:cNvSpPr>
            <p:nvPr/>
          </p:nvSpPr>
          <p:spPr bwMode="auto">
            <a:xfrm>
              <a:off x="10294938" y="1217613"/>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1"/>
            <p:cNvSpPr>
              <a:spLocks/>
            </p:cNvSpPr>
            <p:nvPr/>
          </p:nvSpPr>
          <p:spPr bwMode="auto">
            <a:xfrm>
              <a:off x="10952163" y="944563"/>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2"/>
            <p:cNvSpPr>
              <a:spLocks/>
            </p:cNvSpPr>
            <p:nvPr/>
          </p:nvSpPr>
          <p:spPr bwMode="auto">
            <a:xfrm>
              <a:off x="11031538" y="677863"/>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3" name="Rectangle 62"/>
          <p:cNvSpPr/>
          <p:nvPr userDrawn="1"/>
        </p:nvSpPr>
        <p:spPr>
          <a:xfrm>
            <a:off x="4822166" y="4074337"/>
            <a:ext cx="7118822" cy="1703543"/>
          </a:xfrm>
          <a:prstGeom prst="rect">
            <a:avLst/>
          </a:prstGeom>
        </p:spPr>
        <p:txBody>
          <a:bodyPr wrap="square">
            <a:spAutoFit/>
          </a:bodyPr>
          <a:lstStyle/>
          <a:p>
            <a:pPr algn="just">
              <a:lnSpc>
                <a:spcPct val="90000"/>
              </a:lnSpc>
              <a:spcBef>
                <a:spcPts val="0"/>
              </a:spcBef>
              <a:spcAft>
                <a:spcPts val="300"/>
              </a:spcAft>
            </a:pPr>
            <a:r>
              <a:rPr lang="en-US" sz="1200" b="1" dirty="0">
                <a:solidFill>
                  <a:schemeClr val="bg1"/>
                </a:solidFill>
                <a:latin typeface="+mn-lt"/>
                <a:cs typeface="Tahoma"/>
              </a:rPr>
              <a:t>ABOUT SMAATO</a:t>
            </a:r>
          </a:p>
          <a:p>
            <a:pPr algn="just">
              <a:lnSpc>
                <a:spcPct val="90000"/>
              </a:lnSpc>
              <a:spcBef>
                <a:spcPts val="0"/>
              </a:spcBef>
              <a:spcAft>
                <a:spcPts val="647"/>
              </a:spcAft>
            </a:pPr>
            <a:r>
              <a:rPr lang="en-US" sz="1200" b="0" i="0" u="none" strike="noStrike" kern="1200" baseline="0" dirty="0">
                <a:solidFill>
                  <a:schemeClr val="bg1"/>
                </a:solidFill>
                <a:latin typeface="+mn-lt"/>
                <a:ea typeface="+mn-ea"/>
                <a:cs typeface="Tahoma"/>
              </a:rPr>
              <a:t>Smaato is the leading global real-time advertising platform for mobile publishers and app developers. Smaato runs the world’s largest independent mobile ad exchange and has been pioneering innovative, mobile-first solutions for publishers since 2005.</a:t>
            </a:r>
          </a:p>
          <a:p>
            <a:pPr algn="just">
              <a:lnSpc>
                <a:spcPct val="90000"/>
              </a:lnSpc>
              <a:spcBef>
                <a:spcPts val="0"/>
              </a:spcBef>
              <a:spcAft>
                <a:spcPts val="647"/>
              </a:spcAft>
            </a:pPr>
            <a:r>
              <a:rPr lang="en-US" sz="1200" b="0" i="0" u="none" strike="noStrike" kern="1200" baseline="0" dirty="0" err="1">
                <a:solidFill>
                  <a:schemeClr val="bg1"/>
                </a:solidFill>
                <a:latin typeface="+mn-lt"/>
                <a:ea typeface="+mn-ea"/>
                <a:cs typeface="Tahoma"/>
              </a:rPr>
              <a:t>Smaato’s</a:t>
            </a:r>
            <a:r>
              <a:rPr lang="en-US" sz="1200" b="0" i="0" u="none" strike="noStrike" kern="1200" baseline="0" dirty="0">
                <a:solidFill>
                  <a:schemeClr val="bg1"/>
                </a:solidFill>
                <a:latin typeface="+mn-lt"/>
                <a:ea typeface="+mn-ea"/>
                <a:cs typeface="Tahoma"/>
              </a:rPr>
              <a:t> SPX is a global, intelligent and free-to-use self-service platform &amp; ad server that brings native, video and real-time advertising to over 90,000 app developers and mobile publishers. The company’s worldwide reach and extensive network of demand partners provides a massive variety of advertisers with one single integration. Smaato manages up to 10 billion ads every day around the world, across over 1 billion unique mobile users each month.</a:t>
            </a:r>
          </a:p>
        </p:txBody>
      </p:sp>
      <p:graphicFrame>
        <p:nvGraphicFramePr>
          <p:cNvPr id="64" name="Table 63"/>
          <p:cNvGraphicFramePr>
            <a:graphicFrameLocks noGrp="1"/>
          </p:cNvGraphicFramePr>
          <p:nvPr userDrawn="1">
            <p:extLst>
              <p:ext uri="{D42A27DB-BD31-4B8C-83A1-F6EECF244321}">
                <p14:modId xmlns:p14="http://schemas.microsoft.com/office/powerpoint/2010/main" val="2879776460"/>
              </p:ext>
            </p:extLst>
          </p:nvPr>
        </p:nvGraphicFramePr>
        <p:xfrm>
          <a:off x="4750008" y="5943050"/>
          <a:ext cx="7451610" cy="374889"/>
        </p:xfrm>
        <a:graphic>
          <a:graphicData uri="http://schemas.openxmlformats.org/drawingml/2006/table">
            <a:tbl>
              <a:tblPr firstRow="1" bandRow="1">
                <a:tableStyleId>{5C22544A-7EE6-4342-B048-85BDC9FD1C3A}</a:tableStyleId>
              </a:tblPr>
              <a:tblGrid>
                <a:gridCol w="1490322">
                  <a:extLst>
                    <a:ext uri="{9D8B030D-6E8A-4147-A177-3AD203B41FA5}">
                      <a16:colId xmlns:a16="http://schemas.microsoft.com/office/drawing/2014/main" val="20000"/>
                    </a:ext>
                  </a:extLst>
                </a:gridCol>
                <a:gridCol w="1490322">
                  <a:extLst>
                    <a:ext uri="{9D8B030D-6E8A-4147-A177-3AD203B41FA5}">
                      <a16:colId xmlns:a16="http://schemas.microsoft.com/office/drawing/2014/main" val="503920330"/>
                    </a:ext>
                  </a:extLst>
                </a:gridCol>
                <a:gridCol w="1490322">
                  <a:extLst>
                    <a:ext uri="{9D8B030D-6E8A-4147-A177-3AD203B41FA5}">
                      <a16:colId xmlns:a16="http://schemas.microsoft.com/office/drawing/2014/main" val="20001"/>
                    </a:ext>
                  </a:extLst>
                </a:gridCol>
                <a:gridCol w="1490322">
                  <a:extLst>
                    <a:ext uri="{9D8B030D-6E8A-4147-A177-3AD203B41FA5}">
                      <a16:colId xmlns:a16="http://schemas.microsoft.com/office/drawing/2014/main" val="20002"/>
                    </a:ext>
                  </a:extLst>
                </a:gridCol>
                <a:gridCol w="1490322">
                  <a:extLst>
                    <a:ext uri="{9D8B030D-6E8A-4147-A177-3AD203B41FA5}">
                      <a16:colId xmlns:a16="http://schemas.microsoft.com/office/drawing/2014/main" val="20003"/>
                    </a:ext>
                  </a:extLst>
                </a:gridCol>
              </a:tblGrid>
              <a:tr h="374889">
                <a:tc>
                  <a:txBody>
                    <a:bodyPr/>
                    <a:lstStyle/>
                    <a:p>
                      <a:pPr>
                        <a:lnSpc>
                          <a:spcPct val="90000"/>
                        </a:lnSpc>
                      </a:pPr>
                      <a:r>
                        <a:rPr lang="pt-PT" sz="900" b="0" dirty="0">
                          <a:solidFill>
                            <a:schemeClr val="bg1"/>
                          </a:solidFill>
                          <a:latin typeface="+mn-lt"/>
                          <a:ea typeface="Ruda"/>
                          <a:cs typeface="Tahoma"/>
                        </a:rPr>
                        <a:t>San Francisco, CA</a:t>
                      </a:r>
                    </a:p>
                    <a:p>
                      <a:pPr>
                        <a:lnSpc>
                          <a:spcPct val="90000"/>
                        </a:lnSpc>
                      </a:pPr>
                      <a:r>
                        <a:rPr lang="pt-PT" sz="900" b="0" dirty="0">
                          <a:solidFill>
                            <a:schemeClr val="bg1"/>
                          </a:solidFill>
                          <a:latin typeface="+mn-lt"/>
                          <a:ea typeface="Ruda"/>
                          <a:cs typeface="Tahoma"/>
                        </a:rPr>
                        <a:t>T: +1 (650) 286-1198</a:t>
                      </a:r>
                    </a:p>
                    <a:p>
                      <a:pPr>
                        <a:lnSpc>
                          <a:spcPct val="90000"/>
                        </a:lnSpc>
                      </a:pPr>
                      <a:r>
                        <a:rPr lang="pt-PT" sz="900" b="0" dirty="0" err="1">
                          <a:solidFill>
                            <a:schemeClr val="bg1"/>
                          </a:solidFill>
                          <a:latin typeface="+mn-lt"/>
                          <a:ea typeface="Ruda"/>
                          <a:cs typeface="Tahoma"/>
                        </a:rPr>
                        <a:t>americas@smaato.com</a:t>
                      </a:r>
                      <a:endParaRPr lang="pt-PT" sz="900" b="0" dirty="0">
                        <a:solidFill>
                          <a:schemeClr val="bg1"/>
                        </a:solidFill>
                        <a:latin typeface="+mn-lt"/>
                        <a:ea typeface="Ruda"/>
                        <a:cs typeface="Tahoma"/>
                      </a:endParaRPr>
                    </a:p>
                  </a:txBody>
                  <a:tcPr marL="137160" marR="137160" marT="0" marB="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pt-PT" sz="900" b="0" dirty="0">
                          <a:solidFill>
                            <a:schemeClr val="bg1"/>
                          </a:solidFill>
                          <a:latin typeface="+mn-lt"/>
                          <a:ea typeface="Ruda"/>
                          <a:cs typeface="Tahoma"/>
                        </a:rPr>
                        <a:t>New York City, NY</a:t>
                      </a:r>
                    </a:p>
                    <a:p>
                      <a:pPr>
                        <a:lnSpc>
                          <a:spcPct val="90000"/>
                        </a:lnSpc>
                      </a:pPr>
                      <a:r>
                        <a:rPr lang="en-US" sz="900" b="0" i="0" u="none" strike="noStrike" kern="1200" baseline="0" dirty="0">
                          <a:solidFill>
                            <a:schemeClr val="bg1"/>
                          </a:solidFill>
                          <a:latin typeface="+mn-lt"/>
                          <a:cs typeface="Tahoma"/>
                        </a:rPr>
                        <a:t>Tel: </a:t>
                      </a:r>
                      <a:r>
                        <a:rPr lang="is-IS" sz="900" b="0" i="0" u="none" strike="noStrike" kern="1200" baseline="0" dirty="0">
                          <a:solidFill>
                            <a:schemeClr val="bg1"/>
                          </a:solidFill>
                          <a:latin typeface="+mn-lt"/>
                          <a:cs typeface="Tahoma"/>
                        </a:rPr>
                        <a:t>+1 (646) 650-5030</a:t>
                      </a:r>
                      <a:endParaRPr lang="en-US" sz="900" b="0" i="0" u="none" strike="noStrike" kern="1200" baseline="0" dirty="0">
                        <a:solidFill>
                          <a:schemeClr val="bg1"/>
                        </a:solidFill>
                        <a:latin typeface="+mn-lt"/>
                        <a:cs typeface="Tahoma"/>
                      </a:endParaRPr>
                    </a:p>
                    <a:p>
                      <a:pPr marL="0" marR="0" indent="0" algn="l" defTabSz="914400" rtl="0" eaLnBrk="1" fontAlgn="auto" latinLnBrk="0" hangingPunct="1">
                        <a:lnSpc>
                          <a:spcPct val="90000"/>
                        </a:lnSpc>
                        <a:spcBef>
                          <a:spcPts val="0"/>
                        </a:spcBef>
                        <a:spcAft>
                          <a:spcPts val="0"/>
                        </a:spcAft>
                        <a:buClrTx/>
                        <a:buSzTx/>
                        <a:buFontTx/>
                        <a:buNone/>
                        <a:tabLst/>
                        <a:defRPr/>
                      </a:pPr>
                      <a:r>
                        <a:rPr lang="pt-PT" sz="900" b="0" dirty="0">
                          <a:solidFill>
                            <a:schemeClr val="bg1"/>
                          </a:solidFill>
                          <a:latin typeface="+mn-lt"/>
                          <a:ea typeface="Ruda"/>
                          <a:cs typeface="Tahoma"/>
                        </a:rPr>
                        <a:t>americas@smaato.com</a:t>
                      </a: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Hamburg, Germany</a:t>
                      </a:r>
                    </a:p>
                    <a:p>
                      <a:pPr lvl="0">
                        <a:lnSpc>
                          <a:spcPct val="90000"/>
                        </a:lnSpc>
                      </a:pPr>
                      <a:r>
                        <a:rPr lang="pt-PT" sz="900" b="0" dirty="0">
                          <a:solidFill>
                            <a:schemeClr val="bg1"/>
                          </a:solidFill>
                          <a:latin typeface="+mn-lt"/>
                          <a:ea typeface="Ruda"/>
                          <a:cs typeface="Tahoma"/>
                        </a:rPr>
                        <a:t>T: +49 (40) 3480 9490</a:t>
                      </a:r>
                    </a:p>
                    <a:p>
                      <a:pPr lvl="0">
                        <a:lnSpc>
                          <a:spcPct val="90000"/>
                        </a:lnSpc>
                      </a:pPr>
                      <a:r>
                        <a:rPr lang="pt-PT" sz="900" b="0" dirty="0">
                          <a:solidFill>
                            <a:schemeClr val="bg1"/>
                          </a:solidFill>
                          <a:latin typeface="+mn-lt"/>
                          <a:ea typeface="Ruda"/>
                          <a:cs typeface="Tahoma"/>
                        </a:rPr>
                        <a:t>emea@smaato.com</a:t>
                      </a: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Singapore, SG</a:t>
                      </a:r>
                    </a:p>
                    <a:p>
                      <a:pPr lvl="0">
                        <a:lnSpc>
                          <a:spcPct val="90000"/>
                        </a:lnSpc>
                      </a:pPr>
                      <a:r>
                        <a:rPr lang="pt-PT" sz="900" b="0" dirty="0">
                          <a:solidFill>
                            <a:schemeClr val="bg1"/>
                          </a:solidFill>
                          <a:latin typeface="+mn-lt"/>
                          <a:ea typeface="Ruda"/>
                          <a:cs typeface="Tahoma"/>
                        </a:rPr>
                        <a:t>T: </a:t>
                      </a:r>
                      <a:r>
                        <a:rPr lang="is-IS" sz="900" b="0" dirty="0">
                          <a:solidFill>
                            <a:schemeClr val="bg1"/>
                          </a:solidFill>
                          <a:latin typeface="+mn-lt"/>
                          <a:ea typeface="Ruda"/>
                          <a:cs typeface="Tahoma"/>
                        </a:rPr>
                        <a:t>+65 63366 254</a:t>
                      </a:r>
                    </a:p>
                    <a:p>
                      <a:pPr lvl="0">
                        <a:lnSpc>
                          <a:spcPct val="90000"/>
                        </a:lnSpc>
                      </a:pPr>
                      <a:r>
                        <a:rPr lang="pt-PT" sz="900" b="0" dirty="0" err="1">
                          <a:solidFill>
                            <a:schemeClr val="bg1"/>
                          </a:solidFill>
                          <a:latin typeface="+mn-lt"/>
                          <a:ea typeface="Ruda"/>
                          <a:cs typeface="Tahoma"/>
                        </a:rPr>
                        <a:t>apac@smaato.com</a:t>
                      </a:r>
                      <a:endParaRPr lang="pt-PT" sz="900" b="0" dirty="0">
                        <a:solidFill>
                          <a:schemeClr val="bg1"/>
                        </a:solidFill>
                        <a:latin typeface="+mn-lt"/>
                        <a:ea typeface="Ruda"/>
                        <a:cs typeface="Tahoma"/>
                      </a:endParaRP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Shanghai, China</a:t>
                      </a:r>
                    </a:p>
                    <a:p>
                      <a:pPr lvl="0">
                        <a:lnSpc>
                          <a:spcPct val="90000"/>
                        </a:lnSpc>
                      </a:pPr>
                      <a:r>
                        <a:rPr lang="pt-PT" sz="900" b="0" dirty="0">
                          <a:solidFill>
                            <a:schemeClr val="bg1"/>
                          </a:solidFill>
                          <a:latin typeface="+mn-lt"/>
                          <a:ea typeface="Ruda"/>
                          <a:cs typeface="Tahoma"/>
                        </a:rPr>
                        <a:t>T: </a:t>
                      </a:r>
                      <a:r>
                        <a:rPr lang="is-IS" sz="900" b="0" dirty="0">
                          <a:solidFill>
                            <a:schemeClr val="bg1"/>
                          </a:solidFill>
                          <a:latin typeface="+mn-lt"/>
                          <a:ea typeface="Ruda"/>
                          <a:cs typeface="Tahoma"/>
                        </a:rPr>
                        <a:t>+65 63366 254</a:t>
                      </a:r>
                    </a:p>
                    <a:p>
                      <a:pPr lvl="0">
                        <a:lnSpc>
                          <a:spcPct val="90000"/>
                        </a:lnSpc>
                      </a:pPr>
                      <a:r>
                        <a:rPr lang="pt-PT" sz="900" b="0" dirty="0" err="1">
                          <a:solidFill>
                            <a:schemeClr val="bg1"/>
                          </a:solidFill>
                          <a:latin typeface="+mn-lt"/>
                          <a:ea typeface="Ruda"/>
                          <a:cs typeface="Tahoma"/>
                        </a:rPr>
                        <a:t>apac@smaato.com</a:t>
                      </a:r>
                      <a:endParaRPr lang="pt-PT" sz="900" b="0" dirty="0">
                        <a:solidFill>
                          <a:schemeClr val="bg1"/>
                        </a:solidFill>
                        <a:latin typeface="+mn-lt"/>
                        <a:ea typeface="Ruda"/>
                        <a:cs typeface="Tahoma"/>
                      </a:endParaRPr>
                    </a:p>
                  </a:txBody>
                  <a:tcPr marL="137160" marR="137160" marT="0" marB="0"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Text Placeholder 5"/>
          <p:cNvSpPr>
            <a:spLocks noGrp="1"/>
          </p:cNvSpPr>
          <p:nvPr>
            <p:ph type="body" sz="quarter" idx="10" hasCustomPrompt="1"/>
          </p:nvPr>
        </p:nvSpPr>
        <p:spPr>
          <a:xfrm>
            <a:off x="4822167" y="2333773"/>
            <a:ext cx="6951480" cy="1255648"/>
          </a:xfrm>
        </p:spPr>
        <p:txBody>
          <a:bodyPr anchor="b">
            <a:noAutofit/>
          </a:bodyPr>
          <a:lstStyle>
            <a:lvl1pPr marL="0" indent="0">
              <a:buNone/>
              <a:defRPr sz="4800" b="1" baseline="0">
                <a:solidFill>
                  <a:schemeClr val="bg1"/>
                </a:solidFill>
              </a:defRPr>
            </a:lvl1pPr>
          </a:lstStyle>
          <a:p>
            <a:pPr lvl="0"/>
            <a:r>
              <a:rPr lang="en-US" dirty="0"/>
              <a:t>Insert optional text or remove</a:t>
            </a:r>
          </a:p>
        </p:txBody>
      </p:sp>
      <p:pic>
        <p:nvPicPr>
          <p:cNvPr id="16" name="Picture 15" descr="smaato_O_wht-shadow.png"/>
          <p:cNvPicPr>
            <a:picLocks noChangeAspect="1"/>
          </p:cNvPicPr>
          <p:nvPr userDrawn="1"/>
        </p:nvPicPr>
        <p:blipFill rotWithShape="1">
          <a:blip r:embed="rId2" cstate="screen">
            <a:alphaModFix amt="82000"/>
            <a:extLst>
              <a:ext uri="{28A0092B-C50C-407E-A947-70E740481C1C}">
                <a14:useLocalDpi xmlns:a14="http://schemas.microsoft.com/office/drawing/2010/main"/>
              </a:ext>
            </a:extLst>
          </a:blip>
          <a:srcRect l="25064" r="1" b="25358"/>
          <a:stretch/>
        </p:blipFill>
        <p:spPr>
          <a:xfrm>
            <a:off x="0" y="2162233"/>
            <a:ext cx="4714247" cy="4695767"/>
          </a:xfrm>
          <a:prstGeom prst="rect">
            <a:avLst/>
          </a:prstGeom>
        </p:spPr>
      </p:pic>
    </p:spTree>
    <p:extLst>
      <p:ext uri="{BB962C8B-B14F-4D97-AF65-F5344CB8AC3E}">
        <p14:creationId xmlns:p14="http://schemas.microsoft.com/office/powerpoint/2010/main" val="2563824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End">
    <p:bg>
      <p:bgPr>
        <a:solidFill>
          <a:srgbClr val="4BBBEB"/>
        </a:solidFill>
        <a:effectLst/>
      </p:bgPr>
    </p:bg>
    <p:spTree>
      <p:nvGrpSpPr>
        <p:cNvPr id="1" name=""/>
        <p:cNvGrpSpPr/>
        <p:nvPr/>
      </p:nvGrpSpPr>
      <p:grpSpPr>
        <a:xfrm>
          <a:off x="0" y="0"/>
          <a:ext cx="0" cy="0"/>
          <a:chOff x="0" y="0"/>
          <a:chExt cx="0" cy="0"/>
        </a:xfrm>
      </p:grpSpPr>
      <p:grpSp>
        <p:nvGrpSpPr>
          <p:cNvPr id="54" name="Group 53"/>
          <p:cNvGrpSpPr/>
          <p:nvPr userDrawn="1"/>
        </p:nvGrpSpPr>
        <p:grpSpPr>
          <a:xfrm>
            <a:off x="8422303" y="243403"/>
            <a:ext cx="3518685" cy="781746"/>
            <a:chOff x="5011738" y="677863"/>
            <a:chExt cx="6759575" cy="1501775"/>
          </a:xfrm>
        </p:grpSpPr>
        <p:sp>
          <p:nvSpPr>
            <p:cNvPr id="55" name="Freeform 5"/>
            <p:cNvSpPr>
              <a:spLocks/>
            </p:cNvSpPr>
            <p:nvPr/>
          </p:nvSpPr>
          <p:spPr bwMode="auto">
            <a:xfrm>
              <a:off x="5011738" y="1236663"/>
              <a:ext cx="730250" cy="942975"/>
            </a:xfrm>
            <a:custGeom>
              <a:avLst/>
              <a:gdLst>
                <a:gd name="T0" fmla="*/ 2 w 460"/>
                <a:gd name="T1" fmla="*/ 434 h 594"/>
                <a:gd name="T2" fmla="*/ 18 w 460"/>
                <a:gd name="T3" fmla="*/ 488 h 594"/>
                <a:gd name="T4" fmla="*/ 50 w 460"/>
                <a:gd name="T5" fmla="*/ 532 h 594"/>
                <a:gd name="T6" fmla="*/ 98 w 460"/>
                <a:gd name="T7" fmla="*/ 566 h 594"/>
                <a:gd name="T8" fmla="*/ 158 w 460"/>
                <a:gd name="T9" fmla="*/ 586 h 594"/>
                <a:gd name="T10" fmla="*/ 234 w 460"/>
                <a:gd name="T11" fmla="*/ 594 h 594"/>
                <a:gd name="T12" fmla="*/ 278 w 460"/>
                <a:gd name="T13" fmla="*/ 590 h 594"/>
                <a:gd name="T14" fmla="*/ 338 w 460"/>
                <a:gd name="T15" fmla="*/ 576 h 594"/>
                <a:gd name="T16" fmla="*/ 390 w 460"/>
                <a:gd name="T17" fmla="*/ 548 h 594"/>
                <a:gd name="T18" fmla="*/ 432 w 460"/>
                <a:gd name="T19" fmla="*/ 510 h 594"/>
                <a:gd name="T20" fmla="*/ 456 w 460"/>
                <a:gd name="T21" fmla="*/ 458 h 594"/>
                <a:gd name="T22" fmla="*/ 460 w 460"/>
                <a:gd name="T23" fmla="*/ 418 h 594"/>
                <a:gd name="T24" fmla="*/ 446 w 460"/>
                <a:gd name="T25" fmla="*/ 346 h 594"/>
                <a:gd name="T26" fmla="*/ 424 w 460"/>
                <a:gd name="T27" fmla="*/ 316 h 594"/>
                <a:gd name="T28" fmla="*/ 364 w 460"/>
                <a:gd name="T29" fmla="*/ 280 h 594"/>
                <a:gd name="T30" fmla="*/ 184 w 460"/>
                <a:gd name="T31" fmla="*/ 232 h 594"/>
                <a:gd name="T32" fmla="*/ 140 w 460"/>
                <a:gd name="T33" fmla="*/ 212 h 594"/>
                <a:gd name="T34" fmla="*/ 118 w 460"/>
                <a:gd name="T35" fmla="*/ 184 h 594"/>
                <a:gd name="T36" fmla="*/ 114 w 460"/>
                <a:gd name="T37" fmla="*/ 162 h 594"/>
                <a:gd name="T38" fmla="*/ 132 w 460"/>
                <a:gd name="T39" fmla="*/ 118 h 594"/>
                <a:gd name="T40" fmla="*/ 180 w 460"/>
                <a:gd name="T41" fmla="*/ 88 h 594"/>
                <a:gd name="T42" fmla="*/ 228 w 460"/>
                <a:gd name="T43" fmla="*/ 82 h 594"/>
                <a:gd name="T44" fmla="*/ 294 w 460"/>
                <a:gd name="T45" fmla="*/ 94 h 594"/>
                <a:gd name="T46" fmla="*/ 332 w 460"/>
                <a:gd name="T47" fmla="*/ 134 h 594"/>
                <a:gd name="T48" fmla="*/ 444 w 460"/>
                <a:gd name="T49" fmla="*/ 176 h 594"/>
                <a:gd name="T50" fmla="*/ 442 w 460"/>
                <a:gd name="T51" fmla="*/ 144 h 594"/>
                <a:gd name="T52" fmla="*/ 426 w 460"/>
                <a:gd name="T53" fmla="*/ 98 h 594"/>
                <a:gd name="T54" fmla="*/ 396 w 460"/>
                <a:gd name="T55" fmla="*/ 56 h 594"/>
                <a:gd name="T56" fmla="*/ 350 w 460"/>
                <a:gd name="T57" fmla="*/ 24 h 594"/>
                <a:gd name="T58" fmla="*/ 284 w 460"/>
                <a:gd name="T59" fmla="*/ 4 h 594"/>
                <a:gd name="T60" fmla="*/ 230 w 460"/>
                <a:gd name="T61" fmla="*/ 0 h 594"/>
                <a:gd name="T62" fmla="*/ 156 w 460"/>
                <a:gd name="T63" fmla="*/ 8 h 594"/>
                <a:gd name="T64" fmla="*/ 96 w 460"/>
                <a:gd name="T65" fmla="*/ 30 h 594"/>
                <a:gd name="T66" fmla="*/ 50 w 460"/>
                <a:gd name="T67" fmla="*/ 64 h 594"/>
                <a:gd name="T68" fmla="*/ 22 w 460"/>
                <a:gd name="T69" fmla="*/ 106 h 594"/>
                <a:gd name="T70" fmla="*/ 8 w 460"/>
                <a:gd name="T71" fmla="*/ 156 h 594"/>
                <a:gd name="T72" fmla="*/ 8 w 460"/>
                <a:gd name="T73" fmla="*/ 198 h 594"/>
                <a:gd name="T74" fmla="*/ 36 w 460"/>
                <a:gd name="T75" fmla="*/ 262 h 594"/>
                <a:gd name="T76" fmla="*/ 102 w 460"/>
                <a:gd name="T77" fmla="*/ 308 h 594"/>
                <a:gd name="T78" fmla="*/ 242 w 460"/>
                <a:gd name="T79" fmla="*/ 346 h 594"/>
                <a:gd name="T80" fmla="*/ 314 w 460"/>
                <a:gd name="T81" fmla="*/ 370 h 594"/>
                <a:gd name="T82" fmla="*/ 348 w 460"/>
                <a:gd name="T83" fmla="*/ 400 h 594"/>
                <a:gd name="T84" fmla="*/ 352 w 460"/>
                <a:gd name="T85" fmla="*/ 426 h 594"/>
                <a:gd name="T86" fmla="*/ 340 w 460"/>
                <a:gd name="T87" fmla="*/ 466 h 594"/>
                <a:gd name="T88" fmla="*/ 290 w 460"/>
                <a:gd name="T89" fmla="*/ 500 h 594"/>
                <a:gd name="T90" fmla="*/ 230 w 460"/>
                <a:gd name="T91" fmla="*/ 508 h 594"/>
                <a:gd name="T92" fmla="*/ 162 w 460"/>
                <a:gd name="T93" fmla="*/ 494 h 594"/>
                <a:gd name="T94" fmla="*/ 114 w 460"/>
                <a:gd name="T95" fmla="*/ 456 h 594"/>
                <a:gd name="T96" fmla="*/ 100 w 460"/>
                <a:gd name="T97" fmla="*/ 41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0" h="594">
                  <a:moveTo>
                    <a:pt x="0" y="416"/>
                  </a:moveTo>
                  <a:lnTo>
                    <a:pt x="0" y="416"/>
                  </a:lnTo>
                  <a:lnTo>
                    <a:pt x="2" y="434"/>
                  </a:lnTo>
                  <a:lnTo>
                    <a:pt x="6" y="454"/>
                  </a:lnTo>
                  <a:lnTo>
                    <a:pt x="10" y="472"/>
                  </a:lnTo>
                  <a:lnTo>
                    <a:pt x="18" y="488"/>
                  </a:lnTo>
                  <a:lnTo>
                    <a:pt x="26" y="504"/>
                  </a:lnTo>
                  <a:lnTo>
                    <a:pt x="38" y="518"/>
                  </a:lnTo>
                  <a:lnTo>
                    <a:pt x="50" y="532"/>
                  </a:lnTo>
                  <a:lnTo>
                    <a:pt x="64" y="544"/>
                  </a:lnTo>
                  <a:lnTo>
                    <a:pt x="80" y="556"/>
                  </a:lnTo>
                  <a:lnTo>
                    <a:pt x="98" y="566"/>
                  </a:lnTo>
                  <a:lnTo>
                    <a:pt x="116" y="574"/>
                  </a:lnTo>
                  <a:lnTo>
                    <a:pt x="136" y="580"/>
                  </a:lnTo>
                  <a:lnTo>
                    <a:pt x="158" y="586"/>
                  </a:lnTo>
                  <a:lnTo>
                    <a:pt x="182" y="590"/>
                  </a:lnTo>
                  <a:lnTo>
                    <a:pt x="208" y="592"/>
                  </a:lnTo>
                  <a:lnTo>
                    <a:pt x="234" y="594"/>
                  </a:lnTo>
                  <a:lnTo>
                    <a:pt x="234" y="594"/>
                  </a:lnTo>
                  <a:lnTo>
                    <a:pt x="256" y="592"/>
                  </a:lnTo>
                  <a:lnTo>
                    <a:pt x="278" y="590"/>
                  </a:lnTo>
                  <a:lnTo>
                    <a:pt x="298" y="588"/>
                  </a:lnTo>
                  <a:lnTo>
                    <a:pt x="318" y="582"/>
                  </a:lnTo>
                  <a:lnTo>
                    <a:pt x="338" y="576"/>
                  </a:lnTo>
                  <a:lnTo>
                    <a:pt x="356" y="568"/>
                  </a:lnTo>
                  <a:lnTo>
                    <a:pt x="374" y="558"/>
                  </a:lnTo>
                  <a:lnTo>
                    <a:pt x="390" y="548"/>
                  </a:lnTo>
                  <a:lnTo>
                    <a:pt x="406" y="536"/>
                  </a:lnTo>
                  <a:lnTo>
                    <a:pt x="420" y="524"/>
                  </a:lnTo>
                  <a:lnTo>
                    <a:pt x="432" y="510"/>
                  </a:lnTo>
                  <a:lnTo>
                    <a:pt x="442" y="494"/>
                  </a:lnTo>
                  <a:lnTo>
                    <a:pt x="450" y="476"/>
                  </a:lnTo>
                  <a:lnTo>
                    <a:pt x="456" y="458"/>
                  </a:lnTo>
                  <a:lnTo>
                    <a:pt x="460" y="438"/>
                  </a:lnTo>
                  <a:lnTo>
                    <a:pt x="460" y="418"/>
                  </a:lnTo>
                  <a:lnTo>
                    <a:pt x="460" y="418"/>
                  </a:lnTo>
                  <a:lnTo>
                    <a:pt x="458" y="392"/>
                  </a:lnTo>
                  <a:lnTo>
                    <a:pt x="454" y="368"/>
                  </a:lnTo>
                  <a:lnTo>
                    <a:pt x="446" y="346"/>
                  </a:lnTo>
                  <a:lnTo>
                    <a:pt x="440" y="336"/>
                  </a:lnTo>
                  <a:lnTo>
                    <a:pt x="432" y="326"/>
                  </a:lnTo>
                  <a:lnTo>
                    <a:pt x="424" y="316"/>
                  </a:lnTo>
                  <a:lnTo>
                    <a:pt x="414" y="308"/>
                  </a:lnTo>
                  <a:lnTo>
                    <a:pt x="392" y="294"/>
                  </a:lnTo>
                  <a:lnTo>
                    <a:pt x="364" y="280"/>
                  </a:lnTo>
                  <a:lnTo>
                    <a:pt x="330" y="270"/>
                  </a:lnTo>
                  <a:lnTo>
                    <a:pt x="184" y="232"/>
                  </a:lnTo>
                  <a:lnTo>
                    <a:pt x="184" y="232"/>
                  </a:lnTo>
                  <a:lnTo>
                    <a:pt x="166" y="226"/>
                  </a:lnTo>
                  <a:lnTo>
                    <a:pt x="152" y="220"/>
                  </a:lnTo>
                  <a:lnTo>
                    <a:pt x="140" y="212"/>
                  </a:lnTo>
                  <a:lnTo>
                    <a:pt x="130" y="204"/>
                  </a:lnTo>
                  <a:lnTo>
                    <a:pt x="124" y="194"/>
                  </a:lnTo>
                  <a:lnTo>
                    <a:pt x="118" y="184"/>
                  </a:lnTo>
                  <a:lnTo>
                    <a:pt x="116" y="174"/>
                  </a:lnTo>
                  <a:lnTo>
                    <a:pt x="114" y="162"/>
                  </a:lnTo>
                  <a:lnTo>
                    <a:pt x="114" y="162"/>
                  </a:lnTo>
                  <a:lnTo>
                    <a:pt x="116" y="146"/>
                  </a:lnTo>
                  <a:lnTo>
                    <a:pt x="122" y="132"/>
                  </a:lnTo>
                  <a:lnTo>
                    <a:pt x="132" y="118"/>
                  </a:lnTo>
                  <a:lnTo>
                    <a:pt x="146" y="106"/>
                  </a:lnTo>
                  <a:lnTo>
                    <a:pt x="162" y="96"/>
                  </a:lnTo>
                  <a:lnTo>
                    <a:pt x="180" y="88"/>
                  </a:lnTo>
                  <a:lnTo>
                    <a:pt x="202" y="82"/>
                  </a:lnTo>
                  <a:lnTo>
                    <a:pt x="228" y="82"/>
                  </a:lnTo>
                  <a:lnTo>
                    <a:pt x="228" y="82"/>
                  </a:lnTo>
                  <a:lnTo>
                    <a:pt x="252" y="82"/>
                  </a:lnTo>
                  <a:lnTo>
                    <a:pt x="274" y="88"/>
                  </a:lnTo>
                  <a:lnTo>
                    <a:pt x="294" y="94"/>
                  </a:lnTo>
                  <a:lnTo>
                    <a:pt x="310" y="104"/>
                  </a:lnTo>
                  <a:lnTo>
                    <a:pt x="322" y="118"/>
                  </a:lnTo>
                  <a:lnTo>
                    <a:pt x="332" y="134"/>
                  </a:lnTo>
                  <a:lnTo>
                    <a:pt x="338" y="154"/>
                  </a:lnTo>
                  <a:lnTo>
                    <a:pt x="344" y="176"/>
                  </a:lnTo>
                  <a:lnTo>
                    <a:pt x="444" y="176"/>
                  </a:lnTo>
                  <a:lnTo>
                    <a:pt x="444" y="176"/>
                  </a:lnTo>
                  <a:lnTo>
                    <a:pt x="444" y="160"/>
                  </a:lnTo>
                  <a:lnTo>
                    <a:pt x="442" y="144"/>
                  </a:lnTo>
                  <a:lnTo>
                    <a:pt x="438" y="130"/>
                  </a:lnTo>
                  <a:lnTo>
                    <a:pt x="432" y="114"/>
                  </a:lnTo>
                  <a:lnTo>
                    <a:pt x="426" y="98"/>
                  </a:lnTo>
                  <a:lnTo>
                    <a:pt x="418" y="84"/>
                  </a:lnTo>
                  <a:lnTo>
                    <a:pt x="408" y="70"/>
                  </a:lnTo>
                  <a:lnTo>
                    <a:pt x="396" y="56"/>
                  </a:lnTo>
                  <a:lnTo>
                    <a:pt x="382" y="44"/>
                  </a:lnTo>
                  <a:lnTo>
                    <a:pt x="368" y="34"/>
                  </a:lnTo>
                  <a:lnTo>
                    <a:pt x="350" y="24"/>
                  </a:lnTo>
                  <a:lnTo>
                    <a:pt x="330" y="16"/>
                  </a:lnTo>
                  <a:lnTo>
                    <a:pt x="308" y="10"/>
                  </a:lnTo>
                  <a:lnTo>
                    <a:pt x="284" y="4"/>
                  </a:lnTo>
                  <a:lnTo>
                    <a:pt x="258" y="2"/>
                  </a:lnTo>
                  <a:lnTo>
                    <a:pt x="230" y="0"/>
                  </a:lnTo>
                  <a:lnTo>
                    <a:pt x="230" y="0"/>
                  </a:lnTo>
                  <a:lnTo>
                    <a:pt x="204" y="2"/>
                  </a:lnTo>
                  <a:lnTo>
                    <a:pt x="178" y="4"/>
                  </a:lnTo>
                  <a:lnTo>
                    <a:pt x="156" y="8"/>
                  </a:lnTo>
                  <a:lnTo>
                    <a:pt x="134" y="14"/>
                  </a:lnTo>
                  <a:lnTo>
                    <a:pt x="114" y="22"/>
                  </a:lnTo>
                  <a:lnTo>
                    <a:pt x="96" y="30"/>
                  </a:lnTo>
                  <a:lnTo>
                    <a:pt x="80" y="40"/>
                  </a:lnTo>
                  <a:lnTo>
                    <a:pt x="64" y="52"/>
                  </a:lnTo>
                  <a:lnTo>
                    <a:pt x="50" y="64"/>
                  </a:lnTo>
                  <a:lnTo>
                    <a:pt x="40" y="78"/>
                  </a:lnTo>
                  <a:lnTo>
                    <a:pt x="30" y="92"/>
                  </a:lnTo>
                  <a:lnTo>
                    <a:pt x="22" y="106"/>
                  </a:lnTo>
                  <a:lnTo>
                    <a:pt x="16" y="122"/>
                  </a:lnTo>
                  <a:lnTo>
                    <a:pt x="10" y="138"/>
                  </a:lnTo>
                  <a:lnTo>
                    <a:pt x="8" y="156"/>
                  </a:lnTo>
                  <a:lnTo>
                    <a:pt x="8" y="172"/>
                  </a:lnTo>
                  <a:lnTo>
                    <a:pt x="8" y="172"/>
                  </a:lnTo>
                  <a:lnTo>
                    <a:pt x="8" y="198"/>
                  </a:lnTo>
                  <a:lnTo>
                    <a:pt x="14" y="220"/>
                  </a:lnTo>
                  <a:lnTo>
                    <a:pt x="24" y="242"/>
                  </a:lnTo>
                  <a:lnTo>
                    <a:pt x="36" y="262"/>
                  </a:lnTo>
                  <a:lnTo>
                    <a:pt x="54" y="280"/>
                  </a:lnTo>
                  <a:lnTo>
                    <a:pt x="76" y="296"/>
                  </a:lnTo>
                  <a:lnTo>
                    <a:pt x="102" y="308"/>
                  </a:lnTo>
                  <a:lnTo>
                    <a:pt x="134" y="318"/>
                  </a:lnTo>
                  <a:lnTo>
                    <a:pt x="242" y="346"/>
                  </a:lnTo>
                  <a:lnTo>
                    <a:pt x="242" y="346"/>
                  </a:lnTo>
                  <a:lnTo>
                    <a:pt x="272" y="354"/>
                  </a:lnTo>
                  <a:lnTo>
                    <a:pt x="296" y="362"/>
                  </a:lnTo>
                  <a:lnTo>
                    <a:pt x="314" y="370"/>
                  </a:lnTo>
                  <a:lnTo>
                    <a:pt x="330" y="380"/>
                  </a:lnTo>
                  <a:lnTo>
                    <a:pt x="340" y="390"/>
                  </a:lnTo>
                  <a:lnTo>
                    <a:pt x="348" y="400"/>
                  </a:lnTo>
                  <a:lnTo>
                    <a:pt x="352" y="412"/>
                  </a:lnTo>
                  <a:lnTo>
                    <a:pt x="352" y="426"/>
                  </a:lnTo>
                  <a:lnTo>
                    <a:pt x="352" y="426"/>
                  </a:lnTo>
                  <a:lnTo>
                    <a:pt x="352" y="440"/>
                  </a:lnTo>
                  <a:lnTo>
                    <a:pt x="348" y="452"/>
                  </a:lnTo>
                  <a:lnTo>
                    <a:pt x="340" y="466"/>
                  </a:lnTo>
                  <a:lnTo>
                    <a:pt x="328" y="480"/>
                  </a:lnTo>
                  <a:lnTo>
                    <a:pt x="312" y="490"/>
                  </a:lnTo>
                  <a:lnTo>
                    <a:pt x="290" y="500"/>
                  </a:lnTo>
                  <a:lnTo>
                    <a:pt x="262" y="506"/>
                  </a:lnTo>
                  <a:lnTo>
                    <a:pt x="230" y="508"/>
                  </a:lnTo>
                  <a:lnTo>
                    <a:pt x="230" y="508"/>
                  </a:lnTo>
                  <a:lnTo>
                    <a:pt x="206" y="506"/>
                  </a:lnTo>
                  <a:lnTo>
                    <a:pt x="182" y="502"/>
                  </a:lnTo>
                  <a:lnTo>
                    <a:pt x="162" y="494"/>
                  </a:lnTo>
                  <a:lnTo>
                    <a:pt x="144" y="484"/>
                  </a:lnTo>
                  <a:lnTo>
                    <a:pt x="128" y="472"/>
                  </a:lnTo>
                  <a:lnTo>
                    <a:pt x="114" y="456"/>
                  </a:lnTo>
                  <a:lnTo>
                    <a:pt x="106" y="436"/>
                  </a:lnTo>
                  <a:lnTo>
                    <a:pt x="102" y="426"/>
                  </a:lnTo>
                  <a:lnTo>
                    <a:pt x="100" y="416"/>
                  </a:lnTo>
                  <a:lnTo>
                    <a:pt x="0" y="416"/>
                  </a:lnTo>
                  <a:lnTo>
                    <a:pt x="0" y="4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
            <p:cNvSpPr>
              <a:spLocks/>
            </p:cNvSpPr>
            <p:nvPr/>
          </p:nvSpPr>
          <p:spPr bwMode="auto">
            <a:xfrm>
              <a:off x="5948363" y="1236663"/>
              <a:ext cx="1444625" cy="920750"/>
            </a:xfrm>
            <a:custGeom>
              <a:avLst/>
              <a:gdLst>
                <a:gd name="T0" fmla="*/ 910 w 910"/>
                <a:gd name="T1" fmla="*/ 580 h 580"/>
                <a:gd name="T2" fmla="*/ 910 w 910"/>
                <a:gd name="T3" fmla="*/ 222 h 580"/>
                <a:gd name="T4" fmla="*/ 904 w 910"/>
                <a:gd name="T5" fmla="*/ 170 h 580"/>
                <a:gd name="T6" fmla="*/ 890 w 910"/>
                <a:gd name="T7" fmla="*/ 126 h 580"/>
                <a:gd name="T8" fmla="*/ 868 w 910"/>
                <a:gd name="T9" fmla="*/ 86 h 580"/>
                <a:gd name="T10" fmla="*/ 840 w 910"/>
                <a:gd name="T11" fmla="*/ 56 h 580"/>
                <a:gd name="T12" fmla="*/ 804 w 910"/>
                <a:gd name="T13" fmla="*/ 32 h 580"/>
                <a:gd name="T14" fmla="*/ 764 w 910"/>
                <a:gd name="T15" fmla="*/ 14 h 580"/>
                <a:gd name="T16" fmla="*/ 718 w 910"/>
                <a:gd name="T17" fmla="*/ 4 h 580"/>
                <a:gd name="T18" fmla="*/ 670 w 910"/>
                <a:gd name="T19" fmla="*/ 0 h 580"/>
                <a:gd name="T20" fmla="*/ 638 w 910"/>
                <a:gd name="T21" fmla="*/ 2 h 580"/>
                <a:gd name="T22" fmla="*/ 580 w 910"/>
                <a:gd name="T23" fmla="*/ 12 h 580"/>
                <a:gd name="T24" fmla="*/ 526 w 910"/>
                <a:gd name="T25" fmla="*/ 36 h 580"/>
                <a:gd name="T26" fmla="*/ 492 w 910"/>
                <a:gd name="T27" fmla="*/ 62 h 580"/>
                <a:gd name="T28" fmla="*/ 474 w 910"/>
                <a:gd name="T29" fmla="*/ 86 h 580"/>
                <a:gd name="T30" fmla="*/ 466 w 910"/>
                <a:gd name="T31" fmla="*/ 98 h 580"/>
                <a:gd name="T32" fmla="*/ 446 w 910"/>
                <a:gd name="T33" fmla="*/ 70 h 580"/>
                <a:gd name="T34" fmla="*/ 402 w 910"/>
                <a:gd name="T35" fmla="*/ 32 h 580"/>
                <a:gd name="T36" fmla="*/ 354 w 910"/>
                <a:gd name="T37" fmla="*/ 10 h 580"/>
                <a:gd name="T38" fmla="*/ 306 w 910"/>
                <a:gd name="T39" fmla="*/ 2 h 580"/>
                <a:gd name="T40" fmla="*/ 282 w 910"/>
                <a:gd name="T41" fmla="*/ 0 h 580"/>
                <a:gd name="T42" fmla="*/ 232 w 910"/>
                <a:gd name="T43" fmla="*/ 6 h 580"/>
                <a:gd name="T44" fmla="*/ 182 w 910"/>
                <a:gd name="T45" fmla="*/ 20 h 580"/>
                <a:gd name="T46" fmla="*/ 140 w 910"/>
                <a:gd name="T47" fmla="*/ 44 h 580"/>
                <a:gd name="T48" fmla="*/ 116 w 910"/>
                <a:gd name="T49" fmla="*/ 70 h 580"/>
                <a:gd name="T50" fmla="*/ 108 w 910"/>
                <a:gd name="T51" fmla="*/ 82 h 580"/>
                <a:gd name="T52" fmla="*/ 0 w 910"/>
                <a:gd name="T53" fmla="*/ 14 h 580"/>
                <a:gd name="T54" fmla="*/ 108 w 910"/>
                <a:gd name="T55" fmla="*/ 580 h 580"/>
                <a:gd name="T56" fmla="*/ 108 w 910"/>
                <a:gd name="T57" fmla="*/ 238 h 580"/>
                <a:gd name="T58" fmla="*/ 110 w 910"/>
                <a:gd name="T59" fmla="*/ 204 h 580"/>
                <a:gd name="T60" fmla="*/ 120 w 910"/>
                <a:gd name="T61" fmla="*/ 176 h 580"/>
                <a:gd name="T62" fmla="*/ 134 w 910"/>
                <a:gd name="T63" fmla="*/ 150 h 580"/>
                <a:gd name="T64" fmla="*/ 152 w 910"/>
                <a:gd name="T65" fmla="*/ 130 h 580"/>
                <a:gd name="T66" fmla="*/ 176 w 910"/>
                <a:gd name="T67" fmla="*/ 114 h 580"/>
                <a:gd name="T68" fmla="*/ 202 w 910"/>
                <a:gd name="T69" fmla="*/ 102 h 580"/>
                <a:gd name="T70" fmla="*/ 232 w 910"/>
                <a:gd name="T71" fmla="*/ 94 h 580"/>
                <a:gd name="T72" fmla="*/ 264 w 910"/>
                <a:gd name="T73" fmla="*/ 92 h 580"/>
                <a:gd name="T74" fmla="*/ 292 w 910"/>
                <a:gd name="T75" fmla="*/ 94 h 580"/>
                <a:gd name="T76" fmla="*/ 328 w 910"/>
                <a:gd name="T77" fmla="*/ 106 h 580"/>
                <a:gd name="T78" fmla="*/ 350 w 910"/>
                <a:gd name="T79" fmla="*/ 118 h 580"/>
                <a:gd name="T80" fmla="*/ 370 w 910"/>
                <a:gd name="T81" fmla="*/ 136 h 580"/>
                <a:gd name="T82" fmla="*/ 384 w 910"/>
                <a:gd name="T83" fmla="*/ 158 h 580"/>
                <a:gd name="T84" fmla="*/ 394 w 910"/>
                <a:gd name="T85" fmla="*/ 184 h 580"/>
                <a:gd name="T86" fmla="*/ 400 w 910"/>
                <a:gd name="T87" fmla="*/ 216 h 580"/>
                <a:gd name="T88" fmla="*/ 400 w 910"/>
                <a:gd name="T89" fmla="*/ 580 h 580"/>
                <a:gd name="T90" fmla="*/ 508 w 910"/>
                <a:gd name="T91" fmla="*/ 238 h 580"/>
                <a:gd name="T92" fmla="*/ 510 w 910"/>
                <a:gd name="T93" fmla="*/ 220 h 580"/>
                <a:gd name="T94" fmla="*/ 516 w 910"/>
                <a:gd name="T95" fmla="*/ 190 h 580"/>
                <a:gd name="T96" fmla="*/ 526 w 910"/>
                <a:gd name="T97" fmla="*/ 162 h 580"/>
                <a:gd name="T98" fmla="*/ 544 w 910"/>
                <a:gd name="T99" fmla="*/ 140 h 580"/>
                <a:gd name="T100" fmla="*/ 564 w 910"/>
                <a:gd name="T101" fmla="*/ 120 h 580"/>
                <a:gd name="T102" fmla="*/ 588 w 910"/>
                <a:gd name="T103" fmla="*/ 106 h 580"/>
                <a:gd name="T104" fmla="*/ 618 w 910"/>
                <a:gd name="T105" fmla="*/ 98 h 580"/>
                <a:gd name="T106" fmla="*/ 648 w 910"/>
                <a:gd name="T107" fmla="*/ 92 h 580"/>
                <a:gd name="T108" fmla="*/ 664 w 910"/>
                <a:gd name="T109" fmla="*/ 92 h 580"/>
                <a:gd name="T110" fmla="*/ 718 w 910"/>
                <a:gd name="T111" fmla="*/ 100 h 580"/>
                <a:gd name="T112" fmla="*/ 740 w 910"/>
                <a:gd name="T113" fmla="*/ 110 h 580"/>
                <a:gd name="T114" fmla="*/ 760 w 910"/>
                <a:gd name="T115" fmla="*/ 126 h 580"/>
                <a:gd name="T116" fmla="*/ 778 w 910"/>
                <a:gd name="T117" fmla="*/ 146 h 580"/>
                <a:gd name="T118" fmla="*/ 790 w 910"/>
                <a:gd name="T119" fmla="*/ 170 h 580"/>
                <a:gd name="T120" fmla="*/ 798 w 910"/>
                <a:gd name="T121" fmla="*/ 200 h 580"/>
                <a:gd name="T122" fmla="*/ 802 w 910"/>
                <a:gd name="T123" fmla="*/ 234 h 580"/>
                <a:gd name="T124" fmla="*/ 802 w 910"/>
                <a:gd name="T125"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0" h="580">
                  <a:moveTo>
                    <a:pt x="802" y="580"/>
                  </a:moveTo>
                  <a:lnTo>
                    <a:pt x="910" y="580"/>
                  </a:lnTo>
                  <a:lnTo>
                    <a:pt x="910" y="222"/>
                  </a:lnTo>
                  <a:lnTo>
                    <a:pt x="910" y="222"/>
                  </a:lnTo>
                  <a:lnTo>
                    <a:pt x="908" y="196"/>
                  </a:lnTo>
                  <a:lnTo>
                    <a:pt x="904" y="170"/>
                  </a:lnTo>
                  <a:lnTo>
                    <a:pt x="898" y="146"/>
                  </a:lnTo>
                  <a:lnTo>
                    <a:pt x="890" y="126"/>
                  </a:lnTo>
                  <a:lnTo>
                    <a:pt x="880" y="106"/>
                  </a:lnTo>
                  <a:lnTo>
                    <a:pt x="868" y="86"/>
                  </a:lnTo>
                  <a:lnTo>
                    <a:pt x="854" y="70"/>
                  </a:lnTo>
                  <a:lnTo>
                    <a:pt x="840" y="56"/>
                  </a:lnTo>
                  <a:lnTo>
                    <a:pt x="822" y="42"/>
                  </a:lnTo>
                  <a:lnTo>
                    <a:pt x="804" y="32"/>
                  </a:lnTo>
                  <a:lnTo>
                    <a:pt x="784" y="22"/>
                  </a:lnTo>
                  <a:lnTo>
                    <a:pt x="764" y="14"/>
                  </a:lnTo>
                  <a:lnTo>
                    <a:pt x="742" y="8"/>
                  </a:lnTo>
                  <a:lnTo>
                    <a:pt x="718" y="4"/>
                  </a:lnTo>
                  <a:lnTo>
                    <a:pt x="694" y="2"/>
                  </a:lnTo>
                  <a:lnTo>
                    <a:pt x="670" y="0"/>
                  </a:lnTo>
                  <a:lnTo>
                    <a:pt x="670" y="0"/>
                  </a:lnTo>
                  <a:lnTo>
                    <a:pt x="638" y="2"/>
                  </a:lnTo>
                  <a:lnTo>
                    <a:pt x="608" y="6"/>
                  </a:lnTo>
                  <a:lnTo>
                    <a:pt x="580" y="12"/>
                  </a:lnTo>
                  <a:lnTo>
                    <a:pt x="552" y="22"/>
                  </a:lnTo>
                  <a:lnTo>
                    <a:pt x="526" y="36"/>
                  </a:lnTo>
                  <a:lnTo>
                    <a:pt x="502" y="54"/>
                  </a:lnTo>
                  <a:lnTo>
                    <a:pt x="492" y="62"/>
                  </a:lnTo>
                  <a:lnTo>
                    <a:pt x="482" y="74"/>
                  </a:lnTo>
                  <a:lnTo>
                    <a:pt x="474" y="86"/>
                  </a:lnTo>
                  <a:lnTo>
                    <a:pt x="466" y="98"/>
                  </a:lnTo>
                  <a:lnTo>
                    <a:pt x="466" y="98"/>
                  </a:lnTo>
                  <a:lnTo>
                    <a:pt x="456" y="84"/>
                  </a:lnTo>
                  <a:lnTo>
                    <a:pt x="446" y="70"/>
                  </a:lnTo>
                  <a:lnTo>
                    <a:pt x="424" y="48"/>
                  </a:lnTo>
                  <a:lnTo>
                    <a:pt x="402" y="32"/>
                  </a:lnTo>
                  <a:lnTo>
                    <a:pt x="378" y="18"/>
                  </a:lnTo>
                  <a:lnTo>
                    <a:pt x="354" y="10"/>
                  </a:lnTo>
                  <a:lnTo>
                    <a:pt x="330" y="4"/>
                  </a:lnTo>
                  <a:lnTo>
                    <a:pt x="306" y="2"/>
                  </a:lnTo>
                  <a:lnTo>
                    <a:pt x="282" y="0"/>
                  </a:lnTo>
                  <a:lnTo>
                    <a:pt x="282" y="0"/>
                  </a:lnTo>
                  <a:lnTo>
                    <a:pt x="258" y="2"/>
                  </a:lnTo>
                  <a:lnTo>
                    <a:pt x="232" y="6"/>
                  </a:lnTo>
                  <a:lnTo>
                    <a:pt x="206" y="10"/>
                  </a:lnTo>
                  <a:lnTo>
                    <a:pt x="182" y="20"/>
                  </a:lnTo>
                  <a:lnTo>
                    <a:pt x="160" y="30"/>
                  </a:lnTo>
                  <a:lnTo>
                    <a:pt x="140" y="44"/>
                  </a:lnTo>
                  <a:lnTo>
                    <a:pt x="122" y="62"/>
                  </a:lnTo>
                  <a:lnTo>
                    <a:pt x="116" y="70"/>
                  </a:lnTo>
                  <a:lnTo>
                    <a:pt x="110" y="82"/>
                  </a:lnTo>
                  <a:lnTo>
                    <a:pt x="108" y="82"/>
                  </a:lnTo>
                  <a:lnTo>
                    <a:pt x="108" y="14"/>
                  </a:lnTo>
                  <a:lnTo>
                    <a:pt x="0" y="14"/>
                  </a:lnTo>
                  <a:lnTo>
                    <a:pt x="0" y="580"/>
                  </a:lnTo>
                  <a:lnTo>
                    <a:pt x="108" y="580"/>
                  </a:lnTo>
                  <a:lnTo>
                    <a:pt x="108" y="238"/>
                  </a:lnTo>
                  <a:lnTo>
                    <a:pt x="108" y="238"/>
                  </a:lnTo>
                  <a:lnTo>
                    <a:pt x="108" y="220"/>
                  </a:lnTo>
                  <a:lnTo>
                    <a:pt x="110" y="204"/>
                  </a:lnTo>
                  <a:lnTo>
                    <a:pt x="114" y="190"/>
                  </a:lnTo>
                  <a:lnTo>
                    <a:pt x="120" y="176"/>
                  </a:lnTo>
                  <a:lnTo>
                    <a:pt x="126" y="162"/>
                  </a:lnTo>
                  <a:lnTo>
                    <a:pt x="134" y="150"/>
                  </a:lnTo>
                  <a:lnTo>
                    <a:pt x="142" y="140"/>
                  </a:lnTo>
                  <a:lnTo>
                    <a:pt x="152" y="130"/>
                  </a:lnTo>
                  <a:lnTo>
                    <a:pt x="164" y="120"/>
                  </a:lnTo>
                  <a:lnTo>
                    <a:pt x="176" y="114"/>
                  </a:lnTo>
                  <a:lnTo>
                    <a:pt x="188" y="106"/>
                  </a:lnTo>
                  <a:lnTo>
                    <a:pt x="202" y="102"/>
                  </a:lnTo>
                  <a:lnTo>
                    <a:pt x="216" y="98"/>
                  </a:lnTo>
                  <a:lnTo>
                    <a:pt x="232" y="94"/>
                  </a:lnTo>
                  <a:lnTo>
                    <a:pt x="248" y="92"/>
                  </a:lnTo>
                  <a:lnTo>
                    <a:pt x="264" y="92"/>
                  </a:lnTo>
                  <a:lnTo>
                    <a:pt x="264" y="92"/>
                  </a:lnTo>
                  <a:lnTo>
                    <a:pt x="292" y="94"/>
                  </a:lnTo>
                  <a:lnTo>
                    <a:pt x="316" y="100"/>
                  </a:lnTo>
                  <a:lnTo>
                    <a:pt x="328" y="106"/>
                  </a:lnTo>
                  <a:lnTo>
                    <a:pt x="340" y="110"/>
                  </a:lnTo>
                  <a:lnTo>
                    <a:pt x="350" y="118"/>
                  </a:lnTo>
                  <a:lnTo>
                    <a:pt x="360" y="126"/>
                  </a:lnTo>
                  <a:lnTo>
                    <a:pt x="370" y="136"/>
                  </a:lnTo>
                  <a:lnTo>
                    <a:pt x="378" y="146"/>
                  </a:lnTo>
                  <a:lnTo>
                    <a:pt x="384" y="158"/>
                  </a:lnTo>
                  <a:lnTo>
                    <a:pt x="390" y="170"/>
                  </a:lnTo>
                  <a:lnTo>
                    <a:pt x="394" y="184"/>
                  </a:lnTo>
                  <a:lnTo>
                    <a:pt x="398" y="200"/>
                  </a:lnTo>
                  <a:lnTo>
                    <a:pt x="400" y="216"/>
                  </a:lnTo>
                  <a:lnTo>
                    <a:pt x="400" y="234"/>
                  </a:lnTo>
                  <a:lnTo>
                    <a:pt x="400" y="580"/>
                  </a:lnTo>
                  <a:lnTo>
                    <a:pt x="508" y="580"/>
                  </a:lnTo>
                  <a:lnTo>
                    <a:pt x="508" y="238"/>
                  </a:lnTo>
                  <a:lnTo>
                    <a:pt x="508" y="238"/>
                  </a:lnTo>
                  <a:lnTo>
                    <a:pt x="510" y="220"/>
                  </a:lnTo>
                  <a:lnTo>
                    <a:pt x="512" y="204"/>
                  </a:lnTo>
                  <a:lnTo>
                    <a:pt x="516" y="190"/>
                  </a:lnTo>
                  <a:lnTo>
                    <a:pt x="520" y="176"/>
                  </a:lnTo>
                  <a:lnTo>
                    <a:pt x="526" y="162"/>
                  </a:lnTo>
                  <a:lnTo>
                    <a:pt x="534" y="150"/>
                  </a:lnTo>
                  <a:lnTo>
                    <a:pt x="544" y="140"/>
                  </a:lnTo>
                  <a:lnTo>
                    <a:pt x="552" y="130"/>
                  </a:lnTo>
                  <a:lnTo>
                    <a:pt x="564" y="120"/>
                  </a:lnTo>
                  <a:lnTo>
                    <a:pt x="576" y="114"/>
                  </a:lnTo>
                  <a:lnTo>
                    <a:pt x="588" y="106"/>
                  </a:lnTo>
                  <a:lnTo>
                    <a:pt x="602" y="102"/>
                  </a:lnTo>
                  <a:lnTo>
                    <a:pt x="618" y="98"/>
                  </a:lnTo>
                  <a:lnTo>
                    <a:pt x="632" y="94"/>
                  </a:lnTo>
                  <a:lnTo>
                    <a:pt x="648" y="92"/>
                  </a:lnTo>
                  <a:lnTo>
                    <a:pt x="664" y="92"/>
                  </a:lnTo>
                  <a:lnTo>
                    <a:pt x="664" y="92"/>
                  </a:lnTo>
                  <a:lnTo>
                    <a:pt x="692" y="94"/>
                  </a:lnTo>
                  <a:lnTo>
                    <a:pt x="718" y="100"/>
                  </a:lnTo>
                  <a:lnTo>
                    <a:pt x="730" y="106"/>
                  </a:lnTo>
                  <a:lnTo>
                    <a:pt x="740" y="110"/>
                  </a:lnTo>
                  <a:lnTo>
                    <a:pt x="752" y="118"/>
                  </a:lnTo>
                  <a:lnTo>
                    <a:pt x="760" y="126"/>
                  </a:lnTo>
                  <a:lnTo>
                    <a:pt x="770" y="136"/>
                  </a:lnTo>
                  <a:lnTo>
                    <a:pt x="778" y="146"/>
                  </a:lnTo>
                  <a:lnTo>
                    <a:pt x="784" y="158"/>
                  </a:lnTo>
                  <a:lnTo>
                    <a:pt x="790" y="170"/>
                  </a:lnTo>
                  <a:lnTo>
                    <a:pt x="796" y="184"/>
                  </a:lnTo>
                  <a:lnTo>
                    <a:pt x="798" y="200"/>
                  </a:lnTo>
                  <a:lnTo>
                    <a:pt x="800" y="216"/>
                  </a:lnTo>
                  <a:lnTo>
                    <a:pt x="802" y="234"/>
                  </a:lnTo>
                  <a:lnTo>
                    <a:pt x="802" y="580"/>
                  </a:lnTo>
                  <a:lnTo>
                    <a:pt x="802" y="5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7"/>
            <p:cNvSpPr>
              <a:spLocks noEditPoints="1"/>
            </p:cNvSpPr>
            <p:nvPr/>
          </p:nvSpPr>
          <p:spPr bwMode="auto">
            <a:xfrm>
              <a:off x="7542213"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6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10" y="200"/>
                  </a:lnTo>
                  <a:lnTo>
                    <a:pt x="182" y="204"/>
                  </a:lnTo>
                  <a:lnTo>
                    <a:pt x="156"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4"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
            <p:cNvSpPr>
              <a:spLocks noEditPoints="1"/>
            </p:cNvSpPr>
            <p:nvPr/>
          </p:nvSpPr>
          <p:spPr bwMode="auto">
            <a:xfrm>
              <a:off x="8624888"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4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08" y="200"/>
                  </a:lnTo>
                  <a:lnTo>
                    <a:pt x="182" y="204"/>
                  </a:lnTo>
                  <a:lnTo>
                    <a:pt x="154"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2"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9"/>
            <p:cNvSpPr>
              <a:spLocks/>
            </p:cNvSpPr>
            <p:nvPr/>
          </p:nvSpPr>
          <p:spPr bwMode="auto">
            <a:xfrm>
              <a:off x="9682163" y="1039813"/>
              <a:ext cx="469900" cy="1117600"/>
            </a:xfrm>
            <a:custGeom>
              <a:avLst/>
              <a:gdLst>
                <a:gd name="T0" fmla="*/ 86 w 296"/>
                <a:gd name="T1" fmla="*/ 138 h 704"/>
                <a:gd name="T2" fmla="*/ 0 w 296"/>
                <a:gd name="T3" fmla="*/ 138 h 704"/>
                <a:gd name="T4" fmla="*/ 0 w 296"/>
                <a:gd name="T5" fmla="*/ 224 h 704"/>
                <a:gd name="T6" fmla="*/ 86 w 296"/>
                <a:gd name="T7" fmla="*/ 224 h 704"/>
                <a:gd name="T8" fmla="*/ 86 w 296"/>
                <a:gd name="T9" fmla="*/ 582 h 704"/>
                <a:gd name="T10" fmla="*/ 86 w 296"/>
                <a:gd name="T11" fmla="*/ 582 h 704"/>
                <a:gd name="T12" fmla="*/ 88 w 296"/>
                <a:gd name="T13" fmla="*/ 612 h 704"/>
                <a:gd name="T14" fmla="*/ 90 w 296"/>
                <a:gd name="T15" fmla="*/ 626 h 704"/>
                <a:gd name="T16" fmla="*/ 94 w 296"/>
                <a:gd name="T17" fmla="*/ 638 h 704"/>
                <a:gd name="T18" fmla="*/ 98 w 296"/>
                <a:gd name="T19" fmla="*/ 650 h 704"/>
                <a:gd name="T20" fmla="*/ 102 w 296"/>
                <a:gd name="T21" fmla="*/ 660 h 704"/>
                <a:gd name="T22" fmla="*/ 110 w 296"/>
                <a:gd name="T23" fmla="*/ 668 h 704"/>
                <a:gd name="T24" fmla="*/ 118 w 296"/>
                <a:gd name="T25" fmla="*/ 676 h 704"/>
                <a:gd name="T26" fmla="*/ 126 w 296"/>
                <a:gd name="T27" fmla="*/ 682 h 704"/>
                <a:gd name="T28" fmla="*/ 136 w 296"/>
                <a:gd name="T29" fmla="*/ 688 h 704"/>
                <a:gd name="T30" fmla="*/ 148 w 296"/>
                <a:gd name="T31" fmla="*/ 694 h 704"/>
                <a:gd name="T32" fmla="*/ 162 w 296"/>
                <a:gd name="T33" fmla="*/ 698 h 704"/>
                <a:gd name="T34" fmla="*/ 192 w 296"/>
                <a:gd name="T35" fmla="*/ 702 h 704"/>
                <a:gd name="T36" fmla="*/ 230 w 296"/>
                <a:gd name="T37" fmla="*/ 704 h 704"/>
                <a:gd name="T38" fmla="*/ 230 w 296"/>
                <a:gd name="T39" fmla="*/ 704 h 704"/>
                <a:gd name="T40" fmla="*/ 266 w 296"/>
                <a:gd name="T41" fmla="*/ 704 h 704"/>
                <a:gd name="T42" fmla="*/ 296 w 296"/>
                <a:gd name="T43" fmla="*/ 704 h 704"/>
                <a:gd name="T44" fmla="*/ 296 w 296"/>
                <a:gd name="T45" fmla="*/ 614 h 704"/>
                <a:gd name="T46" fmla="*/ 246 w 296"/>
                <a:gd name="T47" fmla="*/ 614 h 704"/>
                <a:gd name="T48" fmla="*/ 246 w 296"/>
                <a:gd name="T49" fmla="*/ 614 h 704"/>
                <a:gd name="T50" fmla="*/ 232 w 296"/>
                <a:gd name="T51" fmla="*/ 612 h 704"/>
                <a:gd name="T52" fmla="*/ 220 w 296"/>
                <a:gd name="T53" fmla="*/ 610 h 704"/>
                <a:gd name="T54" fmla="*/ 212 w 296"/>
                <a:gd name="T55" fmla="*/ 608 h 704"/>
                <a:gd name="T56" fmla="*/ 204 w 296"/>
                <a:gd name="T57" fmla="*/ 604 h 704"/>
                <a:gd name="T58" fmla="*/ 200 w 296"/>
                <a:gd name="T59" fmla="*/ 598 h 704"/>
                <a:gd name="T60" fmla="*/ 196 w 296"/>
                <a:gd name="T61" fmla="*/ 590 h 704"/>
                <a:gd name="T62" fmla="*/ 194 w 296"/>
                <a:gd name="T63" fmla="*/ 582 h 704"/>
                <a:gd name="T64" fmla="*/ 194 w 296"/>
                <a:gd name="T65" fmla="*/ 572 h 704"/>
                <a:gd name="T66" fmla="*/ 194 w 296"/>
                <a:gd name="T67" fmla="*/ 224 h 704"/>
                <a:gd name="T68" fmla="*/ 294 w 296"/>
                <a:gd name="T69" fmla="*/ 224 h 704"/>
                <a:gd name="T70" fmla="*/ 294 w 296"/>
                <a:gd name="T71" fmla="*/ 138 h 704"/>
                <a:gd name="T72" fmla="*/ 194 w 296"/>
                <a:gd name="T73" fmla="*/ 138 h 704"/>
                <a:gd name="T74" fmla="*/ 194 w 296"/>
                <a:gd name="T75" fmla="*/ 0 h 704"/>
                <a:gd name="T76" fmla="*/ 86 w 296"/>
                <a:gd name="T77" fmla="*/ 0 h 704"/>
                <a:gd name="T78" fmla="*/ 86 w 296"/>
                <a:gd name="T79" fmla="*/ 138 h 704"/>
                <a:gd name="T80" fmla="*/ 86 w 296"/>
                <a:gd name="T81" fmla="*/ 13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6" h="704">
                  <a:moveTo>
                    <a:pt x="86" y="138"/>
                  </a:moveTo>
                  <a:lnTo>
                    <a:pt x="0" y="138"/>
                  </a:lnTo>
                  <a:lnTo>
                    <a:pt x="0" y="224"/>
                  </a:lnTo>
                  <a:lnTo>
                    <a:pt x="86" y="224"/>
                  </a:lnTo>
                  <a:lnTo>
                    <a:pt x="86" y="582"/>
                  </a:lnTo>
                  <a:lnTo>
                    <a:pt x="86" y="582"/>
                  </a:lnTo>
                  <a:lnTo>
                    <a:pt x="88" y="612"/>
                  </a:lnTo>
                  <a:lnTo>
                    <a:pt x="90" y="626"/>
                  </a:lnTo>
                  <a:lnTo>
                    <a:pt x="94" y="638"/>
                  </a:lnTo>
                  <a:lnTo>
                    <a:pt x="98" y="650"/>
                  </a:lnTo>
                  <a:lnTo>
                    <a:pt x="102" y="660"/>
                  </a:lnTo>
                  <a:lnTo>
                    <a:pt x="110" y="668"/>
                  </a:lnTo>
                  <a:lnTo>
                    <a:pt x="118" y="676"/>
                  </a:lnTo>
                  <a:lnTo>
                    <a:pt x="126" y="682"/>
                  </a:lnTo>
                  <a:lnTo>
                    <a:pt x="136" y="688"/>
                  </a:lnTo>
                  <a:lnTo>
                    <a:pt x="148" y="694"/>
                  </a:lnTo>
                  <a:lnTo>
                    <a:pt x="162" y="698"/>
                  </a:lnTo>
                  <a:lnTo>
                    <a:pt x="192" y="702"/>
                  </a:lnTo>
                  <a:lnTo>
                    <a:pt x="230" y="704"/>
                  </a:lnTo>
                  <a:lnTo>
                    <a:pt x="230" y="704"/>
                  </a:lnTo>
                  <a:lnTo>
                    <a:pt x="266" y="704"/>
                  </a:lnTo>
                  <a:lnTo>
                    <a:pt x="296" y="704"/>
                  </a:lnTo>
                  <a:lnTo>
                    <a:pt x="296" y="614"/>
                  </a:lnTo>
                  <a:lnTo>
                    <a:pt x="246" y="614"/>
                  </a:lnTo>
                  <a:lnTo>
                    <a:pt x="246" y="614"/>
                  </a:lnTo>
                  <a:lnTo>
                    <a:pt x="232" y="612"/>
                  </a:lnTo>
                  <a:lnTo>
                    <a:pt x="220" y="610"/>
                  </a:lnTo>
                  <a:lnTo>
                    <a:pt x="212" y="608"/>
                  </a:lnTo>
                  <a:lnTo>
                    <a:pt x="204" y="604"/>
                  </a:lnTo>
                  <a:lnTo>
                    <a:pt x="200" y="598"/>
                  </a:lnTo>
                  <a:lnTo>
                    <a:pt x="196" y="590"/>
                  </a:lnTo>
                  <a:lnTo>
                    <a:pt x="194" y="582"/>
                  </a:lnTo>
                  <a:lnTo>
                    <a:pt x="194" y="572"/>
                  </a:lnTo>
                  <a:lnTo>
                    <a:pt x="194" y="224"/>
                  </a:lnTo>
                  <a:lnTo>
                    <a:pt x="294" y="224"/>
                  </a:lnTo>
                  <a:lnTo>
                    <a:pt x="294" y="138"/>
                  </a:lnTo>
                  <a:lnTo>
                    <a:pt x="194" y="138"/>
                  </a:lnTo>
                  <a:lnTo>
                    <a:pt x="194" y="0"/>
                  </a:lnTo>
                  <a:lnTo>
                    <a:pt x="86" y="0"/>
                  </a:lnTo>
                  <a:lnTo>
                    <a:pt x="86" y="138"/>
                  </a:lnTo>
                  <a:lnTo>
                    <a:pt x="86" y="1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0"/>
            <p:cNvSpPr>
              <a:spLocks noEditPoints="1"/>
            </p:cNvSpPr>
            <p:nvPr/>
          </p:nvSpPr>
          <p:spPr bwMode="auto">
            <a:xfrm>
              <a:off x="10294938" y="1217613"/>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1"/>
            <p:cNvSpPr>
              <a:spLocks/>
            </p:cNvSpPr>
            <p:nvPr/>
          </p:nvSpPr>
          <p:spPr bwMode="auto">
            <a:xfrm>
              <a:off x="10952163" y="944563"/>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2"/>
            <p:cNvSpPr>
              <a:spLocks/>
            </p:cNvSpPr>
            <p:nvPr/>
          </p:nvSpPr>
          <p:spPr bwMode="auto">
            <a:xfrm>
              <a:off x="11031538" y="677863"/>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Text Placeholder 19"/>
          <p:cNvSpPr>
            <a:spLocks noGrp="1"/>
          </p:cNvSpPr>
          <p:nvPr>
            <p:ph type="body" sz="quarter" idx="15" hasCustomPrompt="1"/>
          </p:nvPr>
        </p:nvSpPr>
        <p:spPr>
          <a:xfrm>
            <a:off x="4891177" y="2077535"/>
            <a:ext cx="6530765" cy="961037"/>
          </a:xfrm>
        </p:spPr>
        <p:txBody>
          <a:bodyPr anchor="b"/>
          <a:lstStyle>
            <a:lvl1pPr marL="0" indent="0" algn="l">
              <a:buNone/>
              <a:defRPr b="1">
                <a:solidFill>
                  <a:schemeClr val="bg1"/>
                </a:solidFill>
              </a:defRPr>
            </a:lvl1pPr>
          </a:lstStyle>
          <a:p>
            <a:pPr lvl="0"/>
            <a:r>
              <a:rPr lang="en-US" dirty="0"/>
              <a:t>Add name</a:t>
            </a:r>
          </a:p>
        </p:txBody>
      </p:sp>
      <p:sp>
        <p:nvSpPr>
          <p:cNvPr id="16" name="Text Placeholder 19"/>
          <p:cNvSpPr>
            <a:spLocks noGrp="1"/>
          </p:cNvSpPr>
          <p:nvPr>
            <p:ph type="body" sz="quarter" idx="16" hasCustomPrompt="1"/>
          </p:nvPr>
        </p:nvSpPr>
        <p:spPr>
          <a:xfrm>
            <a:off x="4891177" y="2976933"/>
            <a:ext cx="6530765" cy="715470"/>
          </a:xfrm>
        </p:spPr>
        <p:txBody>
          <a:bodyPr anchor="t">
            <a:normAutofit/>
          </a:bodyPr>
          <a:lstStyle>
            <a:lvl1pPr marL="0" indent="0" algn="l">
              <a:buNone/>
              <a:defRPr sz="2400" b="0" i="0" baseline="0">
                <a:solidFill>
                  <a:schemeClr val="bg1"/>
                </a:solidFill>
              </a:defRPr>
            </a:lvl1pPr>
          </a:lstStyle>
          <a:p>
            <a:pPr lvl="0"/>
            <a:r>
              <a:rPr lang="en-US" dirty="0"/>
              <a:t>Add title</a:t>
            </a:r>
          </a:p>
        </p:txBody>
      </p:sp>
      <p:pic>
        <p:nvPicPr>
          <p:cNvPr id="18" name="Picture 17" descr="smaato_O_wht-shadow.png"/>
          <p:cNvPicPr>
            <a:picLocks noChangeAspect="1"/>
          </p:cNvPicPr>
          <p:nvPr userDrawn="1"/>
        </p:nvPicPr>
        <p:blipFill rotWithShape="1">
          <a:blip r:embed="rId2" cstate="screen">
            <a:alphaModFix amt="82000"/>
            <a:extLst>
              <a:ext uri="{28A0092B-C50C-407E-A947-70E740481C1C}">
                <a14:useLocalDpi xmlns:a14="http://schemas.microsoft.com/office/drawing/2010/main"/>
              </a:ext>
            </a:extLst>
          </a:blip>
          <a:srcRect l="25064" r="1" b="25358"/>
          <a:stretch/>
        </p:blipFill>
        <p:spPr>
          <a:xfrm>
            <a:off x="0" y="2162233"/>
            <a:ext cx="4714247" cy="4695767"/>
          </a:xfrm>
          <a:prstGeom prst="rect">
            <a:avLst/>
          </a:prstGeom>
        </p:spPr>
      </p:pic>
      <p:sp>
        <p:nvSpPr>
          <p:cNvPr id="19" name="Rectangle 18"/>
          <p:cNvSpPr/>
          <p:nvPr userDrawn="1"/>
        </p:nvSpPr>
        <p:spPr>
          <a:xfrm>
            <a:off x="4822166" y="4074337"/>
            <a:ext cx="7118822" cy="1703543"/>
          </a:xfrm>
          <a:prstGeom prst="rect">
            <a:avLst/>
          </a:prstGeom>
        </p:spPr>
        <p:txBody>
          <a:bodyPr wrap="square">
            <a:spAutoFit/>
          </a:bodyPr>
          <a:lstStyle/>
          <a:p>
            <a:pPr algn="just">
              <a:lnSpc>
                <a:spcPct val="90000"/>
              </a:lnSpc>
              <a:spcBef>
                <a:spcPts val="0"/>
              </a:spcBef>
              <a:spcAft>
                <a:spcPts val="300"/>
              </a:spcAft>
            </a:pPr>
            <a:r>
              <a:rPr lang="en-US" sz="1200" b="1" dirty="0">
                <a:solidFill>
                  <a:schemeClr val="bg1"/>
                </a:solidFill>
                <a:latin typeface="+mn-lt"/>
                <a:cs typeface="Tahoma"/>
              </a:rPr>
              <a:t>ABOUT SMAATO</a:t>
            </a:r>
          </a:p>
          <a:p>
            <a:pPr algn="just">
              <a:lnSpc>
                <a:spcPct val="90000"/>
              </a:lnSpc>
              <a:spcBef>
                <a:spcPts val="0"/>
              </a:spcBef>
              <a:spcAft>
                <a:spcPts val="647"/>
              </a:spcAft>
            </a:pPr>
            <a:r>
              <a:rPr lang="en-US" sz="1200" b="0" i="0" u="none" strike="noStrike" kern="1200" baseline="0" dirty="0">
                <a:solidFill>
                  <a:schemeClr val="bg1"/>
                </a:solidFill>
                <a:latin typeface="+mn-lt"/>
                <a:ea typeface="+mn-ea"/>
                <a:cs typeface="Tahoma"/>
              </a:rPr>
              <a:t>Smaato is the leading global real-time advertising platform for mobile publishers and app developers. Smaato runs the world’s largest independent mobile ad exchange and has been pioneering innovative, mobile-first solutions for publishers since 2005.</a:t>
            </a:r>
          </a:p>
          <a:p>
            <a:pPr algn="just">
              <a:lnSpc>
                <a:spcPct val="90000"/>
              </a:lnSpc>
              <a:spcBef>
                <a:spcPts val="0"/>
              </a:spcBef>
              <a:spcAft>
                <a:spcPts val="647"/>
              </a:spcAft>
            </a:pPr>
            <a:r>
              <a:rPr lang="en-US" sz="1200" b="0" i="0" u="none" strike="noStrike" kern="1200" baseline="0" dirty="0" err="1">
                <a:solidFill>
                  <a:schemeClr val="bg1"/>
                </a:solidFill>
                <a:latin typeface="+mn-lt"/>
                <a:ea typeface="+mn-ea"/>
                <a:cs typeface="Tahoma"/>
              </a:rPr>
              <a:t>Smaato’s</a:t>
            </a:r>
            <a:r>
              <a:rPr lang="en-US" sz="1200" b="0" i="0" u="none" strike="noStrike" kern="1200" baseline="0" dirty="0">
                <a:solidFill>
                  <a:schemeClr val="bg1"/>
                </a:solidFill>
                <a:latin typeface="+mn-lt"/>
                <a:ea typeface="+mn-ea"/>
                <a:cs typeface="Tahoma"/>
              </a:rPr>
              <a:t> SPX is a global, intelligent and free-to-use self-service platform &amp; ad server that brings native, video and real-time advertising to over 90,000 app developers and mobile publishers. The company’s worldwide reach and extensive network of demand partners provides a massive variety of advertisers with one single integration. Smaato manages up to 10 billion ads every day around the world, across over 1 billion unique mobile users each month.</a:t>
            </a:r>
          </a:p>
        </p:txBody>
      </p:sp>
      <p:graphicFrame>
        <p:nvGraphicFramePr>
          <p:cNvPr id="20" name="Table 19"/>
          <p:cNvGraphicFramePr>
            <a:graphicFrameLocks noGrp="1"/>
          </p:cNvGraphicFramePr>
          <p:nvPr userDrawn="1">
            <p:extLst>
              <p:ext uri="{D42A27DB-BD31-4B8C-83A1-F6EECF244321}">
                <p14:modId xmlns:p14="http://schemas.microsoft.com/office/powerpoint/2010/main" val="3479001749"/>
              </p:ext>
            </p:extLst>
          </p:nvPr>
        </p:nvGraphicFramePr>
        <p:xfrm>
          <a:off x="4750008" y="5943050"/>
          <a:ext cx="7451610" cy="374889"/>
        </p:xfrm>
        <a:graphic>
          <a:graphicData uri="http://schemas.openxmlformats.org/drawingml/2006/table">
            <a:tbl>
              <a:tblPr firstRow="1" bandRow="1">
                <a:tableStyleId>{5C22544A-7EE6-4342-B048-85BDC9FD1C3A}</a:tableStyleId>
              </a:tblPr>
              <a:tblGrid>
                <a:gridCol w="1490322">
                  <a:extLst>
                    <a:ext uri="{9D8B030D-6E8A-4147-A177-3AD203B41FA5}">
                      <a16:colId xmlns:a16="http://schemas.microsoft.com/office/drawing/2014/main" val="20000"/>
                    </a:ext>
                  </a:extLst>
                </a:gridCol>
                <a:gridCol w="1490322">
                  <a:extLst>
                    <a:ext uri="{9D8B030D-6E8A-4147-A177-3AD203B41FA5}">
                      <a16:colId xmlns:a16="http://schemas.microsoft.com/office/drawing/2014/main" val="503920330"/>
                    </a:ext>
                  </a:extLst>
                </a:gridCol>
                <a:gridCol w="1490322">
                  <a:extLst>
                    <a:ext uri="{9D8B030D-6E8A-4147-A177-3AD203B41FA5}">
                      <a16:colId xmlns:a16="http://schemas.microsoft.com/office/drawing/2014/main" val="20001"/>
                    </a:ext>
                  </a:extLst>
                </a:gridCol>
                <a:gridCol w="1490322">
                  <a:extLst>
                    <a:ext uri="{9D8B030D-6E8A-4147-A177-3AD203B41FA5}">
                      <a16:colId xmlns:a16="http://schemas.microsoft.com/office/drawing/2014/main" val="20002"/>
                    </a:ext>
                  </a:extLst>
                </a:gridCol>
                <a:gridCol w="1490322">
                  <a:extLst>
                    <a:ext uri="{9D8B030D-6E8A-4147-A177-3AD203B41FA5}">
                      <a16:colId xmlns:a16="http://schemas.microsoft.com/office/drawing/2014/main" val="20003"/>
                    </a:ext>
                  </a:extLst>
                </a:gridCol>
              </a:tblGrid>
              <a:tr h="374889">
                <a:tc>
                  <a:txBody>
                    <a:bodyPr/>
                    <a:lstStyle/>
                    <a:p>
                      <a:pPr>
                        <a:lnSpc>
                          <a:spcPct val="90000"/>
                        </a:lnSpc>
                      </a:pPr>
                      <a:r>
                        <a:rPr lang="pt-PT" sz="900" b="0" dirty="0">
                          <a:solidFill>
                            <a:schemeClr val="bg1"/>
                          </a:solidFill>
                          <a:latin typeface="+mn-lt"/>
                          <a:ea typeface="Ruda"/>
                          <a:cs typeface="Tahoma"/>
                        </a:rPr>
                        <a:t>San Francisco, CA</a:t>
                      </a:r>
                    </a:p>
                    <a:p>
                      <a:pPr>
                        <a:lnSpc>
                          <a:spcPct val="90000"/>
                        </a:lnSpc>
                      </a:pPr>
                      <a:r>
                        <a:rPr lang="pt-PT" sz="900" b="0" dirty="0">
                          <a:solidFill>
                            <a:schemeClr val="bg1"/>
                          </a:solidFill>
                          <a:latin typeface="+mn-lt"/>
                          <a:ea typeface="Ruda"/>
                          <a:cs typeface="Tahoma"/>
                        </a:rPr>
                        <a:t>T: +1 (650) 286-1198</a:t>
                      </a:r>
                    </a:p>
                    <a:p>
                      <a:pPr>
                        <a:lnSpc>
                          <a:spcPct val="90000"/>
                        </a:lnSpc>
                      </a:pPr>
                      <a:r>
                        <a:rPr lang="pt-PT" sz="900" b="0" dirty="0" err="1">
                          <a:solidFill>
                            <a:schemeClr val="bg1"/>
                          </a:solidFill>
                          <a:latin typeface="+mn-lt"/>
                          <a:ea typeface="Ruda"/>
                          <a:cs typeface="Tahoma"/>
                        </a:rPr>
                        <a:t>americas@smaato.com</a:t>
                      </a:r>
                      <a:endParaRPr lang="pt-PT" sz="900" b="0" dirty="0">
                        <a:solidFill>
                          <a:schemeClr val="bg1"/>
                        </a:solidFill>
                        <a:latin typeface="+mn-lt"/>
                        <a:ea typeface="Ruda"/>
                        <a:cs typeface="Tahoma"/>
                      </a:endParaRPr>
                    </a:p>
                  </a:txBody>
                  <a:tcPr marL="137160" marR="137160" marT="0" marB="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pt-PT" sz="900" b="0" dirty="0">
                          <a:solidFill>
                            <a:schemeClr val="bg1"/>
                          </a:solidFill>
                          <a:latin typeface="+mn-lt"/>
                          <a:ea typeface="Ruda"/>
                          <a:cs typeface="Tahoma"/>
                        </a:rPr>
                        <a:t>New York City, NY</a:t>
                      </a:r>
                    </a:p>
                    <a:p>
                      <a:pPr>
                        <a:lnSpc>
                          <a:spcPct val="90000"/>
                        </a:lnSpc>
                      </a:pPr>
                      <a:r>
                        <a:rPr lang="en-US" sz="900" b="0" i="0" u="none" strike="noStrike" kern="1200" baseline="0" dirty="0">
                          <a:solidFill>
                            <a:schemeClr val="bg1"/>
                          </a:solidFill>
                          <a:latin typeface="+mn-lt"/>
                          <a:cs typeface="Tahoma"/>
                        </a:rPr>
                        <a:t>Tel: </a:t>
                      </a:r>
                      <a:r>
                        <a:rPr lang="is-IS" sz="900" b="0" i="0" u="none" strike="noStrike" kern="1200" baseline="0" dirty="0">
                          <a:solidFill>
                            <a:schemeClr val="bg1"/>
                          </a:solidFill>
                          <a:latin typeface="+mn-lt"/>
                          <a:cs typeface="Tahoma"/>
                        </a:rPr>
                        <a:t>+1 (646) 650-5030</a:t>
                      </a:r>
                      <a:endParaRPr lang="en-US" sz="900" b="0" i="0" u="none" strike="noStrike" kern="1200" baseline="0" dirty="0">
                        <a:solidFill>
                          <a:schemeClr val="bg1"/>
                        </a:solidFill>
                        <a:latin typeface="+mn-lt"/>
                        <a:cs typeface="Tahoma"/>
                      </a:endParaRPr>
                    </a:p>
                    <a:p>
                      <a:pPr marL="0" marR="0" indent="0" algn="l" defTabSz="914400" rtl="0" eaLnBrk="1" fontAlgn="auto" latinLnBrk="0" hangingPunct="1">
                        <a:lnSpc>
                          <a:spcPct val="90000"/>
                        </a:lnSpc>
                        <a:spcBef>
                          <a:spcPts val="0"/>
                        </a:spcBef>
                        <a:spcAft>
                          <a:spcPts val="0"/>
                        </a:spcAft>
                        <a:buClrTx/>
                        <a:buSzTx/>
                        <a:buFontTx/>
                        <a:buNone/>
                        <a:tabLst/>
                        <a:defRPr/>
                      </a:pPr>
                      <a:r>
                        <a:rPr lang="pt-PT" sz="900" b="0" dirty="0">
                          <a:solidFill>
                            <a:schemeClr val="bg1"/>
                          </a:solidFill>
                          <a:latin typeface="+mn-lt"/>
                          <a:ea typeface="Ruda"/>
                          <a:cs typeface="Tahoma"/>
                        </a:rPr>
                        <a:t>americas@smaato.com</a:t>
                      </a: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Hamburg, Germany</a:t>
                      </a:r>
                    </a:p>
                    <a:p>
                      <a:pPr lvl="0">
                        <a:lnSpc>
                          <a:spcPct val="90000"/>
                        </a:lnSpc>
                      </a:pPr>
                      <a:r>
                        <a:rPr lang="pt-PT" sz="900" b="0" dirty="0">
                          <a:solidFill>
                            <a:schemeClr val="bg1"/>
                          </a:solidFill>
                          <a:latin typeface="+mn-lt"/>
                          <a:ea typeface="Ruda"/>
                          <a:cs typeface="Tahoma"/>
                        </a:rPr>
                        <a:t>T: +49 (40) 3480 9490</a:t>
                      </a:r>
                    </a:p>
                    <a:p>
                      <a:pPr lvl="0">
                        <a:lnSpc>
                          <a:spcPct val="90000"/>
                        </a:lnSpc>
                      </a:pPr>
                      <a:r>
                        <a:rPr lang="pt-PT" sz="900" b="0" dirty="0">
                          <a:solidFill>
                            <a:schemeClr val="bg1"/>
                          </a:solidFill>
                          <a:latin typeface="+mn-lt"/>
                          <a:ea typeface="Ruda"/>
                          <a:cs typeface="Tahoma"/>
                        </a:rPr>
                        <a:t>emea@smaato.com</a:t>
                      </a: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Singapore, SG</a:t>
                      </a:r>
                    </a:p>
                    <a:p>
                      <a:pPr lvl="0">
                        <a:lnSpc>
                          <a:spcPct val="90000"/>
                        </a:lnSpc>
                      </a:pPr>
                      <a:r>
                        <a:rPr lang="pt-PT" sz="900" b="0" dirty="0">
                          <a:solidFill>
                            <a:schemeClr val="bg1"/>
                          </a:solidFill>
                          <a:latin typeface="+mn-lt"/>
                          <a:ea typeface="Ruda"/>
                          <a:cs typeface="Tahoma"/>
                        </a:rPr>
                        <a:t>T: </a:t>
                      </a:r>
                      <a:r>
                        <a:rPr lang="is-IS" sz="900" b="0" dirty="0">
                          <a:solidFill>
                            <a:schemeClr val="bg1"/>
                          </a:solidFill>
                          <a:latin typeface="+mn-lt"/>
                          <a:ea typeface="Ruda"/>
                          <a:cs typeface="Tahoma"/>
                        </a:rPr>
                        <a:t>+65 63366 254</a:t>
                      </a:r>
                    </a:p>
                    <a:p>
                      <a:pPr lvl="0">
                        <a:lnSpc>
                          <a:spcPct val="90000"/>
                        </a:lnSpc>
                      </a:pPr>
                      <a:r>
                        <a:rPr lang="pt-PT" sz="900" b="0" dirty="0" err="1">
                          <a:solidFill>
                            <a:schemeClr val="bg1"/>
                          </a:solidFill>
                          <a:latin typeface="+mn-lt"/>
                          <a:ea typeface="Ruda"/>
                          <a:cs typeface="Tahoma"/>
                        </a:rPr>
                        <a:t>apac@smaato.com</a:t>
                      </a:r>
                      <a:endParaRPr lang="pt-PT" sz="900" b="0" dirty="0">
                        <a:solidFill>
                          <a:schemeClr val="bg1"/>
                        </a:solidFill>
                        <a:latin typeface="+mn-lt"/>
                        <a:ea typeface="Ruda"/>
                        <a:cs typeface="Tahoma"/>
                      </a:endParaRP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Shanghai, China</a:t>
                      </a:r>
                    </a:p>
                    <a:p>
                      <a:pPr lvl="0">
                        <a:lnSpc>
                          <a:spcPct val="90000"/>
                        </a:lnSpc>
                      </a:pPr>
                      <a:r>
                        <a:rPr lang="pt-PT" sz="900" b="0" dirty="0">
                          <a:solidFill>
                            <a:schemeClr val="bg1"/>
                          </a:solidFill>
                          <a:latin typeface="+mn-lt"/>
                          <a:ea typeface="Ruda"/>
                          <a:cs typeface="Tahoma"/>
                        </a:rPr>
                        <a:t>T: </a:t>
                      </a:r>
                      <a:r>
                        <a:rPr lang="is-IS" sz="900" b="0" dirty="0">
                          <a:solidFill>
                            <a:schemeClr val="bg1"/>
                          </a:solidFill>
                          <a:latin typeface="+mn-lt"/>
                          <a:ea typeface="Ruda"/>
                          <a:cs typeface="Tahoma"/>
                        </a:rPr>
                        <a:t>+65 63366 254</a:t>
                      </a:r>
                    </a:p>
                    <a:p>
                      <a:pPr lvl="0">
                        <a:lnSpc>
                          <a:spcPct val="90000"/>
                        </a:lnSpc>
                      </a:pPr>
                      <a:r>
                        <a:rPr lang="pt-PT" sz="900" b="0" dirty="0" err="1">
                          <a:solidFill>
                            <a:schemeClr val="bg1"/>
                          </a:solidFill>
                          <a:latin typeface="+mn-lt"/>
                          <a:ea typeface="Ruda"/>
                          <a:cs typeface="Tahoma"/>
                        </a:rPr>
                        <a:t>apac@smaato.com</a:t>
                      </a:r>
                      <a:endParaRPr lang="pt-PT" sz="900" b="0" dirty="0">
                        <a:solidFill>
                          <a:schemeClr val="bg1"/>
                        </a:solidFill>
                        <a:latin typeface="+mn-lt"/>
                        <a:ea typeface="Ruda"/>
                        <a:cs typeface="Tahoma"/>
                      </a:endParaRPr>
                    </a:p>
                  </a:txBody>
                  <a:tcPr marL="137160" marR="137160" marT="0" marB="0"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70643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4" name="Date Placeholder 3"/>
          <p:cNvSpPr>
            <a:spLocks noGrp="1"/>
          </p:cNvSpPr>
          <p:nvPr>
            <p:ph type="dt" sz="half" idx="10"/>
          </p:nvPr>
        </p:nvSpPr>
        <p:spPr/>
        <p:txBody>
          <a:bodyPr/>
          <a:lstStyle/>
          <a:p>
            <a:fld id="{DFCCC08D-D6D9-734D-B3F4-1D7EB4E73237}" type="datetime1">
              <a:rPr lang="en-US" smtClean="0"/>
              <a:t>3/10/2017</a:t>
            </a:fld>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
        <p:nvSpPr>
          <p:cNvPr id="14"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dirty="0"/>
              <a:t>​</a:t>
            </a:r>
            <a:r>
              <a:rPr lang="en-GB" dirty="0"/>
              <a:t>Copyright © 2017 Smaato Inc. All Rights Reserved.</a:t>
            </a:r>
            <a:endParaRPr lang="en-US" dirty="0"/>
          </a:p>
        </p:txBody>
      </p:sp>
      <p:sp>
        <p:nvSpPr>
          <p:cNvPr id="7" name="Text Placeholder 6"/>
          <p:cNvSpPr>
            <a:spLocks noGrp="1"/>
          </p:cNvSpPr>
          <p:nvPr>
            <p:ph type="body" sz="quarter" idx="14"/>
          </p:nvPr>
        </p:nvSpPr>
        <p:spPr>
          <a:xfrm>
            <a:off x="841248" y="1426464"/>
            <a:ext cx="10240963" cy="4068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3951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End">
    <p:bg>
      <p:bgPr>
        <a:solidFill>
          <a:srgbClr val="4BBBEB"/>
        </a:solidFill>
        <a:effectLst/>
      </p:bgPr>
    </p:bg>
    <p:spTree>
      <p:nvGrpSpPr>
        <p:cNvPr id="1" name=""/>
        <p:cNvGrpSpPr/>
        <p:nvPr/>
      </p:nvGrpSpPr>
      <p:grpSpPr>
        <a:xfrm>
          <a:off x="0" y="0"/>
          <a:ext cx="0" cy="0"/>
          <a:chOff x="0" y="0"/>
          <a:chExt cx="0" cy="0"/>
        </a:xfrm>
      </p:grpSpPr>
      <p:grpSp>
        <p:nvGrpSpPr>
          <p:cNvPr id="54" name="Group 53"/>
          <p:cNvGrpSpPr/>
          <p:nvPr userDrawn="1"/>
        </p:nvGrpSpPr>
        <p:grpSpPr>
          <a:xfrm>
            <a:off x="7278271" y="243403"/>
            <a:ext cx="4662717" cy="1035916"/>
            <a:chOff x="5011738" y="677863"/>
            <a:chExt cx="6759575" cy="1501775"/>
          </a:xfrm>
        </p:grpSpPr>
        <p:sp>
          <p:nvSpPr>
            <p:cNvPr id="55" name="Freeform 5"/>
            <p:cNvSpPr>
              <a:spLocks/>
            </p:cNvSpPr>
            <p:nvPr/>
          </p:nvSpPr>
          <p:spPr bwMode="auto">
            <a:xfrm>
              <a:off x="5011738" y="1236663"/>
              <a:ext cx="730250" cy="942975"/>
            </a:xfrm>
            <a:custGeom>
              <a:avLst/>
              <a:gdLst>
                <a:gd name="T0" fmla="*/ 2 w 460"/>
                <a:gd name="T1" fmla="*/ 434 h 594"/>
                <a:gd name="T2" fmla="*/ 18 w 460"/>
                <a:gd name="T3" fmla="*/ 488 h 594"/>
                <a:gd name="T4" fmla="*/ 50 w 460"/>
                <a:gd name="T5" fmla="*/ 532 h 594"/>
                <a:gd name="T6" fmla="*/ 98 w 460"/>
                <a:gd name="T7" fmla="*/ 566 h 594"/>
                <a:gd name="T8" fmla="*/ 158 w 460"/>
                <a:gd name="T9" fmla="*/ 586 h 594"/>
                <a:gd name="T10" fmla="*/ 234 w 460"/>
                <a:gd name="T11" fmla="*/ 594 h 594"/>
                <a:gd name="T12" fmla="*/ 278 w 460"/>
                <a:gd name="T13" fmla="*/ 590 h 594"/>
                <a:gd name="T14" fmla="*/ 338 w 460"/>
                <a:gd name="T15" fmla="*/ 576 h 594"/>
                <a:gd name="T16" fmla="*/ 390 w 460"/>
                <a:gd name="T17" fmla="*/ 548 h 594"/>
                <a:gd name="T18" fmla="*/ 432 w 460"/>
                <a:gd name="T19" fmla="*/ 510 h 594"/>
                <a:gd name="T20" fmla="*/ 456 w 460"/>
                <a:gd name="T21" fmla="*/ 458 h 594"/>
                <a:gd name="T22" fmla="*/ 460 w 460"/>
                <a:gd name="T23" fmla="*/ 418 h 594"/>
                <a:gd name="T24" fmla="*/ 446 w 460"/>
                <a:gd name="T25" fmla="*/ 346 h 594"/>
                <a:gd name="T26" fmla="*/ 424 w 460"/>
                <a:gd name="T27" fmla="*/ 316 h 594"/>
                <a:gd name="T28" fmla="*/ 364 w 460"/>
                <a:gd name="T29" fmla="*/ 280 h 594"/>
                <a:gd name="T30" fmla="*/ 184 w 460"/>
                <a:gd name="T31" fmla="*/ 232 h 594"/>
                <a:gd name="T32" fmla="*/ 140 w 460"/>
                <a:gd name="T33" fmla="*/ 212 h 594"/>
                <a:gd name="T34" fmla="*/ 118 w 460"/>
                <a:gd name="T35" fmla="*/ 184 h 594"/>
                <a:gd name="T36" fmla="*/ 114 w 460"/>
                <a:gd name="T37" fmla="*/ 162 h 594"/>
                <a:gd name="T38" fmla="*/ 132 w 460"/>
                <a:gd name="T39" fmla="*/ 118 h 594"/>
                <a:gd name="T40" fmla="*/ 180 w 460"/>
                <a:gd name="T41" fmla="*/ 88 h 594"/>
                <a:gd name="T42" fmla="*/ 228 w 460"/>
                <a:gd name="T43" fmla="*/ 82 h 594"/>
                <a:gd name="T44" fmla="*/ 294 w 460"/>
                <a:gd name="T45" fmla="*/ 94 h 594"/>
                <a:gd name="T46" fmla="*/ 332 w 460"/>
                <a:gd name="T47" fmla="*/ 134 h 594"/>
                <a:gd name="T48" fmla="*/ 444 w 460"/>
                <a:gd name="T49" fmla="*/ 176 h 594"/>
                <a:gd name="T50" fmla="*/ 442 w 460"/>
                <a:gd name="T51" fmla="*/ 144 h 594"/>
                <a:gd name="T52" fmla="*/ 426 w 460"/>
                <a:gd name="T53" fmla="*/ 98 h 594"/>
                <a:gd name="T54" fmla="*/ 396 w 460"/>
                <a:gd name="T55" fmla="*/ 56 h 594"/>
                <a:gd name="T56" fmla="*/ 350 w 460"/>
                <a:gd name="T57" fmla="*/ 24 h 594"/>
                <a:gd name="T58" fmla="*/ 284 w 460"/>
                <a:gd name="T59" fmla="*/ 4 h 594"/>
                <a:gd name="T60" fmla="*/ 230 w 460"/>
                <a:gd name="T61" fmla="*/ 0 h 594"/>
                <a:gd name="T62" fmla="*/ 156 w 460"/>
                <a:gd name="T63" fmla="*/ 8 h 594"/>
                <a:gd name="T64" fmla="*/ 96 w 460"/>
                <a:gd name="T65" fmla="*/ 30 h 594"/>
                <a:gd name="T66" fmla="*/ 50 w 460"/>
                <a:gd name="T67" fmla="*/ 64 h 594"/>
                <a:gd name="T68" fmla="*/ 22 w 460"/>
                <a:gd name="T69" fmla="*/ 106 h 594"/>
                <a:gd name="T70" fmla="*/ 8 w 460"/>
                <a:gd name="T71" fmla="*/ 156 h 594"/>
                <a:gd name="T72" fmla="*/ 8 w 460"/>
                <a:gd name="T73" fmla="*/ 198 h 594"/>
                <a:gd name="T74" fmla="*/ 36 w 460"/>
                <a:gd name="T75" fmla="*/ 262 h 594"/>
                <a:gd name="T76" fmla="*/ 102 w 460"/>
                <a:gd name="T77" fmla="*/ 308 h 594"/>
                <a:gd name="T78" fmla="*/ 242 w 460"/>
                <a:gd name="T79" fmla="*/ 346 h 594"/>
                <a:gd name="T80" fmla="*/ 314 w 460"/>
                <a:gd name="T81" fmla="*/ 370 h 594"/>
                <a:gd name="T82" fmla="*/ 348 w 460"/>
                <a:gd name="T83" fmla="*/ 400 h 594"/>
                <a:gd name="T84" fmla="*/ 352 w 460"/>
                <a:gd name="T85" fmla="*/ 426 h 594"/>
                <a:gd name="T86" fmla="*/ 340 w 460"/>
                <a:gd name="T87" fmla="*/ 466 h 594"/>
                <a:gd name="T88" fmla="*/ 290 w 460"/>
                <a:gd name="T89" fmla="*/ 500 h 594"/>
                <a:gd name="T90" fmla="*/ 230 w 460"/>
                <a:gd name="T91" fmla="*/ 508 h 594"/>
                <a:gd name="T92" fmla="*/ 162 w 460"/>
                <a:gd name="T93" fmla="*/ 494 h 594"/>
                <a:gd name="T94" fmla="*/ 114 w 460"/>
                <a:gd name="T95" fmla="*/ 456 h 594"/>
                <a:gd name="T96" fmla="*/ 100 w 460"/>
                <a:gd name="T97" fmla="*/ 41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0" h="594">
                  <a:moveTo>
                    <a:pt x="0" y="416"/>
                  </a:moveTo>
                  <a:lnTo>
                    <a:pt x="0" y="416"/>
                  </a:lnTo>
                  <a:lnTo>
                    <a:pt x="2" y="434"/>
                  </a:lnTo>
                  <a:lnTo>
                    <a:pt x="6" y="454"/>
                  </a:lnTo>
                  <a:lnTo>
                    <a:pt x="10" y="472"/>
                  </a:lnTo>
                  <a:lnTo>
                    <a:pt x="18" y="488"/>
                  </a:lnTo>
                  <a:lnTo>
                    <a:pt x="26" y="504"/>
                  </a:lnTo>
                  <a:lnTo>
                    <a:pt x="38" y="518"/>
                  </a:lnTo>
                  <a:lnTo>
                    <a:pt x="50" y="532"/>
                  </a:lnTo>
                  <a:lnTo>
                    <a:pt x="64" y="544"/>
                  </a:lnTo>
                  <a:lnTo>
                    <a:pt x="80" y="556"/>
                  </a:lnTo>
                  <a:lnTo>
                    <a:pt x="98" y="566"/>
                  </a:lnTo>
                  <a:lnTo>
                    <a:pt x="116" y="574"/>
                  </a:lnTo>
                  <a:lnTo>
                    <a:pt x="136" y="580"/>
                  </a:lnTo>
                  <a:lnTo>
                    <a:pt x="158" y="586"/>
                  </a:lnTo>
                  <a:lnTo>
                    <a:pt x="182" y="590"/>
                  </a:lnTo>
                  <a:lnTo>
                    <a:pt x="208" y="592"/>
                  </a:lnTo>
                  <a:lnTo>
                    <a:pt x="234" y="594"/>
                  </a:lnTo>
                  <a:lnTo>
                    <a:pt x="234" y="594"/>
                  </a:lnTo>
                  <a:lnTo>
                    <a:pt x="256" y="592"/>
                  </a:lnTo>
                  <a:lnTo>
                    <a:pt x="278" y="590"/>
                  </a:lnTo>
                  <a:lnTo>
                    <a:pt x="298" y="588"/>
                  </a:lnTo>
                  <a:lnTo>
                    <a:pt x="318" y="582"/>
                  </a:lnTo>
                  <a:lnTo>
                    <a:pt x="338" y="576"/>
                  </a:lnTo>
                  <a:lnTo>
                    <a:pt x="356" y="568"/>
                  </a:lnTo>
                  <a:lnTo>
                    <a:pt x="374" y="558"/>
                  </a:lnTo>
                  <a:lnTo>
                    <a:pt x="390" y="548"/>
                  </a:lnTo>
                  <a:lnTo>
                    <a:pt x="406" y="536"/>
                  </a:lnTo>
                  <a:lnTo>
                    <a:pt x="420" y="524"/>
                  </a:lnTo>
                  <a:lnTo>
                    <a:pt x="432" y="510"/>
                  </a:lnTo>
                  <a:lnTo>
                    <a:pt x="442" y="494"/>
                  </a:lnTo>
                  <a:lnTo>
                    <a:pt x="450" y="476"/>
                  </a:lnTo>
                  <a:lnTo>
                    <a:pt x="456" y="458"/>
                  </a:lnTo>
                  <a:lnTo>
                    <a:pt x="460" y="438"/>
                  </a:lnTo>
                  <a:lnTo>
                    <a:pt x="460" y="418"/>
                  </a:lnTo>
                  <a:lnTo>
                    <a:pt x="460" y="418"/>
                  </a:lnTo>
                  <a:lnTo>
                    <a:pt x="458" y="392"/>
                  </a:lnTo>
                  <a:lnTo>
                    <a:pt x="454" y="368"/>
                  </a:lnTo>
                  <a:lnTo>
                    <a:pt x="446" y="346"/>
                  </a:lnTo>
                  <a:lnTo>
                    <a:pt x="440" y="336"/>
                  </a:lnTo>
                  <a:lnTo>
                    <a:pt x="432" y="326"/>
                  </a:lnTo>
                  <a:lnTo>
                    <a:pt x="424" y="316"/>
                  </a:lnTo>
                  <a:lnTo>
                    <a:pt x="414" y="308"/>
                  </a:lnTo>
                  <a:lnTo>
                    <a:pt x="392" y="294"/>
                  </a:lnTo>
                  <a:lnTo>
                    <a:pt x="364" y="280"/>
                  </a:lnTo>
                  <a:lnTo>
                    <a:pt x="330" y="270"/>
                  </a:lnTo>
                  <a:lnTo>
                    <a:pt x="184" y="232"/>
                  </a:lnTo>
                  <a:lnTo>
                    <a:pt x="184" y="232"/>
                  </a:lnTo>
                  <a:lnTo>
                    <a:pt x="166" y="226"/>
                  </a:lnTo>
                  <a:lnTo>
                    <a:pt x="152" y="220"/>
                  </a:lnTo>
                  <a:lnTo>
                    <a:pt x="140" y="212"/>
                  </a:lnTo>
                  <a:lnTo>
                    <a:pt x="130" y="204"/>
                  </a:lnTo>
                  <a:lnTo>
                    <a:pt x="124" y="194"/>
                  </a:lnTo>
                  <a:lnTo>
                    <a:pt x="118" y="184"/>
                  </a:lnTo>
                  <a:lnTo>
                    <a:pt x="116" y="174"/>
                  </a:lnTo>
                  <a:lnTo>
                    <a:pt x="114" y="162"/>
                  </a:lnTo>
                  <a:lnTo>
                    <a:pt x="114" y="162"/>
                  </a:lnTo>
                  <a:lnTo>
                    <a:pt x="116" y="146"/>
                  </a:lnTo>
                  <a:lnTo>
                    <a:pt x="122" y="132"/>
                  </a:lnTo>
                  <a:lnTo>
                    <a:pt x="132" y="118"/>
                  </a:lnTo>
                  <a:lnTo>
                    <a:pt x="146" y="106"/>
                  </a:lnTo>
                  <a:lnTo>
                    <a:pt x="162" y="96"/>
                  </a:lnTo>
                  <a:lnTo>
                    <a:pt x="180" y="88"/>
                  </a:lnTo>
                  <a:lnTo>
                    <a:pt x="202" y="82"/>
                  </a:lnTo>
                  <a:lnTo>
                    <a:pt x="228" y="82"/>
                  </a:lnTo>
                  <a:lnTo>
                    <a:pt x="228" y="82"/>
                  </a:lnTo>
                  <a:lnTo>
                    <a:pt x="252" y="82"/>
                  </a:lnTo>
                  <a:lnTo>
                    <a:pt x="274" y="88"/>
                  </a:lnTo>
                  <a:lnTo>
                    <a:pt x="294" y="94"/>
                  </a:lnTo>
                  <a:lnTo>
                    <a:pt x="310" y="104"/>
                  </a:lnTo>
                  <a:lnTo>
                    <a:pt x="322" y="118"/>
                  </a:lnTo>
                  <a:lnTo>
                    <a:pt x="332" y="134"/>
                  </a:lnTo>
                  <a:lnTo>
                    <a:pt x="338" y="154"/>
                  </a:lnTo>
                  <a:lnTo>
                    <a:pt x="344" y="176"/>
                  </a:lnTo>
                  <a:lnTo>
                    <a:pt x="444" y="176"/>
                  </a:lnTo>
                  <a:lnTo>
                    <a:pt x="444" y="176"/>
                  </a:lnTo>
                  <a:lnTo>
                    <a:pt x="444" y="160"/>
                  </a:lnTo>
                  <a:lnTo>
                    <a:pt x="442" y="144"/>
                  </a:lnTo>
                  <a:lnTo>
                    <a:pt x="438" y="130"/>
                  </a:lnTo>
                  <a:lnTo>
                    <a:pt x="432" y="114"/>
                  </a:lnTo>
                  <a:lnTo>
                    <a:pt x="426" y="98"/>
                  </a:lnTo>
                  <a:lnTo>
                    <a:pt x="418" y="84"/>
                  </a:lnTo>
                  <a:lnTo>
                    <a:pt x="408" y="70"/>
                  </a:lnTo>
                  <a:lnTo>
                    <a:pt x="396" y="56"/>
                  </a:lnTo>
                  <a:lnTo>
                    <a:pt x="382" y="44"/>
                  </a:lnTo>
                  <a:lnTo>
                    <a:pt x="368" y="34"/>
                  </a:lnTo>
                  <a:lnTo>
                    <a:pt x="350" y="24"/>
                  </a:lnTo>
                  <a:lnTo>
                    <a:pt x="330" y="16"/>
                  </a:lnTo>
                  <a:lnTo>
                    <a:pt x="308" y="10"/>
                  </a:lnTo>
                  <a:lnTo>
                    <a:pt x="284" y="4"/>
                  </a:lnTo>
                  <a:lnTo>
                    <a:pt x="258" y="2"/>
                  </a:lnTo>
                  <a:lnTo>
                    <a:pt x="230" y="0"/>
                  </a:lnTo>
                  <a:lnTo>
                    <a:pt x="230" y="0"/>
                  </a:lnTo>
                  <a:lnTo>
                    <a:pt x="204" y="2"/>
                  </a:lnTo>
                  <a:lnTo>
                    <a:pt x="178" y="4"/>
                  </a:lnTo>
                  <a:lnTo>
                    <a:pt x="156" y="8"/>
                  </a:lnTo>
                  <a:lnTo>
                    <a:pt x="134" y="14"/>
                  </a:lnTo>
                  <a:lnTo>
                    <a:pt x="114" y="22"/>
                  </a:lnTo>
                  <a:lnTo>
                    <a:pt x="96" y="30"/>
                  </a:lnTo>
                  <a:lnTo>
                    <a:pt x="80" y="40"/>
                  </a:lnTo>
                  <a:lnTo>
                    <a:pt x="64" y="52"/>
                  </a:lnTo>
                  <a:lnTo>
                    <a:pt x="50" y="64"/>
                  </a:lnTo>
                  <a:lnTo>
                    <a:pt x="40" y="78"/>
                  </a:lnTo>
                  <a:lnTo>
                    <a:pt x="30" y="92"/>
                  </a:lnTo>
                  <a:lnTo>
                    <a:pt x="22" y="106"/>
                  </a:lnTo>
                  <a:lnTo>
                    <a:pt x="16" y="122"/>
                  </a:lnTo>
                  <a:lnTo>
                    <a:pt x="10" y="138"/>
                  </a:lnTo>
                  <a:lnTo>
                    <a:pt x="8" y="156"/>
                  </a:lnTo>
                  <a:lnTo>
                    <a:pt x="8" y="172"/>
                  </a:lnTo>
                  <a:lnTo>
                    <a:pt x="8" y="172"/>
                  </a:lnTo>
                  <a:lnTo>
                    <a:pt x="8" y="198"/>
                  </a:lnTo>
                  <a:lnTo>
                    <a:pt x="14" y="220"/>
                  </a:lnTo>
                  <a:lnTo>
                    <a:pt x="24" y="242"/>
                  </a:lnTo>
                  <a:lnTo>
                    <a:pt x="36" y="262"/>
                  </a:lnTo>
                  <a:lnTo>
                    <a:pt x="54" y="280"/>
                  </a:lnTo>
                  <a:lnTo>
                    <a:pt x="76" y="296"/>
                  </a:lnTo>
                  <a:lnTo>
                    <a:pt x="102" y="308"/>
                  </a:lnTo>
                  <a:lnTo>
                    <a:pt x="134" y="318"/>
                  </a:lnTo>
                  <a:lnTo>
                    <a:pt x="242" y="346"/>
                  </a:lnTo>
                  <a:lnTo>
                    <a:pt x="242" y="346"/>
                  </a:lnTo>
                  <a:lnTo>
                    <a:pt x="272" y="354"/>
                  </a:lnTo>
                  <a:lnTo>
                    <a:pt x="296" y="362"/>
                  </a:lnTo>
                  <a:lnTo>
                    <a:pt x="314" y="370"/>
                  </a:lnTo>
                  <a:lnTo>
                    <a:pt x="330" y="380"/>
                  </a:lnTo>
                  <a:lnTo>
                    <a:pt x="340" y="390"/>
                  </a:lnTo>
                  <a:lnTo>
                    <a:pt x="348" y="400"/>
                  </a:lnTo>
                  <a:lnTo>
                    <a:pt x="352" y="412"/>
                  </a:lnTo>
                  <a:lnTo>
                    <a:pt x="352" y="426"/>
                  </a:lnTo>
                  <a:lnTo>
                    <a:pt x="352" y="426"/>
                  </a:lnTo>
                  <a:lnTo>
                    <a:pt x="352" y="440"/>
                  </a:lnTo>
                  <a:lnTo>
                    <a:pt x="348" y="452"/>
                  </a:lnTo>
                  <a:lnTo>
                    <a:pt x="340" y="466"/>
                  </a:lnTo>
                  <a:lnTo>
                    <a:pt x="328" y="480"/>
                  </a:lnTo>
                  <a:lnTo>
                    <a:pt x="312" y="490"/>
                  </a:lnTo>
                  <a:lnTo>
                    <a:pt x="290" y="500"/>
                  </a:lnTo>
                  <a:lnTo>
                    <a:pt x="262" y="506"/>
                  </a:lnTo>
                  <a:lnTo>
                    <a:pt x="230" y="508"/>
                  </a:lnTo>
                  <a:lnTo>
                    <a:pt x="230" y="508"/>
                  </a:lnTo>
                  <a:lnTo>
                    <a:pt x="206" y="506"/>
                  </a:lnTo>
                  <a:lnTo>
                    <a:pt x="182" y="502"/>
                  </a:lnTo>
                  <a:lnTo>
                    <a:pt x="162" y="494"/>
                  </a:lnTo>
                  <a:lnTo>
                    <a:pt x="144" y="484"/>
                  </a:lnTo>
                  <a:lnTo>
                    <a:pt x="128" y="472"/>
                  </a:lnTo>
                  <a:lnTo>
                    <a:pt x="114" y="456"/>
                  </a:lnTo>
                  <a:lnTo>
                    <a:pt x="106" y="436"/>
                  </a:lnTo>
                  <a:lnTo>
                    <a:pt x="102" y="426"/>
                  </a:lnTo>
                  <a:lnTo>
                    <a:pt x="100" y="416"/>
                  </a:lnTo>
                  <a:lnTo>
                    <a:pt x="0" y="416"/>
                  </a:lnTo>
                  <a:lnTo>
                    <a:pt x="0" y="4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
            <p:cNvSpPr>
              <a:spLocks/>
            </p:cNvSpPr>
            <p:nvPr/>
          </p:nvSpPr>
          <p:spPr bwMode="auto">
            <a:xfrm>
              <a:off x="5948363" y="1236663"/>
              <a:ext cx="1444625" cy="920750"/>
            </a:xfrm>
            <a:custGeom>
              <a:avLst/>
              <a:gdLst>
                <a:gd name="T0" fmla="*/ 910 w 910"/>
                <a:gd name="T1" fmla="*/ 580 h 580"/>
                <a:gd name="T2" fmla="*/ 910 w 910"/>
                <a:gd name="T3" fmla="*/ 222 h 580"/>
                <a:gd name="T4" fmla="*/ 904 w 910"/>
                <a:gd name="T5" fmla="*/ 170 h 580"/>
                <a:gd name="T6" fmla="*/ 890 w 910"/>
                <a:gd name="T7" fmla="*/ 126 h 580"/>
                <a:gd name="T8" fmla="*/ 868 w 910"/>
                <a:gd name="T9" fmla="*/ 86 h 580"/>
                <a:gd name="T10" fmla="*/ 840 w 910"/>
                <a:gd name="T11" fmla="*/ 56 h 580"/>
                <a:gd name="T12" fmla="*/ 804 w 910"/>
                <a:gd name="T13" fmla="*/ 32 h 580"/>
                <a:gd name="T14" fmla="*/ 764 w 910"/>
                <a:gd name="T15" fmla="*/ 14 h 580"/>
                <a:gd name="T16" fmla="*/ 718 w 910"/>
                <a:gd name="T17" fmla="*/ 4 h 580"/>
                <a:gd name="T18" fmla="*/ 670 w 910"/>
                <a:gd name="T19" fmla="*/ 0 h 580"/>
                <a:gd name="T20" fmla="*/ 638 w 910"/>
                <a:gd name="T21" fmla="*/ 2 h 580"/>
                <a:gd name="T22" fmla="*/ 580 w 910"/>
                <a:gd name="T23" fmla="*/ 12 h 580"/>
                <a:gd name="T24" fmla="*/ 526 w 910"/>
                <a:gd name="T25" fmla="*/ 36 h 580"/>
                <a:gd name="T26" fmla="*/ 492 w 910"/>
                <a:gd name="T27" fmla="*/ 62 h 580"/>
                <a:gd name="T28" fmla="*/ 474 w 910"/>
                <a:gd name="T29" fmla="*/ 86 h 580"/>
                <a:gd name="T30" fmla="*/ 466 w 910"/>
                <a:gd name="T31" fmla="*/ 98 h 580"/>
                <a:gd name="T32" fmla="*/ 446 w 910"/>
                <a:gd name="T33" fmla="*/ 70 h 580"/>
                <a:gd name="T34" fmla="*/ 402 w 910"/>
                <a:gd name="T35" fmla="*/ 32 h 580"/>
                <a:gd name="T36" fmla="*/ 354 w 910"/>
                <a:gd name="T37" fmla="*/ 10 h 580"/>
                <a:gd name="T38" fmla="*/ 306 w 910"/>
                <a:gd name="T39" fmla="*/ 2 h 580"/>
                <a:gd name="T40" fmla="*/ 282 w 910"/>
                <a:gd name="T41" fmla="*/ 0 h 580"/>
                <a:gd name="T42" fmla="*/ 232 w 910"/>
                <a:gd name="T43" fmla="*/ 6 h 580"/>
                <a:gd name="T44" fmla="*/ 182 w 910"/>
                <a:gd name="T45" fmla="*/ 20 h 580"/>
                <a:gd name="T46" fmla="*/ 140 w 910"/>
                <a:gd name="T47" fmla="*/ 44 h 580"/>
                <a:gd name="T48" fmla="*/ 116 w 910"/>
                <a:gd name="T49" fmla="*/ 70 h 580"/>
                <a:gd name="T50" fmla="*/ 108 w 910"/>
                <a:gd name="T51" fmla="*/ 82 h 580"/>
                <a:gd name="T52" fmla="*/ 0 w 910"/>
                <a:gd name="T53" fmla="*/ 14 h 580"/>
                <a:gd name="T54" fmla="*/ 108 w 910"/>
                <a:gd name="T55" fmla="*/ 580 h 580"/>
                <a:gd name="T56" fmla="*/ 108 w 910"/>
                <a:gd name="T57" fmla="*/ 238 h 580"/>
                <a:gd name="T58" fmla="*/ 110 w 910"/>
                <a:gd name="T59" fmla="*/ 204 h 580"/>
                <a:gd name="T60" fmla="*/ 120 w 910"/>
                <a:gd name="T61" fmla="*/ 176 h 580"/>
                <a:gd name="T62" fmla="*/ 134 w 910"/>
                <a:gd name="T63" fmla="*/ 150 h 580"/>
                <a:gd name="T64" fmla="*/ 152 w 910"/>
                <a:gd name="T65" fmla="*/ 130 h 580"/>
                <a:gd name="T66" fmla="*/ 176 w 910"/>
                <a:gd name="T67" fmla="*/ 114 h 580"/>
                <a:gd name="T68" fmla="*/ 202 w 910"/>
                <a:gd name="T69" fmla="*/ 102 h 580"/>
                <a:gd name="T70" fmla="*/ 232 w 910"/>
                <a:gd name="T71" fmla="*/ 94 h 580"/>
                <a:gd name="T72" fmla="*/ 264 w 910"/>
                <a:gd name="T73" fmla="*/ 92 h 580"/>
                <a:gd name="T74" fmla="*/ 292 w 910"/>
                <a:gd name="T75" fmla="*/ 94 h 580"/>
                <a:gd name="T76" fmla="*/ 328 w 910"/>
                <a:gd name="T77" fmla="*/ 106 h 580"/>
                <a:gd name="T78" fmla="*/ 350 w 910"/>
                <a:gd name="T79" fmla="*/ 118 h 580"/>
                <a:gd name="T80" fmla="*/ 370 w 910"/>
                <a:gd name="T81" fmla="*/ 136 h 580"/>
                <a:gd name="T82" fmla="*/ 384 w 910"/>
                <a:gd name="T83" fmla="*/ 158 h 580"/>
                <a:gd name="T84" fmla="*/ 394 w 910"/>
                <a:gd name="T85" fmla="*/ 184 h 580"/>
                <a:gd name="T86" fmla="*/ 400 w 910"/>
                <a:gd name="T87" fmla="*/ 216 h 580"/>
                <a:gd name="T88" fmla="*/ 400 w 910"/>
                <a:gd name="T89" fmla="*/ 580 h 580"/>
                <a:gd name="T90" fmla="*/ 508 w 910"/>
                <a:gd name="T91" fmla="*/ 238 h 580"/>
                <a:gd name="T92" fmla="*/ 510 w 910"/>
                <a:gd name="T93" fmla="*/ 220 h 580"/>
                <a:gd name="T94" fmla="*/ 516 w 910"/>
                <a:gd name="T95" fmla="*/ 190 h 580"/>
                <a:gd name="T96" fmla="*/ 526 w 910"/>
                <a:gd name="T97" fmla="*/ 162 h 580"/>
                <a:gd name="T98" fmla="*/ 544 w 910"/>
                <a:gd name="T99" fmla="*/ 140 h 580"/>
                <a:gd name="T100" fmla="*/ 564 w 910"/>
                <a:gd name="T101" fmla="*/ 120 h 580"/>
                <a:gd name="T102" fmla="*/ 588 w 910"/>
                <a:gd name="T103" fmla="*/ 106 h 580"/>
                <a:gd name="T104" fmla="*/ 618 w 910"/>
                <a:gd name="T105" fmla="*/ 98 h 580"/>
                <a:gd name="T106" fmla="*/ 648 w 910"/>
                <a:gd name="T107" fmla="*/ 92 h 580"/>
                <a:gd name="T108" fmla="*/ 664 w 910"/>
                <a:gd name="T109" fmla="*/ 92 h 580"/>
                <a:gd name="T110" fmla="*/ 718 w 910"/>
                <a:gd name="T111" fmla="*/ 100 h 580"/>
                <a:gd name="T112" fmla="*/ 740 w 910"/>
                <a:gd name="T113" fmla="*/ 110 h 580"/>
                <a:gd name="T114" fmla="*/ 760 w 910"/>
                <a:gd name="T115" fmla="*/ 126 h 580"/>
                <a:gd name="T116" fmla="*/ 778 w 910"/>
                <a:gd name="T117" fmla="*/ 146 h 580"/>
                <a:gd name="T118" fmla="*/ 790 w 910"/>
                <a:gd name="T119" fmla="*/ 170 h 580"/>
                <a:gd name="T120" fmla="*/ 798 w 910"/>
                <a:gd name="T121" fmla="*/ 200 h 580"/>
                <a:gd name="T122" fmla="*/ 802 w 910"/>
                <a:gd name="T123" fmla="*/ 234 h 580"/>
                <a:gd name="T124" fmla="*/ 802 w 910"/>
                <a:gd name="T125"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0" h="580">
                  <a:moveTo>
                    <a:pt x="802" y="580"/>
                  </a:moveTo>
                  <a:lnTo>
                    <a:pt x="910" y="580"/>
                  </a:lnTo>
                  <a:lnTo>
                    <a:pt x="910" y="222"/>
                  </a:lnTo>
                  <a:lnTo>
                    <a:pt x="910" y="222"/>
                  </a:lnTo>
                  <a:lnTo>
                    <a:pt x="908" y="196"/>
                  </a:lnTo>
                  <a:lnTo>
                    <a:pt x="904" y="170"/>
                  </a:lnTo>
                  <a:lnTo>
                    <a:pt x="898" y="146"/>
                  </a:lnTo>
                  <a:lnTo>
                    <a:pt x="890" y="126"/>
                  </a:lnTo>
                  <a:lnTo>
                    <a:pt x="880" y="106"/>
                  </a:lnTo>
                  <a:lnTo>
                    <a:pt x="868" y="86"/>
                  </a:lnTo>
                  <a:lnTo>
                    <a:pt x="854" y="70"/>
                  </a:lnTo>
                  <a:lnTo>
                    <a:pt x="840" y="56"/>
                  </a:lnTo>
                  <a:lnTo>
                    <a:pt x="822" y="42"/>
                  </a:lnTo>
                  <a:lnTo>
                    <a:pt x="804" y="32"/>
                  </a:lnTo>
                  <a:lnTo>
                    <a:pt x="784" y="22"/>
                  </a:lnTo>
                  <a:lnTo>
                    <a:pt x="764" y="14"/>
                  </a:lnTo>
                  <a:lnTo>
                    <a:pt x="742" y="8"/>
                  </a:lnTo>
                  <a:lnTo>
                    <a:pt x="718" y="4"/>
                  </a:lnTo>
                  <a:lnTo>
                    <a:pt x="694" y="2"/>
                  </a:lnTo>
                  <a:lnTo>
                    <a:pt x="670" y="0"/>
                  </a:lnTo>
                  <a:lnTo>
                    <a:pt x="670" y="0"/>
                  </a:lnTo>
                  <a:lnTo>
                    <a:pt x="638" y="2"/>
                  </a:lnTo>
                  <a:lnTo>
                    <a:pt x="608" y="6"/>
                  </a:lnTo>
                  <a:lnTo>
                    <a:pt x="580" y="12"/>
                  </a:lnTo>
                  <a:lnTo>
                    <a:pt x="552" y="22"/>
                  </a:lnTo>
                  <a:lnTo>
                    <a:pt x="526" y="36"/>
                  </a:lnTo>
                  <a:lnTo>
                    <a:pt x="502" y="54"/>
                  </a:lnTo>
                  <a:lnTo>
                    <a:pt x="492" y="62"/>
                  </a:lnTo>
                  <a:lnTo>
                    <a:pt x="482" y="74"/>
                  </a:lnTo>
                  <a:lnTo>
                    <a:pt x="474" y="86"/>
                  </a:lnTo>
                  <a:lnTo>
                    <a:pt x="466" y="98"/>
                  </a:lnTo>
                  <a:lnTo>
                    <a:pt x="466" y="98"/>
                  </a:lnTo>
                  <a:lnTo>
                    <a:pt x="456" y="84"/>
                  </a:lnTo>
                  <a:lnTo>
                    <a:pt x="446" y="70"/>
                  </a:lnTo>
                  <a:lnTo>
                    <a:pt x="424" y="48"/>
                  </a:lnTo>
                  <a:lnTo>
                    <a:pt x="402" y="32"/>
                  </a:lnTo>
                  <a:lnTo>
                    <a:pt x="378" y="18"/>
                  </a:lnTo>
                  <a:lnTo>
                    <a:pt x="354" y="10"/>
                  </a:lnTo>
                  <a:lnTo>
                    <a:pt x="330" y="4"/>
                  </a:lnTo>
                  <a:lnTo>
                    <a:pt x="306" y="2"/>
                  </a:lnTo>
                  <a:lnTo>
                    <a:pt x="282" y="0"/>
                  </a:lnTo>
                  <a:lnTo>
                    <a:pt x="282" y="0"/>
                  </a:lnTo>
                  <a:lnTo>
                    <a:pt x="258" y="2"/>
                  </a:lnTo>
                  <a:lnTo>
                    <a:pt x="232" y="6"/>
                  </a:lnTo>
                  <a:lnTo>
                    <a:pt x="206" y="10"/>
                  </a:lnTo>
                  <a:lnTo>
                    <a:pt x="182" y="20"/>
                  </a:lnTo>
                  <a:lnTo>
                    <a:pt x="160" y="30"/>
                  </a:lnTo>
                  <a:lnTo>
                    <a:pt x="140" y="44"/>
                  </a:lnTo>
                  <a:lnTo>
                    <a:pt x="122" y="62"/>
                  </a:lnTo>
                  <a:lnTo>
                    <a:pt x="116" y="70"/>
                  </a:lnTo>
                  <a:lnTo>
                    <a:pt x="110" y="82"/>
                  </a:lnTo>
                  <a:lnTo>
                    <a:pt x="108" y="82"/>
                  </a:lnTo>
                  <a:lnTo>
                    <a:pt x="108" y="14"/>
                  </a:lnTo>
                  <a:lnTo>
                    <a:pt x="0" y="14"/>
                  </a:lnTo>
                  <a:lnTo>
                    <a:pt x="0" y="580"/>
                  </a:lnTo>
                  <a:lnTo>
                    <a:pt x="108" y="580"/>
                  </a:lnTo>
                  <a:lnTo>
                    <a:pt x="108" y="238"/>
                  </a:lnTo>
                  <a:lnTo>
                    <a:pt x="108" y="238"/>
                  </a:lnTo>
                  <a:lnTo>
                    <a:pt x="108" y="220"/>
                  </a:lnTo>
                  <a:lnTo>
                    <a:pt x="110" y="204"/>
                  </a:lnTo>
                  <a:lnTo>
                    <a:pt x="114" y="190"/>
                  </a:lnTo>
                  <a:lnTo>
                    <a:pt x="120" y="176"/>
                  </a:lnTo>
                  <a:lnTo>
                    <a:pt x="126" y="162"/>
                  </a:lnTo>
                  <a:lnTo>
                    <a:pt x="134" y="150"/>
                  </a:lnTo>
                  <a:lnTo>
                    <a:pt x="142" y="140"/>
                  </a:lnTo>
                  <a:lnTo>
                    <a:pt x="152" y="130"/>
                  </a:lnTo>
                  <a:lnTo>
                    <a:pt x="164" y="120"/>
                  </a:lnTo>
                  <a:lnTo>
                    <a:pt x="176" y="114"/>
                  </a:lnTo>
                  <a:lnTo>
                    <a:pt x="188" y="106"/>
                  </a:lnTo>
                  <a:lnTo>
                    <a:pt x="202" y="102"/>
                  </a:lnTo>
                  <a:lnTo>
                    <a:pt x="216" y="98"/>
                  </a:lnTo>
                  <a:lnTo>
                    <a:pt x="232" y="94"/>
                  </a:lnTo>
                  <a:lnTo>
                    <a:pt x="248" y="92"/>
                  </a:lnTo>
                  <a:lnTo>
                    <a:pt x="264" y="92"/>
                  </a:lnTo>
                  <a:lnTo>
                    <a:pt x="264" y="92"/>
                  </a:lnTo>
                  <a:lnTo>
                    <a:pt x="292" y="94"/>
                  </a:lnTo>
                  <a:lnTo>
                    <a:pt x="316" y="100"/>
                  </a:lnTo>
                  <a:lnTo>
                    <a:pt x="328" y="106"/>
                  </a:lnTo>
                  <a:lnTo>
                    <a:pt x="340" y="110"/>
                  </a:lnTo>
                  <a:lnTo>
                    <a:pt x="350" y="118"/>
                  </a:lnTo>
                  <a:lnTo>
                    <a:pt x="360" y="126"/>
                  </a:lnTo>
                  <a:lnTo>
                    <a:pt x="370" y="136"/>
                  </a:lnTo>
                  <a:lnTo>
                    <a:pt x="378" y="146"/>
                  </a:lnTo>
                  <a:lnTo>
                    <a:pt x="384" y="158"/>
                  </a:lnTo>
                  <a:lnTo>
                    <a:pt x="390" y="170"/>
                  </a:lnTo>
                  <a:lnTo>
                    <a:pt x="394" y="184"/>
                  </a:lnTo>
                  <a:lnTo>
                    <a:pt x="398" y="200"/>
                  </a:lnTo>
                  <a:lnTo>
                    <a:pt x="400" y="216"/>
                  </a:lnTo>
                  <a:lnTo>
                    <a:pt x="400" y="234"/>
                  </a:lnTo>
                  <a:lnTo>
                    <a:pt x="400" y="580"/>
                  </a:lnTo>
                  <a:lnTo>
                    <a:pt x="508" y="580"/>
                  </a:lnTo>
                  <a:lnTo>
                    <a:pt x="508" y="238"/>
                  </a:lnTo>
                  <a:lnTo>
                    <a:pt x="508" y="238"/>
                  </a:lnTo>
                  <a:lnTo>
                    <a:pt x="510" y="220"/>
                  </a:lnTo>
                  <a:lnTo>
                    <a:pt x="512" y="204"/>
                  </a:lnTo>
                  <a:lnTo>
                    <a:pt x="516" y="190"/>
                  </a:lnTo>
                  <a:lnTo>
                    <a:pt x="520" y="176"/>
                  </a:lnTo>
                  <a:lnTo>
                    <a:pt x="526" y="162"/>
                  </a:lnTo>
                  <a:lnTo>
                    <a:pt x="534" y="150"/>
                  </a:lnTo>
                  <a:lnTo>
                    <a:pt x="544" y="140"/>
                  </a:lnTo>
                  <a:lnTo>
                    <a:pt x="552" y="130"/>
                  </a:lnTo>
                  <a:lnTo>
                    <a:pt x="564" y="120"/>
                  </a:lnTo>
                  <a:lnTo>
                    <a:pt x="576" y="114"/>
                  </a:lnTo>
                  <a:lnTo>
                    <a:pt x="588" y="106"/>
                  </a:lnTo>
                  <a:lnTo>
                    <a:pt x="602" y="102"/>
                  </a:lnTo>
                  <a:lnTo>
                    <a:pt x="618" y="98"/>
                  </a:lnTo>
                  <a:lnTo>
                    <a:pt x="632" y="94"/>
                  </a:lnTo>
                  <a:lnTo>
                    <a:pt x="648" y="92"/>
                  </a:lnTo>
                  <a:lnTo>
                    <a:pt x="664" y="92"/>
                  </a:lnTo>
                  <a:lnTo>
                    <a:pt x="664" y="92"/>
                  </a:lnTo>
                  <a:lnTo>
                    <a:pt x="692" y="94"/>
                  </a:lnTo>
                  <a:lnTo>
                    <a:pt x="718" y="100"/>
                  </a:lnTo>
                  <a:lnTo>
                    <a:pt x="730" y="106"/>
                  </a:lnTo>
                  <a:lnTo>
                    <a:pt x="740" y="110"/>
                  </a:lnTo>
                  <a:lnTo>
                    <a:pt x="752" y="118"/>
                  </a:lnTo>
                  <a:lnTo>
                    <a:pt x="760" y="126"/>
                  </a:lnTo>
                  <a:lnTo>
                    <a:pt x="770" y="136"/>
                  </a:lnTo>
                  <a:lnTo>
                    <a:pt x="778" y="146"/>
                  </a:lnTo>
                  <a:lnTo>
                    <a:pt x="784" y="158"/>
                  </a:lnTo>
                  <a:lnTo>
                    <a:pt x="790" y="170"/>
                  </a:lnTo>
                  <a:lnTo>
                    <a:pt x="796" y="184"/>
                  </a:lnTo>
                  <a:lnTo>
                    <a:pt x="798" y="200"/>
                  </a:lnTo>
                  <a:lnTo>
                    <a:pt x="800" y="216"/>
                  </a:lnTo>
                  <a:lnTo>
                    <a:pt x="802" y="234"/>
                  </a:lnTo>
                  <a:lnTo>
                    <a:pt x="802" y="580"/>
                  </a:lnTo>
                  <a:lnTo>
                    <a:pt x="802" y="5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7"/>
            <p:cNvSpPr>
              <a:spLocks noEditPoints="1"/>
            </p:cNvSpPr>
            <p:nvPr/>
          </p:nvSpPr>
          <p:spPr bwMode="auto">
            <a:xfrm>
              <a:off x="7542213"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6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10" y="200"/>
                  </a:lnTo>
                  <a:lnTo>
                    <a:pt x="182" y="204"/>
                  </a:lnTo>
                  <a:lnTo>
                    <a:pt x="156"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4"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
            <p:cNvSpPr>
              <a:spLocks noEditPoints="1"/>
            </p:cNvSpPr>
            <p:nvPr/>
          </p:nvSpPr>
          <p:spPr bwMode="auto">
            <a:xfrm>
              <a:off x="8624888"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4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08" y="200"/>
                  </a:lnTo>
                  <a:lnTo>
                    <a:pt x="182" y="204"/>
                  </a:lnTo>
                  <a:lnTo>
                    <a:pt x="154"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2"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9"/>
            <p:cNvSpPr>
              <a:spLocks/>
            </p:cNvSpPr>
            <p:nvPr/>
          </p:nvSpPr>
          <p:spPr bwMode="auto">
            <a:xfrm>
              <a:off x="9682163" y="1039813"/>
              <a:ext cx="469900" cy="1117600"/>
            </a:xfrm>
            <a:custGeom>
              <a:avLst/>
              <a:gdLst>
                <a:gd name="T0" fmla="*/ 86 w 296"/>
                <a:gd name="T1" fmla="*/ 138 h 704"/>
                <a:gd name="T2" fmla="*/ 0 w 296"/>
                <a:gd name="T3" fmla="*/ 138 h 704"/>
                <a:gd name="T4" fmla="*/ 0 w 296"/>
                <a:gd name="T5" fmla="*/ 224 h 704"/>
                <a:gd name="T6" fmla="*/ 86 w 296"/>
                <a:gd name="T7" fmla="*/ 224 h 704"/>
                <a:gd name="T8" fmla="*/ 86 w 296"/>
                <a:gd name="T9" fmla="*/ 582 h 704"/>
                <a:gd name="T10" fmla="*/ 86 w 296"/>
                <a:gd name="T11" fmla="*/ 582 h 704"/>
                <a:gd name="T12" fmla="*/ 88 w 296"/>
                <a:gd name="T13" fmla="*/ 612 h 704"/>
                <a:gd name="T14" fmla="*/ 90 w 296"/>
                <a:gd name="T15" fmla="*/ 626 h 704"/>
                <a:gd name="T16" fmla="*/ 94 w 296"/>
                <a:gd name="T17" fmla="*/ 638 h 704"/>
                <a:gd name="T18" fmla="*/ 98 w 296"/>
                <a:gd name="T19" fmla="*/ 650 h 704"/>
                <a:gd name="T20" fmla="*/ 102 w 296"/>
                <a:gd name="T21" fmla="*/ 660 h 704"/>
                <a:gd name="T22" fmla="*/ 110 w 296"/>
                <a:gd name="T23" fmla="*/ 668 h 704"/>
                <a:gd name="T24" fmla="*/ 118 w 296"/>
                <a:gd name="T25" fmla="*/ 676 h 704"/>
                <a:gd name="T26" fmla="*/ 126 w 296"/>
                <a:gd name="T27" fmla="*/ 682 h 704"/>
                <a:gd name="T28" fmla="*/ 136 w 296"/>
                <a:gd name="T29" fmla="*/ 688 h 704"/>
                <a:gd name="T30" fmla="*/ 148 w 296"/>
                <a:gd name="T31" fmla="*/ 694 h 704"/>
                <a:gd name="T32" fmla="*/ 162 w 296"/>
                <a:gd name="T33" fmla="*/ 698 h 704"/>
                <a:gd name="T34" fmla="*/ 192 w 296"/>
                <a:gd name="T35" fmla="*/ 702 h 704"/>
                <a:gd name="T36" fmla="*/ 230 w 296"/>
                <a:gd name="T37" fmla="*/ 704 h 704"/>
                <a:gd name="T38" fmla="*/ 230 w 296"/>
                <a:gd name="T39" fmla="*/ 704 h 704"/>
                <a:gd name="T40" fmla="*/ 266 w 296"/>
                <a:gd name="T41" fmla="*/ 704 h 704"/>
                <a:gd name="T42" fmla="*/ 296 w 296"/>
                <a:gd name="T43" fmla="*/ 704 h 704"/>
                <a:gd name="T44" fmla="*/ 296 w 296"/>
                <a:gd name="T45" fmla="*/ 614 h 704"/>
                <a:gd name="T46" fmla="*/ 246 w 296"/>
                <a:gd name="T47" fmla="*/ 614 h 704"/>
                <a:gd name="T48" fmla="*/ 246 w 296"/>
                <a:gd name="T49" fmla="*/ 614 h 704"/>
                <a:gd name="T50" fmla="*/ 232 w 296"/>
                <a:gd name="T51" fmla="*/ 612 h 704"/>
                <a:gd name="T52" fmla="*/ 220 w 296"/>
                <a:gd name="T53" fmla="*/ 610 h 704"/>
                <a:gd name="T54" fmla="*/ 212 w 296"/>
                <a:gd name="T55" fmla="*/ 608 h 704"/>
                <a:gd name="T56" fmla="*/ 204 w 296"/>
                <a:gd name="T57" fmla="*/ 604 h 704"/>
                <a:gd name="T58" fmla="*/ 200 w 296"/>
                <a:gd name="T59" fmla="*/ 598 h 704"/>
                <a:gd name="T60" fmla="*/ 196 w 296"/>
                <a:gd name="T61" fmla="*/ 590 h 704"/>
                <a:gd name="T62" fmla="*/ 194 w 296"/>
                <a:gd name="T63" fmla="*/ 582 h 704"/>
                <a:gd name="T64" fmla="*/ 194 w 296"/>
                <a:gd name="T65" fmla="*/ 572 h 704"/>
                <a:gd name="T66" fmla="*/ 194 w 296"/>
                <a:gd name="T67" fmla="*/ 224 h 704"/>
                <a:gd name="T68" fmla="*/ 294 w 296"/>
                <a:gd name="T69" fmla="*/ 224 h 704"/>
                <a:gd name="T70" fmla="*/ 294 w 296"/>
                <a:gd name="T71" fmla="*/ 138 h 704"/>
                <a:gd name="T72" fmla="*/ 194 w 296"/>
                <a:gd name="T73" fmla="*/ 138 h 704"/>
                <a:gd name="T74" fmla="*/ 194 w 296"/>
                <a:gd name="T75" fmla="*/ 0 h 704"/>
                <a:gd name="T76" fmla="*/ 86 w 296"/>
                <a:gd name="T77" fmla="*/ 0 h 704"/>
                <a:gd name="T78" fmla="*/ 86 w 296"/>
                <a:gd name="T79" fmla="*/ 138 h 704"/>
                <a:gd name="T80" fmla="*/ 86 w 296"/>
                <a:gd name="T81" fmla="*/ 13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6" h="704">
                  <a:moveTo>
                    <a:pt x="86" y="138"/>
                  </a:moveTo>
                  <a:lnTo>
                    <a:pt x="0" y="138"/>
                  </a:lnTo>
                  <a:lnTo>
                    <a:pt x="0" y="224"/>
                  </a:lnTo>
                  <a:lnTo>
                    <a:pt x="86" y="224"/>
                  </a:lnTo>
                  <a:lnTo>
                    <a:pt x="86" y="582"/>
                  </a:lnTo>
                  <a:lnTo>
                    <a:pt x="86" y="582"/>
                  </a:lnTo>
                  <a:lnTo>
                    <a:pt x="88" y="612"/>
                  </a:lnTo>
                  <a:lnTo>
                    <a:pt x="90" y="626"/>
                  </a:lnTo>
                  <a:lnTo>
                    <a:pt x="94" y="638"/>
                  </a:lnTo>
                  <a:lnTo>
                    <a:pt x="98" y="650"/>
                  </a:lnTo>
                  <a:lnTo>
                    <a:pt x="102" y="660"/>
                  </a:lnTo>
                  <a:lnTo>
                    <a:pt x="110" y="668"/>
                  </a:lnTo>
                  <a:lnTo>
                    <a:pt x="118" y="676"/>
                  </a:lnTo>
                  <a:lnTo>
                    <a:pt x="126" y="682"/>
                  </a:lnTo>
                  <a:lnTo>
                    <a:pt x="136" y="688"/>
                  </a:lnTo>
                  <a:lnTo>
                    <a:pt x="148" y="694"/>
                  </a:lnTo>
                  <a:lnTo>
                    <a:pt x="162" y="698"/>
                  </a:lnTo>
                  <a:lnTo>
                    <a:pt x="192" y="702"/>
                  </a:lnTo>
                  <a:lnTo>
                    <a:pt x="230" y="704"/>
                  </a:lnTo>
                  <a:lnTo>
                    <a:pt x="230" y="704"/>
                  </a:lnTo>
                  <a:lnTo>
                    <a:pt x="266" y="704"/>
                  </a:lnTo>
                  <a:lnTo>
                    <a:pt x="296" y="704"/>
                  </a:lnTo>
                  <a:lnTo>
                    <a:pt x="296" y="614"/>
                  </a:lnTo>
                  <a:lnTo>
                    <a:pt x="246" y="614"/>
                  </a:lnTo>
                  <a:lnTo>
                    <a:pt x="246" y="614"/>
                  </a:lnTo>
                  <a:lnTo>
                    <a:pt x="232" y="612"/>
                  </a:lnTo>
                  <a:lnTo>
                    <a:pt x="220" y="610"/>
                  </a:lnTo>
                  <a:lnTo>
                    <a:pt x="212" y="608"/>
                  </a:lnTo>
                  <a:lnTo>
                    <a:pt x="204" y="604"/>
                  </a:lnTo>
                  <a:lnTo>
                    <a:pt x="200" y="598"/>
                  </a:lnTo>
                  <a:lnTo>
                    <a:pt x="196" y="590"/>
                  </a:lnTo>
                  <a:lnTo>
                    <a:pt x="194" y="582"/>
                  </a:lnTo>
                  <a:lnTo>
                    <a:pt x="194" y="572"/>
                  </a:lnTo>
                  <a:lnTo>
                    <a:pt x="194" y="224"/>
                  </a:lnTo>
                  <a:lnTo>
                    <a:pt x="294" y="224"/>
                  </a:lnTo>
                  <a:lnTo>
                    <a:pt x="294" y="138"/>
                  </a:lnTo>
                  <a:lnTo>
                    <a:pt x="194" y="138"/>
                  </a:lnTo>
                  <a:lnTo>
                    <a:pt x="194" y="0"/>
                  </a:lnTo>
                  <a:lnTo>
                    <a:pt x="86" y="0"/>
                  </a:lnTo>
                  <a:lnTo>
                    <a:pt x="86" y="138"/>
                  </a:lnTo>
                  <a:lnTo>
                    <a:pt x="86" y="1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0"/>
            <p:cNvSpPr>
              <a:spLocks noEditPoints="1"/>
            </p:cNvSpPr>
            <p:nvPr/>
          </p:nvSpPr>
          <p:spPr bwMode="auto">
            <a:xfrm>
              <a:off x="10294938" y="1217613"/>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1"/>
            <p:cNvSpPr>
              <a:spLocks/>
            </p:cNvSpPr>
            <p:nvPr/>
          </p:nvSpPr>
          <p:spPr bwMode="auto">
            <a:xfrm>
              <a:off x="10952163" y="944563"/>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2"/>
            <p:cNvSpPr>
              <a:spLocks/>
            </p:cNvSpPr>
            <p:nvPr/>
          </p:nvSpPr>
          <p:spPr bwMode="auto">
            <a:xfrm>
              <a:off x="11031538" y="677863"/>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Text Placeholder 19"/>
          <p:cNvSpPr>
            <a:spLocks noGrp="1"/>
          </p:cNvSpPr>
          <p:nvPr>
            <p:ph type="body" sz="quarter" idx="15" hasCustomPrompt="1"/>
          </p:nvPr>
        </p:nvSpPr>
        <p:spPr>
          <a:xfrm>
            <a:off x="7306574" y="3876664"/>
            <a:ext cx="4115368" cy="961037"/>
          </a:xfrm>
        </p:spPr>
        <p:txBody>
          <a:bodyPr anchor="b"/>
          <a:lstStyle>
            <a:lvl1pPr marL="0" indent="0" algn="l">
              <a:buNone/>
              <a:defRPr b="1">
                <a:solidFill>
                  <a:schemeClr val="bg1"/>
                </a:solidFill>
              </a:defRPr>
            </a:lvl1pPr>
          </a:lstStyle>
          <a:p>
            <a:pPr lvl="0"/>
            <a:r>
              <a:rPr lang="en-US" dirty="0"/>
              <a:t>Add name</a:t>
            </a:r>
          </a:p>
        </p:txBody>
      </p:sp>
      <p:sp>
        <p:nvSpPr>
          <p:cNvPr id="16" name="Text Placeholder 19"/>
          <p:cNvSpPr>
            <a:spLocks noGrp="1"/>
          </p:cNvSpPr>
          <p:nvPr>
            <p:ph type="body" sz="quarter" idx="16" hasCustomPrompt="1"/>
          </p:nvPr>
        </p:nvSpPr>
        <p:spPr>
          <a:xfrm>
            <a:off x="7306574" y="4776062"/>
            <a:ext cx="4115368" cy="715470"/>
          </a:xfrm>
        </p:spPr>
        <p:txBody>
          <a:bodyPr anchor="t">
            <a:normAutofit/>
          </a:bodyPr>
          <a:lstStyle>
            <a:lvl1pPr marL="0" indent="0" algn="l">
              <a:buNone/>
              <a:defRPr sz="2400" b="0" i="0" baseline="0">
                <a:solidFill>
                  <a:schemeClr val="bg1"/>
                </a:solidFill>
              </a:defRPr>
            </a:lvl1pPr>
          </a:lstStyle>
          <a:p>
            <a:pPr lvl="0"/>
            <a:r>
              <a:rPr lang="en-US" dirty="0"/>
              <a:t>Add title</a:t>
            </a:r>
          </a:p>
        </p:txBody>
      </p:sp>
      <p:pic>
        <p:nvPicPr>
          <p:cNvPr id="18" name="Picture 17" descr="smaato_O_wht-shadow.png"/>
          <p:cNvPicPr>
            <a:picLocks noChangeAspect="1"/>
          </p:cNvPicPr>
          <p:nvPr userDrawn="1"/>
        </p:nvPicPr>
        <p:blipFill rotWithShape="1">
          <a:blip r:embed="rId2" cstate="screen">
            <a:alphaModFix amt="82000"/>
            <a:extLst>
              <a:ext uri="{28A0092B-C50C-407E-A947-70E740481C1C}">
                <a14:useLocalDpi xmlns:a14="http://schemas.microsoft.com/office/drawing/2010/main"/>
              </a:ext>
            </a:extLst>
          </a:blip>
          <a:srcRect l="25064" r="1" b="25358"/>
          <a:stretch/>
        </p:blipFill>
        <p:spPr>
          <a:xfrm>
            <a:off x="0" y="2162233"/>
            <a:ext cx="4714247" cy="4695767"/>
          </a:xfrm>
          <a:prstGeom prst="rect">
            <a:avLst/>
          </a:prstGeom>
        </p:spPr>
      </p:pic>
      <p:graphicFrame>
        <p:nvGraphicFramePr>
          <p:cNvPr id="20" name="Table 19"/>
          <p:cNvGraphicFramePr>
            <a:graphicFrameLocks noGrp="1"/>
          </p:cNvGraphicFramePr>
          <p:nvPr userDrawn="1">
            <p:extLst/>
          </p:nvPr>
        </p:nvGraphicFramePr>
        <p:xfrm>
          <a:off x="4750008" y="5943050"/>
          <a:ext cx="7451610" cy="374889"/>
        </p:xfrm>
        <a:graphic>
          <a:graphicData uri="http://schemas.openxmlformats.org/drawingml/2006/table">
            <a:tbl>
              <a:tblPr firstRow="1" bandRow="1">
                <a:tableStyleId>{5C22544A-7EE6-4342-B048-85BDC9FD1C3A}</a:tableStyleId>
              </a:tblPr>
              <a:tblGrid>
                <a:gridCol w="1490322">
                  <a:extLst>
                    <a:ext uri="{9D8B030D-6E8A-4147-A177-3AD203B41FA5}">
                      <a16:colId xmlns:a16="http://schemas.microsoft.com/office/drawing/2014/main" val="20000"/>
                    </a:ext>
                  </a:extLst>
                </a:gridCol>
                <a:gridCol w="1490322">
                  <a:extLst>
                    <a:ext uri="{9D8B030D-6E8A-4147-A177-3AD203B41FA5}">
                      <a16:colId xmlns:a16="http://schemas.microsoft.com/office/drawing/2014/main" val="503920330"/>
                    </a:ext>
                  </a:extLst>
                </a:gridCol>
                <a:gridCol w="1490322">
                  <a:extLst>
                    <a:ext uri="{9D8B030D-6E8A-4147-A177-3AD203B41FA5}">
                      <a16:colId xmlns:a16="http://schemas.microsoft.com/office/drawing/2014/main" val="20001"/>
                    </a:ext>
                  </a:extLst>
                </a:gridCol>
                <a:gridCol w="1490322">
                  <a:extLst>
                    <a:ext uri="{9D8B030D-6E8A-4147-A177-3AD203B41FA5}">
                      <a16:colId xmlns:a16="http://schemas.microsoft.com/office/drawing/2014/main" val="20002"/>
                    </a:ext>
                  </a:extLst>
                </a:gridCol>
                <a:gridCol w="1490322">
                  <a:extLst>
                    <a:ext uri="{9D8B030D-6E8A-4147-A177-3AD203B41FA5}">
                      <a16:colId xmlns:a16="http://schemas.microsoft.com/office/drawing/2014/main" val="20003"/>
                    </a:ext>
                  </a:extLst>
                </a:gridCol>
              </a:tblGrid>
              <a:tr h="374889">
                <a:tc>
                  <a:txBody>
                    <a:bodyPr/>
                    <a:lstStyle/>
                    <a:p>
                      <a:pPr>
                        <a:lnSpc>
                          <a:spcPct val="90000"/>
                        </a:lnSpc>
                      </a:pPr>
                      <a:r>
                        <a:rPr lang="pt-PT" sz="900" b="0" dirty="0">
                          <a:solidFill>
                            <a:schemeClr val="bg1"/>
                          </a:solidFill>
                          <a:latin typeface="+mn-lt"/>
                          <a:ea typeface="Ruda"/>
                          <a:cs typeface="Tahoma"/>
                        </a:rPr>
                        <a:t>San Francisco, CA</a:t>
                      </a:r>
                    </a:p>
                    <a:p>
                      <a:pPr>
                        <a:lnSpc>
                          <a:spcPct val="90000"/>
                        </a:lnSpc>
                      </a:pPr>
                      <a:r>
                        <a:rPr lang="pt-PT" sz="900" b="0" dirty="0">
                          <a:solidFill>
                            <a:schemeClr val="bg1"/>
                          </a:solidFill>
                          <a:latin typeface="+mn-lt"/>
                          <a:ea typeface="Ruda"/>
                          <a:cs typeface="Tahoma"/>
                        </a:rPr>
                        <a:t>T: +1 (650) 286-1198</a:t>
                      </a:r>
                    </a:p>
                    <a:p>
                      <a:pPr>
                        <a:lnSpc>
                          <a:spcPct val="90000"/>
                        </a:lnSpc>
                      </a:pPr>
                      <a:r>
                        <a:rPr lang="pt-PT" sz="900" b="0" dirty="0" err="1">
                          <a:solidFill>
                            <a:schemeClr val="bg1"/>
                          </a:solidFill>
                          <a:latin typeface="+mn-lt"/>
                          <a:ea typeface="Ruda"/>
                          <a:cs typeface="Tahoma"/>
                        </a:rPr>
                        <a:t>americas@smaato.com</a:t>
                      </a:r>
                      <a:endParaRPr lang="pt-PT" sz="900" b="0" dirty="0">
                        <a:solidFill>
                          <a:schemeClr val="bg1"/>
                        </a:solidFill>
                        <a:latin typeface="+mn-lt"/>
                        <a:ea typeface="Ruda"/>
                        <a:cs typeface="Tahoma"/>
                      </a:endParaRPr>
                    </a:p>
                  </a:txBody>
                  <a:tcPr marL="137160" marR="137160" marT="0" marB="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pt-PT" sz="900" b="0" dirty="0">
                          <a:solidFill>
                            <a:schemeClr val="bg1"/>
                          </a:solidFill>
                          <a:latin typeface="+mn-lt"/>
                          <a:ea typeface="Ruda"/>
                          <a:cs typeface="Tahoma"/>
                        </a:rPr>
                        <a:t>New York City, NY</a:t>
                      </a:r>
                    </a:p>
                    <a:p>
                      <a:pPr>
                        <a:lnSpc>
                          <a:spcPct val="90000"/>
                        </a:lnSpc>
                      </a:pPr>
                      <a:r>
                        <a:rPr lang="en-US" sz="900" b="0" i="0" u="none" strike="noStrike" kern="1200" baseline="0" dirty="0">
                          <a:solidFill>
                            <a:schemeClr val="bg1"/>
                          </a:solidFill>
                          <a:latin typeface="+mn-lt"/>
                          <a:cs typeface="Tahoma"/>
                        </a:rPr>
                        <a:t>Tel: </a:t>
                      </a:r>
                      <a:r>
                        <a:rPr lang="is-IS" sz="900" b="0" i="0" u="none" strike="noStrike" kern="1200" baseline="0" dirty="0">
                          <a:solidFill>
                            <a:schemeClr val="bg1"/>
                          </a:solidFill>
                          <a:latin typeface="+mn-lt"/>
                          <a:cs typeface="Tahoma"/>
                        </a:rPr>
                        <a:t>+1 (646) 650-5030</a:t>
                      </a:r>
                      <a:endParaRPr lang="en-US" sz="900" b="0" i="0" u="none" strike="noStrike" kern="1200" baseline="0" dirty="0">
                        <a:solidFill>
                          <a:schemeClr val="bg1"/>
                        </a:solidFill>
                        <a:latin typeface="+mn-lt"/>
                        <a:cs typeface="Tahoma"/>
                      </a:endParaRPr>
                    </a:p>
                    <a:p>
                      <a:pPr marL="0" marR="0" indent="0" algn="l" defTabSz="914400" rtl="0" eaLnBrk="1" fontAlgn="auto" latinLnBrk="0" hangingPunct="1">
                        <a:lnSpc>
                          <a:spcPct val="90000"/>
                        </a:lnSpc>
                        <a:spcBef>
                          <a:spcPts val="0"/>
                        </a:spcBef>
                        <a:spcAft>
                          <a:spcPts val="0"/>
                        </a:spcAft>
                        <a:buClrTx/>
                        <a:buSzTx/>
                        <a:buFontTx/>
                        <a:buNone/>
                        <a:tabLst/>
                        <a:defRPr/>
                      </a:pPr>
                      <a:r>
                        <a:rPr lang="pt-PT" sz="900" b="0" dirty="0">
                          <a:solidFill>
                            <a:schemeClr val="bg1"/>
                          </a:solidFill>
                          <a:latin typeface="+mn-lt"/>
                          <a:ea typeface="Ruda"/>
                          <a:cs typeface="Tahoma"/>
                        </a:rPr>
                        <a:t>americas@smaato.com</a:t>
                      </a: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Hamburg, Germany</a:t>
                      </a:r>
                    </a:p>
                    <a:p>
                      <a:pPr lvl="0">
                        <a:lnSpc>
                          <a:spcPct val="90000"/>
                        </a:lnSpc>
                      </a:pPr>
                      <a:r>
                        <a:rPr lang="pt-PT" sz="900" b="0" dirty="0">
                          <a:solidFill>
                            <a:schemeClr val="bg1"/>
                          </a:solidFill>
                          <a:latin typeface="+mn-lt"/>
                          <a:ea typeface="Ruda"/>
                          <a:cs typeface="Tahoma"/>
                        </a:rPr>
                        <a:t>T: +49 (40) 3480 9490</a:t>
                      </a:r>
                    </a:p>
                    <a:p>
                      <a:pPr lvl="0">
                        <a:lnSpc>
                          <a:spcPct val="90000"/>
                        </a:lnSpc>
                      </a:pPr>
                      <a:r>
                        <a:rPr lang="pt-PT" sz="900" b="0" dirty="0">
                          <a:solidFill>
                            <a:schemeClr val="bg1"/>
                          </a:solidFill>
                          <a:latin typeface="+mn-lt"/>
                          <a:ea typeface="Ruda"/>
                          <a:cs typeface="Tahoma"/>
                        </a:rPr>
                        <a:t>emea@smaato.com</a:t>
                      </a: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Singapore, SG</a:t>
                      </a:r>
                    </a:p>
                    <a:p>
                      <a:pPr lvl="0">
                        <a:lnSpc>
                          <a:spcPct val="90000"/>
                        </a:lnSpc>
                      </a:pPr>
                      <a:r>
                        <a:rPr lang="pt-PT" sz="900" b="0" dirty="0">
                          <a:solidFill>
                            <a:schemeClr val="bg1"/>
                          </a:solidFill>
                          <a:latin typeface="+mn-lt"/>
                          <a:ea typeface="Ruda"/>
                          <a:cs typeface="Tahoma"/>
                        </a:rPr>
                        <a:t>T: </a:t>
                      </a:r>
                      <a:r>
                        <a:rPr lang="is-IS" sz="900" b="0" dirty="0">
                          <a:solidFill>
                            <a:schemeClr val="bg1"/>
                          </a:solidFill>
                          <a:latin typeface="+mn-lt"/>
                          <a:ea typeface="Ruda"/>
                          <a:cs typeface="Tahoma"/>
                        </a:rPr>
                        <a:t>+65 63366 254</a:t>
                      </a:r>
                    </a:p>
                    <a:p>
                      <a:pPr lvl="0">
                        <a:lnSpc>
                          <a:spcPct val="90000"/>
                        </a:lnSpc>
                      </a:pPr>
                      <a:r>
                        <a:rPr lang="pt-PT" sz="900" b="0" dirty="0" err="1">
                          <a:solidFill>
                            <a:schemeClr val="bg1"/>
                          </a:solidFill>
                          <a:latin typeface="+mn-lt"/>
                          <a:ea typeface="Ruda"/>
                          <a:cs typeface="Tahoma"/>
                        </a:rPr>
                        <a:t>apac@smaato.com</a:t>
                      </a:r>
                      <a:endParaRPr lang="pt-PT" sz="900" b="0" dirty="0">
                        <a:solidFill>
                          <a:schemeClr val="bg1"/>
                        </a:solidFill>
                        <a:latin typeface="+mn-lt"/>
                        <a:ea typeface="Ruda"/>
                        <a:cs typeface="Tahoma"/>
                      </a:endParaRP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Shanghai, China</a:t>
                      </a:r>
                    </a:p>
                    <a:p>
                      <a:pPr lvl="0">
                        <a:lnSpc>
                          <a:spcPct val="90000"/>
                        </a:lnSpc>
                      </a:pPr>
                      <a:r>
                        <a:rPr lang="pt-PT" sz="900" b="0" dirty="0">
                          <a:solidFill>
                            <a:schemeClr val="bg1"/>
                          </a:solidFill>
                          <a:latin typeface="+mn-lt"/>
                          <a:ea typeface="Ruda"/>
                          <a:cs typeface="Tahoma"/>
                        </a:rPr>
                        <a:t>T: </a:t>
                      </a:r>
                      <a:r>
                        <a:rPr lang="is-IS" sz="900" b="0" dirty="0">
                          <a:solidFill>
                            <a:schemeClr val="bg1"/>
                          </a:solidFill>
                          <a:latin typeface="+mn-lt"/>
                          <a:ea typeface="Ruda"/>
                          <a:cs typeface="Tahoma"/>
                        </a:rPr>
                        <a:t>+65 63366 254</a:t>
                      </a:r>
                    </a:p>
                    <a:p>
                      <a:pPr lvl="0">
                        <a:lnSpc>
                          <a:spcPct val="90000"/>
                        </a:lnSpc>
                      </a:pPr>
                      <a:r>
                        <a:rPr lang="pt-PT" sz="900" b="0" dirty="0" err="1">
                          <a:solidFill>
                            <a:schemeClr val="bg1"/>
                          </a:solidFill>
                          <a:latin typeface="+mn-lt"/>
                          <a:ea typeface="Ruda"/>
                          <a:cs typeface="Tahoma"/>
                        </a:rPr>
                        <a:t>apac@smaato.com</a:t>
                      </a:r>
                      <a:endParaRPr lang="pt-PT" sz="900" b="0" dirty="0">
                        <a:solidFill>
                          <a:schemeClr val="bg1"/>
                        </a:solidFill>
                        <a:latin typeface="+mn-lt"/>
                        <a:ea typeface="Ruda"/>
                        <a:cs typeface="Tahoma"/>
                      </a:endParaRPr>
                    </a:p>
                  </a:txBody>
                  <a:tcPr marL="137160" marR="137160" marT="0" marB="0"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7" name="Text Placeholder 5"/>
          <p:cNvSpPr>
            <a:spLocks noGrp="1"/>
          </p:cNvSpPr>
          <p:nvPr>
            <p:ph type="body" sz="quarter" idx="10" hasCustomPrompt="1"/>
          </p:nvPr>
        </p:nvSpPr>
        <p:spPr>
          <a:xfrm>
            <a:off x="7278271" y="3049394"/>
            <a:ext cx="4143671" cy="1255648"/>
          </a:xfrm>
        </p:spPr>
        <p:txBody>
          <a:bodyPr anchor="b">
            <a:noAutofit/>
          </a:bodyPr>
          <a:lstStyle>
            <a:lvl1pPr marL="0" indent="0">
              <a:buNone/>
              <a:defRPr sz="4800" b="1" baseline="0">
                <a:solidFill>
                  <a:schemeClr val="bg1"/>
                </a:solidFill>
              </a:defRPr>
            </a:lvl1pPr>
          </a:lstStyle>
          <a:p>
            <a:pPr lvl="0"/>
            <a:r>
              <a:rPr lang="en-US" dirty="0"/>
              <a:t>Insert optional text or remove</a:t>
            </a:r>
          </a:p>
        </p:txBody>
      </p:sp>
    </p:spTree>
    <p:extLst>
      <p:ext uri="{BB962C8B-B14F-4D97-AF65-F5344CB8AC3E}">
        <p14:creationId xmlns:p14="http://schemas.microsoft.com/office/powerpoint/2010/main" val="945856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4BBBE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1779588"/>
            <a:ext cx="5257800" cy="3330575"/>
          </a:xfrm>
        </p:spPr>
        <p:txBody>
          <a:bodyPr anchor="b">
            <a:normAutofit/>
          </a:bodyPr>
          <a:lstStyle>
            <a:lvl1pPr algn="r">
              <a:defRPr sz="4800" b="1"/>
            </a:lvl1pPr>
          </a:lstStyle>
          <a:p>
            <a:r>
              <a:rPr lang="en-US"/>
              <a:t>Click to edit Master title style</a:t>
            </a:r>
            <a:endParaRPr lang="en-US" dirty="0"/>
          </a:p>
        </p:txBody>
      </p:sp>
      <p:sp>
        <p:nvSpPr>
          <p:cNvPr id="3" name="Subtitle 2"/>
          <p:cNvSpPr>
            <a:spLocks noGrp="1"/>
          </p:cNvSpPr>
          <p:nvPr>
            <p:ph type="subTitle" idx="1"/>
          </p:nvPr>
        </p:nvSpPr>
        <p:spPr>
          <a:xfrm>
            <a:off x="6096000" y="5202238"/>
            <a:ext cx="5257800" cy="80667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ext Placeholder 10"/>
          <p:cNvSpPr>
            <a:spLocks noGrp="1"/>
          </p:cNvSpPr>
          <p:nvPr>
            <p:ph type="body" sz="quarter" idx="13" hasCustomPrompt="1"/>
          </p:nvPr>
        </p:nvSpPr>
        <p:spPr>
          <a:xfrm>
            <a:off x="4467497" y="6008688"/>
            <a:ext cx="6886303" cy="468312"/>
          </a:xfrm>
        </p:spPr>
        <p:txBody>
          <a:bodyPr>
            <a:noAutofit/>
          </a:bodyPr>
          <a:lstStyle>
            <a:lvl1pPr marL="0" indent="0" algn="r">
              <a:buNone/>
              <a:defRPr sz="1400" b="1" cap="all" baseline="0">
                <a:solidFill>
                  <a:schemeClr val="bg1"/>
                </a:solidFill>
              </a:defRPr>
            </a:lvl1pPr>
          </a:lstStyle>
          <a:p>
            <a:pPr lvl="0"/>
            <a:r>
              <a:rPr lang="en-US" dirty="0"/>
              <a:t>Click to add speaker name or date</a:t>
            </a:r>
          </a:p>
        </p:txBody>
      </p:sp>
      <p:pic>
        <p:nvPicPr>
          <p:cNvPr id="7" name="Picture 6" descr="smaato_large-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54743" y="359277"/>
            <a:ext cx="4752769" cy="1051842"/>
          </a:xfrm>
          <a:prstGeom prst="rect">
            <a:avLst/>
          </a:prstGeom>
        </p:spPr>
      </p:pic>
    </p:spTree>
    <p:extLst>
      <p:ext uri="{BB962C8B-B14F-4D97-AF65-F5344CB8AC3E}">
        <p14:creationId xmlns:p14="http://schemas.microsoft.com/office/powerpoint/2010/main" val="25774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4BBBE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0378" y="1709738"/>
            <a:ext cx="8917071" cy="2852737"/>
          </a:xfrm>
        </p:spPr>
        <p:txBody>
          <a:bodyPr anchor="b">
            <a:normAutofit/>
          </a:bodyPr>
          <a:lstStyle>
            <a:lvl1pPr algn="r">
              <a:defRPr sz="4800" b="1"/>
            </a:lvl1pPr>
          </a:lstStyle>
          <a:p>
            <a:r>
              <a:rPr lang="en-US"/>
              <a:t>Click to edit Master title style</a:t>
            </a:r>
            <a:endParaRPr lang="en-US" dirty="0"/>
          </a:p>
        </p:txBody>
      </p:sp>
      <p:sp>
        <p:nvSpPr>
          <p:cNvPr id="3" name="Text Placeholder 2"/>
          <p:cNvSpPr>
            <a:spLocks noGrp="1"/>
          </p:cNvSpPr>
          <p:nvPr>
            <p:ph type="body" idx="1"/>
          </p:nvPr>
        </p:nvSpPr>
        <p:spPr>
          <a:xfrm>
            <a:off x="2430378" y="4589463"/>
            <a:ext cx="8917072" cy="1500187"/>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81DCC53-3B5C-5D49-B771-2B2E7D3365A0}" type="datetime1">
              <a:rPr lang="en-US" smtClean="0"/>
              <a:t>3/10/2017</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F63A3B-78C7-47BE-AE5E-E10140E04643}" type="slidenum">
              <a:rPr lang="en-US" smtClean="0"/>
              <a:pPr/>
              <a:t>‹#›</a:t>
            </a:fld>
            <a:endParaRPr lang="en-US" dirty="0"/>
          </a:p>
        </p:txBody>
      </p:sp>
      <p:pic>
        <p:nvPicPr>
          <p:cNvPr id="15" name="Picture 14" descr="smaato_O_small_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 y="5888737"/>
            <a:ext cx="893950" cy="969263"/>
          </a:xfrm>
          <a:prstGeom prst="rect">
            <a:avLst/>
          </a:prstGeom>
        </p:spPr>
      </p:pic>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71848" y="123891"/>
            <a:ext cx="1527104" cy="338719"/>
          </a:xfrm>
          <a:prstGeom prst="rect">
            <a:avLst/>
          </a:prstGeom>
        </p:spPr>
      </p:pic>
    </p:spTree>
    <p:extLst>
      <p:ext uri="{BB962C8B-B14F-4D97-AF65-F5344CB8AC3E}">
        <p14:creationId xmlns:p14="http://schemas.microsoft.com/office/powerpoint/2010/main" val="1517691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4" name="Date Placeholder 3"/>
          <p:cNvSpPr>
            <a:spLocks noGrp="1"/>
          </p:cNvSpPr>
          <p:nvPr>
            <p:ph type="dt" sz="half" idx="10"/>
          </p:nvPr>
        </p:nvSpPr>
        <p:spPr/>
        <p:txBody>
          <a:bodyPr/>
          <a:lstStyle/>
          <a:p>
            <a:fld id="{DFCCC08D-D6D9-734D-B3F4-1D7EB4E73237}" type="datetime1">
              <a:rPr lang="en-US" smtClean="0"/>
              <a:t>3/10/2017</a:t>
            </a:fld>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
        <p:nvSpPr>
          <p:cNvPr id="14"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7" name="Text Placeholder 6"/>
          <p:cNvSpPr>
            <a:spLocks noGrp="1"/>
          </p:cNvSpPr>
          <p:nvPr>
            <p:ph type="body" sz="quarter" idx="14"/>
          </p:nvPr>
        </p:nvSpPr>
        <p:spPr>
          <a:xfrm>
            <a:off x="841248" y="1426464"/>
            <a:ext cx="10240963" cy="4068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3280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4BBBE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54742" y="1779588"/>
            <a:ext cx="4299057" cy="1265537"/>
          </a:xfrm>
        </p:spPr>
        <p:txBody>
          <a:bodyPr anchor="t">
            <a:normAutofit/>
          </a:bodyPr>
          <a:lstStyle>
            <a:lvl1pPr algn="l">
              <a:defRPr sz="4800" b="1"/>
            </a:lvl1pPr>
          </a:lstStyle>
          <a:p>
            <a:r>
              <a:rPr lang="en-US" dirty="0"/>
              <a:t>Click to edit Master title style</a:t>
            </a:r>
          </a:p>
        </p:txBody>
      </p:sp>
      <p:sp>
        <p:nvSpPr>
          <p:cNvPr id="3" name="Subtitle 2"/>
          <p:cNvSpPr>
            <a:spLocks noGrp="1"/>
          </p:cNvSpPr>
          <p:nvPr>
            <p:ph type="subTitle" idx="1"/>
          </p:nvPr>
        </p:nvSpPr>
        <p:spPr>
          <a:xfrm>
            <a:off x="7054742" y="3226279"/>
            <a:ext cx="4299058" cy="2782635"/>
          </a:xfrm>
        </p:spPr>
        <p:txBody>
          <a:bodyPr/>
          <a:lstStyle>
            <a:lvl1pPr marL="457200" indent="-457200" algn="r">
              <a:buFont typeface="+mj-lt"/>
              <a:buAutoNum type="arabicPeriod"/>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smaato_O_wht-shadow.png"/>
          <p:cNvPicPr>
            <a:picLocks noChangeAspect="1"/>
          </p:cNvPicPr>
          <p:nvPr userDrawn="1"/>
        </p:nvPicPr>
        <p:blipFill rotWithShape="1">
          <a:blip r:embed="rId2" cstate="screen">
            <a:alphaModFix amt="82000"/>
            <a:extLst>
              <a:ext uri="{28A0092B-C50C-407E-A947-70E740481C1C}">
                <a14:useLocalDpi xmlns:a14="http://schemas.microsoft.com/office/drawing/2010/main"/>
              </a:ext>
            </a:extLst>
          </a:blip>
          <a:srcRect l="25064" r="1" b="25358"/>
          <a:stretch/>
        </p:blipFill>
        <p:spPr>
          <a:xfrm>
            <a:off x="1" y="4916072"/>
            <a:ext cx="1949570" cy="1941928"/>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71848" y="123891"/>
            <a:ext cx="1527104" cy="338719"/>
          </a:xfrm>
          <a:prstGeom prst="rect">
            <a:avLst/>
          </a:prstGeom>
        </p:spPr>
      </p:pic>
    </p:spTree>
    <p:extLst>
      <p:ext uri="{BB962C8B-B14F-4D97-AF65-F5344CB8AC3E}">
        <p14:creationId xmlns:p14="http://schemas.microsoft.com/office/powerpoint/2010/main" val="3135231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0EFFAD-8E65-D244-9147-F3A1406857C9}" type="datetime1">
              <a:rPr lang="en-US" smtClean="0"/>
              <a:t>3/10/2017</a:t>
            </a:fld>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15"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8"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9"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1358091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20813"/>
            <a:ext cx="5181600" cy="4226952"/>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420813"/>
            <a:ext cx="5181600" cy="4226952"/>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7124E4-A16C-F94B-83C5-B8BA7C76D40A}" type="datetime1">
              <a:rPr lang="en-US" smtClean="0"/>
              <a:t>3/10/2017</a:t>
            </a:fld>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1"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9"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1162544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8BDA018-31AB-7742-9C66-23D5E1414703}" type="datetime1">
              <a:rPr lang="en-US" smtClean="0"/>
              <a:t>3/10/2017</a:t>
            </a:fld>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3" name="Content Placeholder 2"/>
          <p:cNvSpPr>
            <a:spLocks noGrp="1"/>
          </p:cNvSpPr>
          <p:nvPr>
            <p:ph sz="half" idx="1"/>
          </p:nvPr>
        </p:nvSpPr>
        <p:spPr>
          <a:xfrm>
            <a:off x="838200" y="1420813"/>
            <a:ext cx="3370253" cy="4286716"/>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2"/>
          </p:nvPr>
        </p:nvSpPr>
        <p:spPr>
          <a:xfrm>
            <a:off x="4330205" y="1420813"/>
            <a:ext cx="3370253" cy="4286716"/>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p:cNvSpPr>
            <a:spLocks noGrp="1"/>
          </p:cNvSpPr>
          <p:nvPr>
            <p:ph sz="half" idx="14"/>
          </p:nvPr>
        </p:nvSpPr>
        <p:spPr>
          <a:xfrm>
            <a:off x="7822211" y="1420813"/>
            <a:ext cx="3370253" cy="4286716"/>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10"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3314212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hanks/Contac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4782" y="1142957"/>
            <a:ext cx="5239018" cy="916672"/>
          </a:xfrm>
        </p:spPr>
        <p:txBody>
          <a:bodyPr anchor="b">
            <a:normAutofit/>
          </a:bodyPr>
          <a:lstStyle>
            <a:lvl1pPr algn="l">
              <a:defRPr sz="4400" b="1"/>
            </a:lvl1pPr>
          </a:lstStyle>
          <a:p>
            <a:r>
              <a:rPr lang="en-US" dirty="0"/>
              <a:t>Add title</a:t>
            </a:r>
          </a:p>
        </p:txBody>
      </p:sp>
      <p:sp>
        <p:nvSpPr>
          <p:cNvPr id="24" name="Text Placeholder 19"/>
          <p:cNvSpPr>
            <a:spLocks noGrp="1"/>
          </p:cNvSpPr>
          <p:nvPr userDrawn="1">
            <p:ph type="body" sz="quarter" idx="15" hasCustomPrompt="1"/>
          </p:nvPr>
        </p:nvSpPr>
        <p:spPr>
          <a:xfrm>
            <a:off x="6114782" y="2077535"/>
            <a:ext cx="5239018" cy="961037"/>
          </a:xfrm>
        </p:spPr>
        <p:txBody>
          <a:bodyPr anchor="b"/>
          <a:lstStyle>
            <a:lvl1pPr marL="0" indent="0" algn="l">
              <a:buNone/>
              <a:defRPr b="1">
                <a:solidFill>
                  <a:schemeClr val="bg1"/>
                </a:solidFill>
              </a:defRPr>
            </a:lvl1pPr>
          </a:lstStyle>
          <a:p>
            <a:pPr lvl="0"/>
            <a:r>
              <a:rPr lang="en-US" dirty="0"/>
              <a:t>Add name</a:t>
            </a:r>
          </a:p>
        </p:txBody>
      </p:sp>
      <p:sp>
        <p:nvSpPr>
          <p:cNvPr id="25" name="Text Placeholder 19"/>
          <p:cNvSpPr>
            <a:spLocks noGrp="1"/>
          </p:cNvSpPr>
          <p:nvPr userDrawn="1">
            <p:ph type="body" sz="quarter" idx="16" hasCustomPrompt="1"/>
          </p:nvPr>
        </p:nvSpPr>
        <p:spPr>
          <a:xfrm>
            <a:off x="6114782" y="2976933"/>
            <a:ext cx="5239018" cy="715470"/>
          </a:xfrm>
        </p:spPr>
        <p:txBody>
          <a:bodyPr anchor="t">
            <a:normAutofit/>
          </a:bodyPr>
          <a:lstStyle>
            <a:lvl1pPr marL="0" indent="0" algn="l">
              <a:buNone/>
              <a:defRPr sz="2400" b="0" i="0" baseline="0">
                <a:solidFill>
                  <a:schemeClr val="bg1"/>
                </a:solidFill>
              </a:defRPr>
            </a:lvl1pPr>
          </a:lstStyle>
          <a:p>
            <a:pPr lvl="0"/>
            <a:r>
              <a:rPr lang="en-US" dirty="0"/>
              <a:t>Add title</a:t>
            </a:r>
          </a:p>
        </p:txBody>
      </p:sp>
      <p:sp>
        <p:nvSpPr>
          <p:cNvPr id="26" name="Text Placeholder 19"/>
          <p:cNvSpPr>
            <a:spLocks noGrp="1"/>
          </p:cNvSpPr>
          <p:nvPr userDrawn="1">
            <p:ph type="body" sz="quarter" idx="17" hasCustomPrompt="1"/>
          </p:nvPr>
        </p:nvSpPr>
        <p:spPr>
          <a:xfrm>
            <a:off x="6114782" y="3512487"/>
            <a:ext cx="5239018" cy="354247"/>
          </a:xfrm>
        </p:spPr>
        <p:txBody>
          <a:bodyPr anchor="b">
            <a:normAutofit/>
          </a:bodyPr>
          <a:lstStyle>
            <a:lvl1pPr marL="0" indent="0" algn="l">
              <a:buNone/>
              <a:defRPr sz="1600" b="0" i="0">
                <a:solidFill>
                  <a:schemeClr val="bg1"/>
                </a:solidFill>
              </a:defRPr>
            </a:lvl1pPr>
          </a:lstStyle>
          <a:p>
            <a:pPr lvl="0"/>
            <a:r>
              <a:rPr lang="en-US" dirty="0"/>
              <a:t>Add phone</a:t>
            </a:r>
          </a:p>
        </p:txBody>
      </p:sp>
      <p:sp>
        <p:nvSpPr>
          <p:cNvPr id="27" name="Text Placeholder 19"/>
          <p:cNvSpPr>
            <a:spLocks noGrp="1"/>
          </p:cNvSpPr>
          <p:nvPr userDrawn="1">
            <p:ph type="body" sz="quarter" idx="18" hasCustomPrompt="1"/>
          </p:nvPr>
        </p:nvSpPr>
        <p:spPr>
          <a:xfrm>
            <a:off x="6114782" y="3811143"/>
            <a:ext cx="5239018" cy="363760"/>
          </a:xfrm>
        </p:spPr>
        <p:txBody>
          <a:bodyPr anchor="t">
            <a:normAutofit/>
          </a:bodyPr>
          <a:lstStyle>
            <a:lvl1pPr marL="0" indent="0" algn="l">
              <a:buNone/>
              <a:defRPr sz="1600" b="0" i="0" baseline="0">
                <a:solidFill>
                  <a:schemeClr val="bg1"/>
                </a:solidFill>
              </a:defRPr>
            </a:lvl1pPr>
          </a:lstStyle>
          <a:p>
            <a:pPr lvl="0"/>
            <a:r>
              <a:rPr lang="en-US" dirty="0"/>
              <a:t>Add e-mail</a:t>
            </a:r>
          </a:p>
        </p:txBody>
      </p:sp>
      <p:sp>
        <p:nvSpPr>
          <p:cNvPr id="22" name="Text Placeholder 19"/>
          <p:cNvSpPr>
            <a:spLocks noGrp="1"/>
          </p:cNvSpPr>
          <p:nvPr>
            <p:ph type="body" sz="quarter" idx="19" hasCustomPrompt="1"/>
          </p:nvPr>
        </p:nvSpPr>
        <p:spPr>
          <a:xfrm>
            <a:off x="6105812" y="4166318"/>
            <a:ext cx="5239018" cy="961037"/>
          </a:xfrm>
        </p:spPr>
        <p:txBody>
          <a:bodyPr anchor="b"/>
          <a:lstStyle>
            <a:lvl1pPr marL="0" indent="0" algn="l">
              <a:buNone/>
              <a:defRPr b="1">
                <a:solidFill>
                  <a:schemeClr val="bg1"/>
                </a:solidFill>
              </a:defRPr>
            </a:lvl1pPr>
          </a:lstStyle>
          <a:p>
            <a:pPr lvl="0"/>
            <a:r>
              <a:rPr lang="en-US" dirty="0"/>
              <a:t>Add name</a:t>
            </a:r>
          </a:p>
        </p:txBody>
      </p:sp>
      <p:sp>
        <p:nvSpPr>
          <p:cNvPr id="23" name="Text Placeholder 19"/>
          <p:cNvSpPr>
            <a:spLocks noGrp="1"/>
          </p:cNvSpPr>
          <p:nvPr>
            <p:ph type="body" sz="quarter" idx="20" hasCustomPrompt="1"/>
          </p:nvPr>
        </p:nvSpPr>
        <p:spPr>
          <a:xfrm>
            <a:off x="6105812" y="5065716"/>
            <a:ext cx="5239018" cy="715470"/>
          </a:xfrm>
        </p:spPr>
        <p:txBody>
          <a:bodyPr anchor="t">
            <a:normAutofit/>
          </a:bodyPr>
          <a:lstStyle>
            <a:lvl1pPr marL="0" indent="0" algn="l">
              <a:buNone/>
              <a:defRPr sz="2400" b="0" i="0" baseline="0">
                <a:solidFill>
                  <a:schemeClr val="bg1"/>
                </a:solidFill>
              </a:defRPr>
            </a:lvl1pPr>
          </a:lstStyle>
          <a:p>
            <a:pPr lvl="0"/>
            <a:r>
              <a:rPr lang="en-US" dirty="0"/>
              <a:t>Add title</a:t>
            </a:r>
          </a:p>
        </p:txBody>
      </p:sp>
      <p:sp>
        <p:nvSpPr>
          <p:cNvPr id="35" name="Text Placeholder 19"/>
          <p:cNvSpPr>
            <a:spLocks noGrp="1"/>
          </p:cNvSpPr>
          <p:nvPr>
            <p:ph type="body" sz="quarter" idx="21" hasCustomPrompt="1"/>
          </p:nvPr>
        </p:nvSpPr>
        <p:spPr>
          <a:xfrm>
            <a:off x="6105812" y="5601270"/>
            <a:ext cx="5239018" cy="354247"/>
          </a:xfrm>
        </p:spPr>
        <p:txBody>
          <a:bodyPr anchor="b">
            <a:normAutofit/>
          </a:bodyPr>
          <a:lstStyle>
            <a:lvl1pPr marL="0" indent="0" algn="l">
              <a:buNone/>
              <a:defRPr sz="1600" b="0" i="0">
                <a:solidFill>
                  <a:schemeClr val="bg1"/>
                </a:solidFill>
              </a:defRPr>
            </a:lvl1pPr>
          </a:lstStyle>
          <a:p>
            <a:pPr lvl="0"/>
            <a:r>
              <a:rPr lang="en-US" dirty="0"/>
              <a:t>Add phone</a:t>
            </a:r>
          </a:p>
        </p:txBody>
      </p:sp>
      <p:sp>
        <p:nvSpPr>
          <p:cNvPr id="36" name="Text Placeholder 19"/>
          <p:cNvSpPr>
            <a:spLocks noGrp="1"/>
          </p:cNvSpPr>
          <p:nvPr>
            <p:ph type="body" sz="quarter" idx="22" hasCustomPrompt="1"/>
          </p:nvPr>
        </p:nvSpPr>
        <p:spPr>
          <a:xfrm>
            <a:off x="6105812" y="5899926"/>
            <a:ext cx="5239018" cy="363760"/>
          </a:xfrm>
        </p:spPr>
        <p:txBody>
          <a:bodyPr anchor="t">
            <a:normAutofit/>
          </a:bodyPr>
          <a:lstStyle>
            <a:lvl1pPr marL="0" indent="0" algn="l">
              <a:buNone/>
              <a:defRPr sz="1600" b="0" i="0" baseline="0">
                <a:solidFill>
                  <a:schemeClr val="bg1"/>
                </a:solidFill>
              </a:defRPr>
            </a:lvl1pPr>
          </a:lstStyle>
          <a:p>
            <a:pPr lvl="0"/>
            <a:r>
              <a:rPr lang="en-US" dirty="0"/>
              <a:t>Add e-mail</a:t>
            </a:r>
          </a:p>
        </p:txBody>
      </p:sp>
      <p:grpSp>
        <p:nvGrpSpPr>
          <p:cNvPr id="13" name="Group 12"/>
          <p:cNvGrpSpPr/>
          <p:nvPr userDrawn="1"/>
        </p:nvGrpSpPr>
        <p:grpSpPr>
          <a:xfrm>
            <a:off x="8422303" y="243403"/>
            <a:ext cx="3518685" cy="781746"/>
            <a:chOff x="5011738" y="677863"/>
            <a:chExt cx="6759575" cy="1501775"/>
          </a:xfrm>
        </p:grpSpPr>
        <p:sp>
          <p:nvSpPr>
            <p:cNvPr id="14" name="Freeform 5"/>
            <p:cNvSpPr>
              <a:spLocks/>
            </p:cNvSpPr>
            <p:nvPr/>
          </p:nvSpPr>
          <p:spPr bwMode="auto">
            <a:xfrm>
              <a:off x="5011738" y="1236663"/>
              <a:ext cx="730250" cy="942975"/>
            </a:xfrm>
            <a:custGeom>
              <a:avLst/>
              <a:gdLst>
                <a:gd name="T0" fmla="*/ 2 w 460"/>
                <a:gd name="T1" fmla="*/ 434 h 594"/>
                <a:gd name="T2" fmla="*/ 18 w 460"/>
                <a:gd name="T3" fmla="*/ 488 h 594"/>
                <a:gd name="T4" fmla="*/ 50 w 460"/>
                <a:gd name="T5" fmla="*/ 532 h 594"/>
                <a:gd name="T6" fmla="*/ 98 w 460"/>
                <a:gd name="T7" fmla="*/ 566 h 594"/>
                <a:gd name="T8" fmla="*/ 158 w 460"/>
                <a:gd name="T9" fmla="*/ 586 h 594"/>
                <a:gd name="T10" fmla="*/ 234 w 460"/>
                <a:gd name="T11" fmla="*/ 594 h 594"/>
                <a:gd name="T12" fmla="*/ 278 w 460"/>
                <a:gd name="T13" fmla="*/ 590 h 594"/>
                <a:gd name="T14" fmla="*/ 338 w 460"/>
                <a:gd name="T15" fmla="*/ 576 h 594"/>
                <a:gd name="T16" fmla="*/ 390 w 460"/>
                <a:gd name="T17" fmla="*/ 548 h 594"/>
                <a:gd name="T18" fmla="*/ 432 w 460"/>
                <a:gd name="T19" fmla="*/ 510 h 594"/>
                <a:gd name="T20" fmla="*/ 456 w 460"/>
                <a:gd name="T21" fmla="*/ 458 h 594"/>
                <a:gd name="T22" fmla="*/ 460 w 460"/>
                <a:gd name="T23" fmla="*/ 418 h 594"/>
                <a:gd name="T24" fmla="*/ 446 w 460"/>
                <a:gd name="T25" fmla="*/ 346 h 594"/>
                <a:gd name="T26" fmla="*/ 424 w 460"/>
                <a:gd name="T27" fmla="*/ 316 h 594"/>
                <a:gd name="T28" fmla="*/ 364 w 460"/>
                <a:gd name="T29" fmla="*/ 280 h 594"/>
                <a:gd name="T30" fmla="*/ 184 w 460"/>
                <a:gd name="T31" fmla="*/ 232 h 594"/>
                <a:gd name="T32" fmla="*/ 140 w 460"/>
                <a:gd name="T33" fmla="*/ 212 h 594"/>
                <a:gd name="T34" fmla="*/ 118 w 460"/>
                <a:gd name="T35" fmla="*/ 184 h 594"/>
                <a:gd name="T36" fmla="*/ 114 w 460"/>
                <a:gd name="T37" fmla="*/ 162 h 594"/>
                <a:gd name="T38" fmla="*/ 132 w 460"/>
                <a:gd name="T39" fmla="*/ 118 h 594"/>
                <a:gd name="T40" fmla="*/ 180 w 460"/>
                <a:gd name="T41" fmla="*/ 88 h 594"/>
                <a:gd name="T42" fmla="*/ 228 w 460"/>
                <a:gd name="T43" fmla="*/ 82 h 594"/>
                <a:gd name="T44" fmla="*/ 294 w 460"/>
                <a:gd name="T45" fmla="*/ 94 h 594"/>
                <a:gd name="T46" fmla="*/ 332 w 460"/>
                <a:gd name="T47" fmla="*/ 134 h 594"/>
                <a:gd name="T48" fmla="*/ 444 w 460"/>
                <a:gd name="T49" fmla="*/ 176 h 594"/>
                <a:gd name="T50" fmla="*/ 442 w 460"/>
                <a:gd name="T51" fmla="*/ 144 h 594"/>
                <a:gd name="T52" fmla="*/ 426 w 460"/>
                <a:gd name="T53" fmla="*/ 98 h 594"/>
                <a:gd name="T54" fmla="*/ 396 w 460"/>
                <a:gd name="T55" fmla="*/ 56 h 594"/>
                <a:gd name="T56" fmla="*/ 350 w 460"/>
                <a:gd name="T57" fmla="*/ 24 h 594"/>
                <a:gd name="T58" fmla="*/ 284 w 460"/>
                <a:gd name="T59" fmla="*/ 4 h 594"/>
                <a:gd name="T60" fmla="*/ 230 w 460"/>
                <a:gd name="T61" fmla="*/ 0 h 594"/>
                <a:gd name="T62" fmla="*/ 156 w 460"/>
                <a:gd name="T63" fmla="*/ 8 h 594"/>
                <a:gd name="T64" fmla="*/ 96 w 460"/>
                <a:gd name="T65" fmla="*/ 30 h 594"/>
                <a:gd name="T66" fmla="*/ 50 w 460"/>
                <a:gd name="T67" fmla="*/ 64 h 594"/>
                <a:gd name="T68" fmla="*/ 22 w 460"/>
                <a:gd name="T69" fmla="*/ 106 h 594"/>
                <a:gd name="T70" fmla="*/ 8 w 460"/>
                <a:gd name="T71" fmla="*/ 156 h 594"/>
                <a:gd name="T72" fmla="*/ 8 w 460"/>
                <a:gd name="T73" fmla="*/ 198 h 594"/>
                <a:gd name="T74" fmla="*/ 36 w 460"/>
                <a:gd name="T75" fmla="*/ 262 h 594"/>
                <a:gd name="T76" fmla="*/ 102 w 460"/>
                <a:gd name="T77" fmla="*/ 308 h 594"/>
                <a:gd name="T78" fmla="*/ 242 w 460"/>
                <a:gd name="T79" fmla="*/ 346 h 594"/>
                <a:gd name="T80" fmla="*/ 314 w 460"/>
                <a:gd name="T81" fmla="*/ 370 h 594"/>
                <a:gd name="T82" fmla="*/ 348 w 460"/>
                <a:gd name="T83" fmla="*/ 400 h 594"/>
                <a:gd name="T84" fmla="*/ 352 w 460"/>
                <a:gd name="T85" fmla="*/ 426 h 594"/>
                <a:gd name="T86" fmla="*/ 340 w 460"/>
                <a:gd name="T87" fmla="*/ 466 h 594"/>
                <a:gd name="T88" fmla="*/ 290 w 460"/>
                <a:gd name="T89" fmla="*/ 500 h 594"/>
                <a:gd name="T90" fmla="*/ 230 w 460"/>
                <a:gd name="T91" fmla="*/ 508 h 594"/>
                <a:gd name="T92" fmla="*/ 162 w 460"/>
                <a:gd name="T93" fmla="*/ 494 h 594"/>
                <a:gd name="T94" fmla="*/ 114 w 460"/>
                <a:gd name="T95" fmla="*/ 456 h 594"/>
                <a:gd name="T96" fmla="*/ 100 w 460"/>
                <a:gd name="T97" fmla="*/ 41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0" h="594">
                  <a:moveTo>
                    <a:pt x="0" y="416"/>
                  </a:moveTo>
                  <a:lnTo>
                    <a:pt x="0" y="416"/>
                  </a:lnTo>
                  <a:lnTo>
                    <a:pt x="2" y="434"/>
                  </a:lnTo>
                  <a:lnTo>
                    <a:pt x="6" y="454"/>
                  </a:lnTo>
                  <a:lnTo>
                    <a:pt x="10" y="472"/>
                  </a:lnTo>
                  <a:lnTo>
                    <a:pt x="18" y="488"/>
                  </a:lnTo>
                  <a:lnTo>
                    <a:pt x="26" y="504"/>
                  </a:lnTo>
                  <a:lnTo>
                    <a:pt x="38" y="518"/>
                  </a:lnTo>
                  <a:lnTo>
                    <a:pt x="50" y="532"/>
                  </a:lnTo>
                  <a:lnTo>
                    <a:pt x="64" y="544"/>
                  </a:lnTo>
                  <a:lnTo>
                    <a:pt x="80" y="556"/>
                  </a:lnTo>
                  <a:lnTo>
                    <a:pt x="98" y="566"/>
                  </a:lnTo>
                  <a:lnTo>
                    <a:pt x="116" y="574"/>
                  </a:lnTo>
                  <a:lnTo>
                    <a:pt x="136" y="580"/>
                  </a:lnTo>
                  <a:lnTo>
                    <a:pt x="158" y="586"/>
                  </a:lnTo>
                  <a:lnTo>
                    <a:pt x="182" y="590"/>
                  </a:lnTo>
                  <a:lnTo>
                    <a:pt x="208" y="592"/>
                  </a:lnTo>
                  <a:lnTo>
                    <a:pt x="234" y="594"/>
                  </a:lnTo>
                  <a:lnTo>
                    <a:pt x="234" y="594"/>
                  </a:lnTo>
                  <a:lnTo>
                    <a:pt x="256" y="592"/>
                  </a:lnTo>
                  <a:lnTo>
                    <a:pt x="278" y="590"/>
                  </a:lnTo>
                  <a:lnTo>
                    <a:pt x="298" y="588"/>
                  </a:lnTo>
                  <a:lnTo>
                    <a:pt x="318" y="582"/>
                  </a:lnTo>
                  <a:lnTo>
                    <a:pt x="338" y="576"/>
                  </a:lnTo>
                  <a:lnTo>
                    <a:pt x="356" y="568"/>
                  </a:lnTo>
                  <a:lnTo>
                    <a:pt x="374" y="558"/>
                  </a:lnTo>
                  <a:lnTo>
                    <a:pt x="390" y="548"/>
                  </a:lnTo>
                  <a:lnTo>
                    <a:pt x="406" y="536"/>
                  </a:lnTo>
                  <a:lnTo>
                    <a:pt x="420" y="524"/>
                  </a:lnTo>
                  <a:lnTo>
                    <a:pt x="432" y="510"/>
                  </a:lnTo>
                  <a:lnTo>
                    <a:pt x="442" y="494"/>
                  </a:lnTo>
                  <a:lnTo>
                    <a:pt x="450" y="476"/>
                  </a:lnTo>
                  <a:lnTo>
                    <a:pt x="456" y="458"/>
                  </a:lnTo>
                  <a:lnTo>
                    <a:pt x="460" y="438"/>
                  </a:lnTo>
                  <a:lnTo>
                    <a:pt x="460" y="418"/>
                  </a:lnTo>
                  <a:lnTo>
                    <a:pt x="460" y="418"/>
                  </a:lnTo>
                  <a:lnTo>
                    <a:pt x="458" y="392"/>
                  </a:lnTo>
                  <a:lnTo>
                    <a:pt x="454" y="368"/>
                  </a:lnTo>
                  <a:lnTo>
                    <a:pt x="446" y="346"/>
                  </a:lnTo>
                  <a:lnTo>
                    <a:pt x="440" y="336"/>
                  </a:lnTo>
                  <a:lnTo>
                    <a:pt x="432" y="326"/>
                  </a:lnTo>
                  <a:lnTo>
                    <a:pt x="424" y="316"/>
                  </a:lnTo>
                  <a:lnTo>
                    <a:pt x="414" y="308"/>
                  </a:lnTo>
                  <a:lnTo>
                    <a:pt x="392" y="294"/>
                  </a:lnTo>
                  <a:lnTo>
                    <a:pt x="364" y="280"/>
                  </a:lnTo>
                  <a:lnTo>
                    <a:pt x="330" y="270"/>
                  </a:lnTo>
                  <a:lnTo>
                    <a:pt x="184" y="232"/>
                  </a:lnTo>
                  <a:lnTo>
                    <a:pt x="184" y="232"/>
                  </a:lnTo>
                  <a:lnTo>
                    <a:pt x="166" y="226"/>
                  </a:lnTo>
                  <a:lnTo>
                    <a:pt x="152" y="220"/>
                  </a:lnTo>
                  <a:lnTo>
                    <a:pt x="140" y="212"/>
                  </a:lnTo>
                  <a:lnTo>
                    <a:pt x="130" y="204"/>
                  </a:lnTo>
                  <a:lnTo>
                    <a:pt x="124" y="194"/>
                  </a:lnTo>
                  <a:lnTo>
                    <a:pt x="118" y="184"/>
                  </a:lnTo>
                  <a:lnTo>
                    <a:pt x="116" y="174"/>
                  </a:lnTo>
                  <a:lnTo>
                    <a:pt x="114" y="162"/>
                  </a:lnTo>
                  <a:lnTo>
                    <a:pt x="114" y="162"/>
                  </a:lnTo>
                  <a:lnTo>
                    <a:pt x="116" y="146"/>
                  </a:lnTo>
                  <a:lnTo>
                    <a:pt x="122" y="132"/>
                  </a:lnTo>
                  <a:lnTo>
                    <a:pt x="132" y="118"/>
                  </a:lnTo>
                  <a:lnTo>
                    <a:pt x="146" y="106"/>
                  </a:lnTo>
                  <a:lnTo>
                    <a:pt x="162" y="96"/>
                  </a:lnTo>
                  <a:lnTo>
                    <a:pt x="180" y="88"/>
                  </a:lnTo>
                  <a:lnTo>
                    <a:pt x="202" y="82"/>
                  </a:lnTo>
                  <a:lnTo>
                    <a:pt x="228" y="82"/>
                  </a:lnTo>
                  <a:lnTo>
                    <a:pt x="228" y="82"/>
                  </a:lnTo>
                  <a:lnTo>
                    <a:pt x="252" y="82"/>
                  </a:lnTo>
                  <a:lnTo>
                    <a:pt x="274" y="88"/>
                  </a:lnTo>
                  <a:lnTo>
                    <a:pt x="294" y="94"/>
                  </a:lnTo>
                  <a:lnTo>
                    <a:pt x="310" y="104"/>
                  </a:lnTo>
                  <a:lnTo>
                    <a:pt x="322" y="118"/>
                  </a:lnTo>
                  <a:lnTo>
                    <a:pt x="332" y="134"/>
                  </a:lnTo>
                  <a:lnTo>
                    <a:pt x="338" y="154"/>
                  </a:lnTo>
                  <a:lnTo>
                    <a:pt x="344" y="176"/>
                  </a:lnTo>
                  <a:lnTo>
                    <a:pt x="444" y="176"/>
                  </a:lnTo>
                  <a:lnTo>
                    <a:pt x="444" y="176"/>
                  </a:lnTo>
                  <a:lnTo>
                    <a:pt x="444" y="160"/>
                  </a:lnTo>
                  <a:lnTo>
                    <a:pt x="442" y="144"/>
                  </a:lnTo>
                  <a:lnTo>
                    <a:pt x="438" y="130"/>
                  </a:lnTo>
                  <a:lnTo>
                    <a:pt x="432" y="114"/>
                  </a:lnTo>
                  <a:lnTo>
                    <a:pt x="426" y="98"/>
                  </a:lnTo>
                  <a:lnTo>
                    <a:pt x="418" y="84"/>
                  </a:lnTo>
                  <a:lnTo>
                    <a:pt x="408" y="70"/>
                  </a:lnTo>
                  <a:lnTo>
                    <a:pt x="396" y="56"/>
                  </a:lnTo>
                  <a:lnTo>
                    <a:pt x="382" y="44"/>
                  </a:lnTo>
                  <a:lnTo>
                    <a:pt x="368" y="34"/>
                  </a:lnTo>
                  <a:lnTo>
                    <a:pt x="350" y="24"/>
                  </a:lnTo>
                  <a:lnTo>
                    <a:pt x="330" y="16"/>
                  </a:lnTo>
                  <a:lnTo>
                    <a:pt x="308" y="10"/>
                  </a:lnTo>
                  <a:lnTo>
                    <a:pt x="284" y="4"/>
                  </a:lnTo>
                  <a:lnTo>
                    <a:pt x="258" y="2"/>
                  </a:lnTo>
                  <a:lnTo>
                    <a:pt x="230" y="0"/>
                  </a:lnTo>
                  <a:lnTo>
                    <a:pt x="230" y="0"/>
                  </a:lnTo>
                  <a:lnTo>
                    <a:pt x="204" y="2"/>
                  </a:lnTo>
                  <a:lnTo>
                    <a:pt x="178" y="4"/>
                  </a:lnTo>
                  <a:lnTo>
                    <a:pt x="156" y="8"/>
                  </a:lnTo>
                  <a:lnTo>
                    <a:pt x="134" y="14"/>
                  </a:lnTo>
                  <a:lnTo>
                    <a:pt x="114" y="22"/>
                  </a:lnTo>
                  <a:lnTo>
                    <a:pt x="96" y="30"/>
                  </a:lnTo>
                  <a:lnTo>
                    <a:pt x="80" y="40"/>
                  </a:lnTo>
                  <a:lnTo>
                    <a:pt x="64" y="52"/>
                  </a:lnTo>
                  <a:lnTo>
                    <a:pt x="50" y="64"/>
                  </a:lnTo>
                  <a:lnTo>
                    <a:pt x="40" y="78"/>
                  </a:lnTo>
                  <a:lnTo>
                    <a:pt x="30" y="92"/>
                  </a:lnTo>
                  <a:lnTo>
                    <a:pt x="22" y="106"/>
                  </a:lnTo>
                  <a:lnTo>
                    <a:pt x="16" y="122"/>
                  </a:lnTo>
                  <a:lnTo>
                    <a:pt x="10" y="138"/>
                  </a:lnTo>
                  <a:lnTo>
                    <a:pt x="8" y="156"/>
                  </a:lnTo>
                  <a:lnTo>
                    <a:pt x="8" y="172"/>
                  </a:lnTo>
                  <a:lnTo>
                    <a:pt x="8" y="172"/>
                  </a:lnTo>
                  <a:lnTo>
                    <a:pt x="8" y="198"/>
                  </a:lnTo>
                  <a:lnTo>
                    <a:pt x="14" y="220"/>
                  </a:lnTo>
                  <a:lnTo>
                    <a:pt x="24" y="242"/>
                  </a:lnTo>
                  <a:lnTo>
                    <a:pt x="36" y="262"/>
                  </a:lnTo>
                  <a:lnTo>
                    <a:pt x="54" y="280"/>
                  </a:lnTo>
                  <a:lnTo>
                    <a:pt x="76" y="296"/>
                  </a:lnTo>
                  <a:lnTo>
                    <a:pt x="102" y="308"/>
                  </a:lnTo>
                  <a:lnTo>
                    <a:pt x="134" y="318"/>
                  </a:lnTo>
                  <a:lnTo>
                    <a:pt x="242" y="346"/>
                  </a:lnTo>
                  <a:lnTo>
                    <a:pt x="242" y="346"/>
                  </a:lnTo>
                  <a:lnTo>
                    <a:pt x="272" y="354"/>
                  </a:lnTo>
                  <a:lnTo>
                    <a:pt x="296" y="362"/>
                  </a:lnTo>
                  <a:lnTo>
                    <a:pt x="314" y="370"/>
                  </a:lnTo>
                  <a:lnTo>
                    <a:pt x="330" y="380"/>
                  </a:lnTo>
                  <a:lnTo>
                    <a:pt x="340" y="390"/>
                  </a:lnTo>
                  <a:lnTo>
                    <a:pt x="348" y="400"/>
                  </a:lnTo>
                  <a:lnTo>
                    <a:pt x="352" y="412"/>
                  </a:lnTo>
                  <a:lnTo>
                    <a:pt x="352" y="426"/>
                  </a:lnTo>
                  <a:lnTo>
                    <a:pt x="352" y="426"/>
                  </a:lnTo>
                  <a:lnTo>
                    <a:pt x="352" y="440"/>
                  </a:lnTo>
                  <a:lnTo>
                    <a:pt x="348" y="452"/>
                  </a:lnTo>
                  <a:lnTo>
                    <a:pt x="340" y="466"/>
                  </a:lnTo>
                  <a:lnTo>
                    <a:pt x="328" y="480"/>
                  </a:lnTo>
                  <a:lnTo>
                    <a:pt x="312" y="490"/>
                  </a:lnTo>
                  <a:lnTo>
                    <a:pt x="290" y="500"/>
                  </a:lnTo>
                  <a:lnTo>
                    <a:pt x="262" y="506"/>
                  </a:lnTo>
                  <a:lnTo>
                    <a:pt x="230" y="508"/>
                  </a:lnTo>
                  <a:lnTo>
                    <a:pt x="230" y="508"/>
                  </a:lnTo>
                  <a:lnTo>
                    <a:pt x="206" y="506"/>
                  </a:lnTo>
                  <a:lnTo>
                    <a:pt x="182" y="502"/>
                  </a:lnTo>
                  <a:lnTo>
                    <a:pt x="162" y="494"/>
                  </a:lnTo>
                  <a:lnTo>
                    <a:pt x="144" y="484"/>
                  </a:lnTo>
                  <a:lnTo>
                    <a:pt x="128" y="472"/>
                  </a:lnTo>
                  <a:lnTo>
                    <a:pt x="114" y="456"/>
                  </a:lnTo>
                  <a:lnTo>
                    <a:pt x="106" y="436"/>
                  </a:lnTo>
                  <a:lnTo>
                    <a:pt x="102" y="426"/>
                  </a:lnTo>
                  <a:lnTo>
                    <a:pt x="100" y="416"/>
                  </a:lnTo>
                  <a:lnTo>
                    <a:pt x="0" y="416"/>
                  </a:lnTo>
                  <a:lnTo>
                    <a:pt x="0" y="4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5948363" y="1236663"/>
              <a:ext cx="1444625" cy="920750"/>
            </a:xfrm>
            <a:custGeom>
              <a:avLst/>
              <a:gdLst>
                <a:gd name="T0" fmla="*/ 910 w 910"/>
                <a:gd name="T1" fmla="*/ 580 h 580"/>
                <a:gd name="T2" fmla="*/ 910 w 910"/>
                <a:gd name="T3" fmla="*/ 222 h 580"/>
                <a:gd name="T4" fmla="*/ 904 w 910"/>
                <a:gd name="T5" fmla="*/ 170 h 580"/>
                <a:gd name="T6" fmla="*/ 890 w 910"/>
                <a:gd name="T7" fmla="*/ 126 h 580"/>
                <a:gd name="T8" fmla="*/ 868 w 910"/>
                <a:gd name="T9" fmla="*/ 86 h 580"/>
                <a:gd name="T10" fmla="*/ 840 w 910"/>
                <a:gd name="T11" fmla="*/ 56 h 580"/>
                <a:gd name="T12" fmla="*/ 804 w 910"/>
                <a:gd name="T13" fmla="*/ 32 h 580"/>
                <a:gd name="T14" fmla="*/ 764 w 910"/>
                <a:gd name="T15" fmla="*/ 14 h 580"/>
                <a:gd name="T16" fmla="*/ 718 w 910"/>
                <a:gd name="T17" fmla="*/ 4 h 580"/>
                <a:gd name="T18" fmla="*/ 670 w 910"/>
                <a:gd name="T19" fmla="*/ 0 h 580"/>
                <a:gd name="T20" fmla="*/ 638 w 910"/>
                <a:gd name="T21" fmla="*/ 2 h 580"/>
                <a:gd name="T22" fmla="*/ 580 w 910"/>
                <a:gd name="T23" fmla="*/ 12 h 580"/>
                <a:gd name="T24" fmla="*/ 526 w 910"/>
                <a:gd name="T25" fmla="*/ 36 h 580"/>
                <a:gd name="T26" fmla="*/ 492 w 910"/>
                <a:gd name="T27" fmla="*/ 62 h 580"/>
                <a:gd name="T28" fmla="*/ 474 w 910"/>
                <a:gd name="T29" fmla="*/ 86 h 580"/>
                <a:gd name="T30" fmla="*/ 466 w 910"/>
                <a:gd name="T31" fmla="*/ 98 h 580"/>
                <a:gd name="T32" fmla="*/ 446 w 910"/>
                <a:gd name="T33" fmla="*/ 70 h 580"/>
                <a:gd name="T34" fmla="*/ 402 w 910"/>
                <a:gd name="T35" fmla="*/ 32 h 580"/>
                <a:gd name="T36" fmla="*/ 354 w 910"/>
                <a:gd name="T37" fmla="*/ 10 h 580"/>
                <a:gd name="T38" fmla="*/ 306 w 910"/>
                <a:gd name="T39" fmla="*/ 2 h 580"/>
                <a:gd name="T40" fmla="*/ 282 w 910"/>
                <a:gd name="T41" fmla="*/ 0 h 580"/>
                <a:gd name="T42" fmla="*/ 232 w 910"/>
                <a:gd name="T43" fmla="*/ 6 h 580"/>
                <a:gd name="T44" fmla="*/ 182 w 910"/>
                <a:gd name="T45" fmla="*/ 20 h 580"/>
                <a:gd name="T46" fmla="*/ 140 w 910"/>
                <a:gd name="T47" fmla="*/ 44 h 580"/>
                <a:gd name="T48" fmla="*/ 116 w 910"/>
                <a:gd name="T49" fmla="*/ 70 h 580"/>
                <a:gd name="T50" fmla="*/ 108 w 910"/>
                <a:gd name="T51" fmla="*/ 82 h 580"/>
                <a:gd name="T52" fmla="*/ 0 w 910"/>
                <a:gd name="T53" fmla="*/ 14 h 580"/>
                <a:gd name="T54" fmla="*/ 108 w 910"/>
                <a:gd name="T55" fmla="*/ 580 h 580"/>
                <a:gd name="T56" fmla="*/ 108 w 910"/>
                <a:gd name="T57" fmla="*/ 238 h 580"/>
                <a:gd name="T58" fmla="*/ 110 w 910"/>
                <a:gd name="T59" fmla="*/ 204 h 580"/>
                <a:gd name="T60" fmla="*/ 120 w 910"/>
                <a:gd name="T61" fmla="*/ 176 h 580"/>
                <a:gd name="T62" fmla="*/ 134 w 910"/>
                <a:gd name="T63" fmla="*/ 150 h 580"/>
                <a:gd name="T64" fmla="*/ 152 w 910"/>
                <a:gd name="T65" fmla="*/ 130 h 580"/>
                <a:gd name="T66" fmla="*/ 176 w 910"/>
                <a:gd name="T67" fmla="*/ 114 h 580"/>
                <a:gd name="T68" fmla="*/ 202 w 910"/>
                <a:gd name="T69" fmla="*/ 102 h 580"/>
                <a:gd name="T70" fmla="*/ 232 w 910"/>
                <a:gd name="T71" fmla="*/ 94 h 580"/>
                <a:gd name="T72" fmla="*/ 264 w 910"/>
                <a:gd name="T73" fmla="*/ 92 h 580"/>
                <a:gd name="T74" fmla="*/ 292 w 910"/>
                <a:gd name="T75" fmla="*/ 94 h 580"/>
                <a:gd name="T76" fmla="*/ 328 w 910"/>
                <a:gd name="T77" fmla="*/ 106 h 580"/>
                <a:gd name="T78" fmla="*/ 350 w 910"/>
                <a:gd name="T79" fmla="*/ 118 h 580"/>
                <a:gd name="T80" fmla="*/ 370 w 910"/>
                <a:gd name="T81" fmla="*/ 136 h 580"/>
                <a:gd name="T82" fmla="*/ 384 w 910"/>
                <a:gd name="T83" fmla="*/ 158 h 580"/>
                <a:gd name="T84" fmla="*/ 394 w 910"/>
                <a:gd name="T85" fmla="*/ 184 h 580"/>
                <a:gd name="T86" fmla="*/ 400 w 910"/>
                <a:gd name="T87" fmla="*/ 216 h 580"/>
                <a:gd name="T88" fmla="*/ 400 w 910"/>
                <a:gd name="T89" fmla="*/ 580 h 580"/>
                <a:gd name="T90" fmla="*/ 508 w 910"/>
                <a:gd name="T91" fmla="*/ 238 h 580"/>
                <a:gd name="T92" fmla="*/ 510 w 910"/>
                <a:gd name="T93" fmla="*/ 220 h 580"/>
                <a:gd name="T94" fmla="*/ 516 w 910"/>
                <a:gd name="T95" fmla="*/ 190 h 580"/>
                <a:gd name="T96" fmla="*/ 526 w 910"/>
                <a:gd name="T97" fmla="*/ 162 h 580"/>
                <a:gd name="T98" fmla="*/ 544 w 910"/>
                <a:gd name="T99" fmla="*/ 140 h 580"/>
                <a:gd name="T100" fmla="*/ 564 w 910"/>
                <a:gd name="T101" fmla="*/ 120 h 580"/>
                <a:gd name="T102" fmla="*/ 588 w 910"/>
                <a:gd name="T103" fmla="*/ 106 h 580"/>
                <a:gd name="T104" fmla="*/ 618 w 910"/>
                <a:gd name="T105" fmla="*/ 98 h 580"/>
                <a:gd name="T106" fmla="*/ 648 w 910"/>
                <a:gd name="T107" fmla="*/ 92 h 580"/>
                <a:gd name="T108" fmla="*/ 664 w 910"/>
                <a:gd name="T109" fmla="*/ 92 h 580"/>
                <a:gd name="T110" fmla="*/ 718 w 910"/>
                <a:gd name="T111" fmla="*/ 100 h 580"/>
                <a:gd name="T112" fmla="*/ 740 w 910"/>
                <a:gd name="T113" fmla="*/ 110 h 580"/>
                <a:gd name="T114" fmla="*/ 760 w 910"/>
                <a:gd name="T115" fmla="*/ 126 h 580"/>
                <a:gd name="T116" fmla="*/ 778 w 910"/>
                <a:gd name="T117" fmla="*/ 146 h 580"/>
                <a:gd name="T118" fmla="*/ 790 w 910"/>
                <a:gd name="T119" fmla="*/ 170 h 580"/>
                <a:gd name="T120" fmla="*/ 798 w 910"/>
                <a:gd name="T121" fmla="*/ 200 h 580"/>
                <a:gd name="T122" fmla="*/ 802 w 910"/>
                <a:gd name="T123" fmla="*/ 234 h 580"/>
                <a:gd name="T124" fmla="*/ 802 w 910"/>
                <a:gd name="T125"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0" h="580">
                  <a:moveTo>
                    <a:pt x="802" y="580"/>
                  </a:moveTo>
                  <a:lnTo>
                    <a:pt x="910" y="580"/>
                  </a:lnTo>
                  <a:lnTo>
                    <a:pt x="910" y="222"/>
                  </a:lnTo>
                  <a:lnTo>
                    <a:pt x="910" y="222"/>
                  </a:lnTo>
                  <a:lnTo>
                    <a:pt x="908" y="196"/>
                  </a:lnTo>
                  <a:lnTo>
                    <a:pt x="904" y="170"/>
                  </a:lnTo>
                  <a:lnTo>
                    <a:pt x="898" y="146"/>
                  </a:lnTo>
                  <a:lnTo>
                    <a:pt x="890" y="126"/>
                  </a:lnTo>
                  <a:lnTo>
                    <a:pt x="880" y="106"/>
                  </a:lnTo>
                  <a:lnTo>
                    <a:pt x="868" y="86"/>
                  </a:lnTo>
                  <a:lnTo>
                    <a:pt x="854" y="70"/>
                  </a:lnTo>
                  <a:lnTo>
                    <a:pt x="840" y="56"/>
                  </a:lnTo>
                  <a:lnTo>
                    <a:pt x="822" y="42"/>
                  </a:lnTo>
                  <a:lnTo>
                    <a:pt x="804" y="32"/>
                  </a:lnTo>
                  <a:lnTo>
                    <a:pt x="784" y="22"/>
                  </a:lnTo>
                  <a:lnTo>
                    <a:pt x="764" y="14"/>
                  </a:lnTo>
                  <a:lnTo>
                    <a:pt x="742" y="8"/>
                  </a:lnTo>
                  <a:lnTo>
                    <a:pt x="718" y="4"/>
                  </a:lnTo>
                  <a:lnTo>
                    <a:pt x="694" y="2"/>
                  </a:lnTo>
                  <a:lnTo>
                    <a:pt x="670" y="0"/>
                  </a:lnTo>
                  <a:lnTo>
                    <a:pt x="670" y="0"/>
                  </a:lnTo>
                  <a:lnTo>
                    <a:pt x="638" y="2"/>
                  </a:lnTo>
                  <a:lnTo>
                    <a:pt x="608" y="6"/>
                  </a:lnTo>
                  <a:lnTo>
                    <a:pt x="580" y="12"/>
                  </a:lnTo>
                  <a:lnTo>
                    <a:pt x="552" y="22"/>
                  </a:lnTo>
                  <a:lnTo>
                    <a:pt x="526" y="36"/>
                  </a:lnTo>
                  <a:lnTo>
                    <a:pt x="502" y="54"/>
                  </a:lnTo>
                  <a:lnTo>
                    <a:pt x="492" y="62"/>
                  </a:lnTo>
                  <a:lnTo>
                    <a:pt x="482" y="74"/>
                  </a:lnTo>
                  <a:lnTo>
                    <a:pt x="474" y="86"/>
                  </a:lnTo>
                  <a:lnTo>
                    <a:pt x="466" y="98"/>
                  </a:lnTo>
                  <a:lnTo>
                    <a:pt x="466" y="98"/>
                  </a:lnTo>
                  <a:lnTo>
                    <a:pt x="456" y="84"/>
                  </a:lnTo>
                  <a:lnTo>
                    <a:pt x="446" y="70"/>
                  </a:lnTo>
                  <a:lnTo>
                    <a:pt x="424" y="48"/>
                  </a:lnTo>
                  <a:lnTo>
                    <a:pt x="402" y="32"/>
                  </a:lnTo>
                  <a:lnTo>
                    <a:pt x="378" y="18"/>
                  </a:lnTo>
                  <a:lnTo>
                    <a:pt x="354" y="10"/>
                  </a:lnTo>
                  <a:lnTo>
                    <a:pt x="330" y="4"/>
                  </a:lnTo>
                  <a:lnTo>
                    <a:pt x="306" y="2"/>
                  </a:lnTo>
                  <a:lnTo>
                    <a:pt x="282" y="0"/>
                  </a:lnTo>
                  <a:lnTo>
                    <a:pt x="282" y="0"/>
                  </a:lnTo>
                  <a:lnTo>
                    <a:pt x="258" y="2"/>
                  </a:lnTo>
                  <a:lnTo>
                    <a:pt x="232" y="6"/>
                  </a:lnTo>
                  <a:lnTo>
                    <a:pt x="206" y="10"/>
                  </a:lnTo>
                  <a:lnTo>
                    <a:pt x="182" y="20"/>
                  </a:lnTo>
                  <a:lnTo>
                    <a:pt x="160" y="30"/>
                  </a:lnTo>
                  <a:lnTo>
                    <a:pt x="140" y="44"/>
                  </a:lnTo>
                  <a:lnTo>
                    <a:pt x="122" y="62"/>
                  </a:lnTo>
                  <a:lnTo>
                    <a:pt x="116" y="70"/>
                  </a:lnTo>
                  <a:lnTo>
                    <a:pt x="110" y="82"/>
                  </a:lnTo>
                  <a:lnTo>
                    <a:pt x="108" y="82"/>
                  </a:lnTo>
                  <a:lnTo>
                    <a:pt x="108" y="14"/>
                  </a:lnTo>
                  <a:lnTo>
                    <a:pt x="0" y="14"/>
                  </a:lnTo>
                  <a:lnTo>
                    <a:pt x="0" y="580"/>
                  </a:lnTo>
                  <a:lnTo>
                    <a:pt x="108" y="580"/>
                  </a:lnTo>
                  <a:lnTo>
                    <a:pt x="108" y="238"/>
                  </a:lnTo>
                  <a:lnTo>
                    <a:pt x="108" y="238"/>
                  </a:lnTo>
                  <a:lnTo>
                    <a:pt x="108" y="220"/>
                  </a:lnTo>
                  <a:lnTo>
                    <a:pt x="110" y="204"/>
                  </a:lnTo>
                  <a:lnTo>
                    <a:pt x="114" y="190"/>
                  </a:lnTo>
                  <a:lnTo>
                    <a:pt x="120" y="176"/>
                  </a:lnTo>
                  <a:lnTo>
                    <a:pt x="126" y="162"/>
                  </a:lnTo>
                  <a:lnTo>
                    <a:pt x="134" y="150"/>
                  </a:lnTo>
                  <a:lnTo>
                    <a:pt x="142" y="140"/>
                  </a:lnTo>
                  <a:lnTo>
                    <a:pt x="152" y="130"/>
                  </a:lnTo>
                  <a:lnTo>
                    <a:pt x="164" y="120"/>
                  </a:lnTo>
                  <a:lnTo>
                    <a:pt x="176" y="114"/>
                  </a:lnTo>
                  <a:lnTo>
                    <a:pt x="188" y="106"/>
                  </a:lnTo>
                  <a:lnTo>
                    <a:pt x="202" y="102"/>
                  </a:lnTo>
                  <a:lnTo>
                    <a:pt x="216" y="98"/>
                  </a:lnTo>
                  <a:lnTo>
                    <a:pt x="232" y="94"/>
                  </a:lnTo>
                  <a:lnTo>
                    <a:pt x="248" y="92"/>
                  </a:lnTo>
                  <a:lnTo>
                    <a:pt x="264" y="92"/>
                  </a:lnTo>
                  <a:lnTo>
                    <a:pt x="264" y="92"/>
                  </a:lnTo>
                  <a:lnTo>
                    <a:pt x="292" y="94"/>
                  </a:lnTo>
                  <a:lnTo>
                    <a:pt x="316" y="100"/>
                  </a:lnTo>
                  <a:lnTo>
                    <a:pt x="328" y="106"/>
                  </a:lnTo>
                  <a:lnTo>
                    <a:pt x="340" y="110"/>
                  </a:lnTo>
                  <a:lnTo>
                    <a:pt x="350" y="118"/>
                  </a:lnTo>
                  <a:lnTo>
                    <a:pt x="360" y="126"/>
                  </a:lnTo>
                  <a:lnTo>
                    <a:pt x="370" y="136"/>
                  </a:lnTo>
                  <a:lnTo>
                    <a:pt x="378" y="146"/>
                  </a:lnTo>
                  <a:lnTo>
                    <a:pt x="384" y="158"/>
                  </a:lnTo>
                  <a:lnTo>
                    <a:pt x="390" y="170"/>
                  </a:lnTo>
                  <a:lnTo>
                    <a:pt x="394" y="184"/>
                  </a:lnTo>
                  <a:lnTo>
                    <a:pt x="398" y="200"/>
                  </a:lnTo>
                  <a:lnTo>
                    <a:pt x="400" y="216"/>
                  </a:lnTo>
                  <a:lnTo>
                    <a:pt x="400" y="234"/>
                  </a:lnTo>
                  <a:lnTo>
                    <a:pt x="400" y="580"/>
                  </a:lnTo>
                  <a:lnTo>
                    <a:pt x="508" y="580"/>
                  </a:lnTo>
                  <a:lnTo>
                    <a:pt x="508" y="238"/>
                  </a:lnTo>
                  <a:lnTo>
                    <a:pt x="508" y="238"/>
                  </a:lnTo>
                  <a:lnTo>
                    <a:pt x="510" y="220"/>
                  </a:lnTo>
                  <a:lnTo>
                    <a:pt x="512" y="204"/>
                  </a:lnTo>
                  <a:lnTo>
                    <a:pt x="516" y="190"/>
                  </a:lnTo>
                  <a:lnTo>
                    <a:pt x="520" y="176"/>
                  </a:lnTo>
                  <a:lnTo>
                    <a:pt x="526" y="162"/>
                  </a:lnTo>
                  <a:lnTo>
                    <a:pt x="534" y="150"/>
                  </a:lnTo>
                  <a:lnTo>
                    <a:pt x="544" y="140"/>
                  </a:lnTo>
                  <a:lnTo>
                    <a:pt x="552" y="130"/>
                  </a:lnTo>
                  <a:lnTo>
                    <a:pt x="564" y="120"/>
                  </a:lnTo>
                  <a:lnTo>
                    <a:pt x="576" y="114"/>
                  </a:lnTo>
                  <a:lnTo>
                    <a:pt x="588" y="106"/>
                  </a:lnTo>
                  <a:lnTo>
                    <a:pt x="602" y="102"/>
                  </a:lnTo>
                  <a:lnTo>
                    <a:pt x="618" y="98"/>
                  </a:lnTo>
                  <a:lnTo>
                    <a:pt x="632" y="94"/>
                  </a:lnTo>
                  <a:lnTo>
                    <a:pt x="648" y="92"/>
                  </a:lnTo>
                  <a:lnTo>
                    <a:pt x="664" y="92"/>
                  </a:lnTo>
                  <a:lnTo>
                    <a:pt x="664" y="92"/>
                  </a:lnTo>
                  <a:lnTo>
                    <a:pt x="692" y="94"/>
                  </a:lnTo>
                  <a:lnTo>
                    <a:pt x="718" y="100"/>
                  </a:lnTo>
                  <a:lnTo>
                    <a:pt x="730" y="106"/>
                  </a:lnTo>
                  <a:lnTo>
                    <a:pt x="740" y="110"/>
                  </a:lnTo>
                  <a:lnTo>
                    <a:pt x="752" y="118"/>
                  </a:lnTo>
                  <a:lnTo>
                    <a:pt x="760" y="126"/>
                  </a:lnTo>
                  <a:lnTo>
                    <a:pt x="770" y="136"/>
                  </a:lnTo>
                  <a:lnTo>
                    <a:pt x="778" y="146"/>
                  </a:lnTo>
                  <a:lnTo>
                    <a:pt x="784" y="158"/>
                  </a:lnTo>
                  <a:lnTo>
                    <a:pt x="790" y="170"/>
                  </a:lnTo>
                  <a:lnTo>
                    <a:pt x="796" y="184"/>
                  </a:lnTo>
                  <a:lnTo>
                    <a:pt x="798" y="200"/>
                  </a:lnTo>
                  <a:lnTo>
                    <a:pt x="800" y="216"/>
                  </a:lnTo>
                  <a:lnTo>
                    <a:pt x="802" y="234"/>
                  </a:lnTo>
                  <a:lnTo>
                    <a:pt x="802" y="580"/>
                  </a:lnTo>
                  <a:lnTo>
                    <a:pt x="802" y="5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noEditPoints="1"/>
            </p:cNvSpPr>
            <p:nvPr/>
          </p:nvSpPr>
          <p:spPr bwMode="auto">
            <a:xfrm>
              <a:off x="7542213"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6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10" y="200"/>
                  </a:lnTo>
                  <a:lnTo>
                    <a:pt x="182" y="204"/>
                  </a:lnTo>
                  <a:lnTo>
                    <a:pt x="156"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4"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noEditPoints="1"/>
            </p:cNvSpPr>
            <p:nvPr/>
          </p:nvSpPr>
          <p:spPr bwMode="auto">
            <a:xfrm>
              <a:off x="8624888"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4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08" y="200"/>
                  </a:lnTo>
                  <a:lnTo>
                    <a:pt x="182" y="204"/>
                  </a:lnTo>
                  <a:lnTo>
                    <a:pt x="154"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2"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p:cNvSpPr>
            <p:nvPr/>
          </p:nvSpPr>
          <p:spPr bwMode="auto">
            <a:xfrm>
              <a:off x="9682163" y="1039813"/>
              <a:ext cx="469900" cy="1117600"/>
            </a:xfrm>
            <a:custGeom>
              <a:avLst/>
              <a:gdLst>
                <a:gd name="T0" fmla="*/ 86 w 296"/>
                <a:gd name="T1" fmla="*/ 138 h 704"/>
                <a:gd name="T2" fmla="*/ 0 w 296"/>
                <a:gd name="T3" fmla="*/ 138 h 704"/>
                <a:gd name="T4" fmla="*/ 0 w 296"/>
                <a:gd name="T5" fmla="*/ 224 h 704"/>
                <a:gd name="T6" fmla="*/ 86 w 296"/>
                <a:gd name="T7" fmla="*/ 224 h 704"/>
                <a:gd name="T8" fmla="*/ 86 w 296"/>
                <a:gd name="T9" fmla="*/ 582 h 704"/>
                <a:gd name="T10" fmla="*/ 86 w 296"/>
                <a:gd name="T11" fmla="*/ 582 h 704"/>
                <a:gd name="T12" fmla="*/ 88 w 296"/>
                <a:gd name="T13" fmla="*/ 612 h 704"/>
                <a:gd name="T14" fmla="*/ 90 w 296"/>
                <a:gd name="T15" fmla="*/ 626 h 704"/>
                <a:gd name="T16" fmla="*/ 94 w 296"/>
                <a:gd name="T17" fmla="*/ 638 h 704"/>
                <a:gd name="T18" fmla="*/ 98 w 296"/>
                <a:gd name="T19" fmla="*/ 650 h 704"/>
                <a:gd name="T20" fmla="*/ 102 w 296"/>
                <a:gd name="T21" fmla="*/ 660 h 704"/>
                <a:gd name="T22" fmla="*/ 110 w 296"/>
                <a:gd name="T23" fmla="*/ 668 h 704"/>
                <a:gd name="T24" fmla="*/ 118 w 296"/>
                <a:gd name="T25" fmla="*/ 676 h 704"/>
                <a:gd name="T26" fmla="*/ 126 w 296"/>
                <a:gd name="T27" fmla="*/ 682 h 704"/>
                <a:gd name="T28" fmla="*/ 136 w 296"/>
                <a:gd name="T29" fmla="*/ 688 h 704"/>
                <a:gd name="T30" fmla="*/ 148 w 296"/>
                <a:gd name="T31" fmla="*/ 694 h 704"/>
                <a:gd name="T32" fmla="*/ 162 w 296"/>
                <a:gd name="T33" fmla="*/ 698 h 704"/>
                <a:gd name="T34" fmla="*/ 192 w 296"/>
                <a:gd name="T35" fmla="*/ 702 h 704"/>
                <a:gd name="T36" fmla="*/ 230 w 296"/>
                <a:gd name="T37" fmla="*/ 704 h 704"/>
                <a:gd name="T38" fmla="*/ 230 w 296"/>
                <a:gd name="T39" fmla="*/ 704 h 704"/>
                <a:gd name="T40" fmla="*/ 266 w 296"/>
                <a:gd name="T41" fmla="*/ 704 h 704"/>
                <a:gd name="T42" fmla="*/ 296 w 296"/>
                <a:gd name="T43" fmla="*/ 704 h 704"/>
                <a:gd name="T44" fmla="*/ 296 w 296"/>
                <a:gd name="T45" fmla="*/ 614 h 704"/>
                <a:gd name="T46" fmla="*/ 246 w 296"/>
                <a:gd name="T47" fmla="*/ 614 h 704"/>
                <a:gd name="T48" fmla="*/ 246 w 296"/>
                <a:gd name="T49" fmla="*/ 614 h 704"/>
                <a:gd name="T50" fmla="*/ 232 w 296"/>
                <a:gd name="T51" fmla="*/ 612 h 704"/>
                <a:gd name="T52" fmla="*/ 220 w 296"/>
                <a:gd name="T53" fmla="*/ 610 h 704"/>
                <a:gd name="T54" fmla="*/ 212 w 296"/>
                <a:gd name="T55" fmla="*/ 608 h 704"/>
                <a:gd name="T56" fmla="*/ 204 w 296"/>
                <a:gd name="T57" fmla="*/ 604 h 704"/>
                <a:gd name="T58" fmla="*/ 200 w 296"/>
                <a:gd name="T59" fmla="*/ 598 h 704"/>
                <a:gd name="T60" fmla="*/ 196 w 296"/>
                <a:gd name="T61" fmla="*/ 590 h 704"/>
                <a:gd name="T62" fmla="*/ 194 w 296"/>
                <a:gd name="T63" fmla="*/ 582 h 704"/>
                <a:gd name="T64" fmla="*/ 194 w 296"/>
                <a:gd name="T65" fmla="*/ 572 h 704"/>
                <a:gd name="T66" fmla="*/ 194 w 296"/>
                <a:gd name="T67" fmla="*/ 224 h 704"/>
                <a:gd name="T68" fmla="*/ 294 w 296"/>
                <a:gd name="T69" fmla="*/ 224 h 704"/>
                <a:gd name="T70" fmla="*/ 294 w 296"/>
                <a:gd name="T71" fmla="*/ 138 h 704"/>
                <a:gd name="T72" fmla="*/ 194 w 296"/>
                <a:gd name="T73" fmla="*/ 138 h 704"/>
                <a:gd name="T74" fmla="*/ 194 w 296"/>
                <a:gd name="T75" fmla="*/ 0 h 704"/>
                <a:gd name="T76" fmla="*/ 86 w 296"/>
                <a:gd name="T77" fmla="*/ 0 h 704"/>
                <a:gd name="T78" fmla="*/ 86 w 296"/>
                <a:gd name="T79" fmla="*/ 138 h 704"/>
                <a:gd name="T80" fmla="*/ 86 w 296"/>
                <a:gd name="T81" fmla="*/ 13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6" h="704">
                  <a:moveTo>
                    <a:pt x="86" y="138"/>
                  </a:moveTo>
                  <a:lnTo>
                    <a:pt x="0" y="138"/>
                  </a:lnTo>
                  <a:lnTo>
                    <a:pt x="0" y="224"/>
                  </a:lnTo>
                  <a:lnTo>
                    <a:pt x="86" y="224"/>
                  </a:lnTo>
                  <a:lnTo>
                    <a:pt x="86" y="582"/>
                  </a:lnTo>
                  <a:lnTo>
                    <a:pt x="86" y="582"/>
                  </a:lnTo>
                  <a:lnTo>
                    <a:pt x="88" y="612"/>
                  </a:lnTo>
                  <a:lnTo>
                    <a:pt x="90" y="626"/>
                  </a:lnTo>
                  <a:lnTo>
                    <a:pt x="94" y="638"/>
                  </a:lnTo>
                  <a:lnTo>
                    <a:pt x="98" y="650"/>
                  </a:lnTo>
                  <a:lnTo>
                    <a:pt x="102" y="660"/>
                  </a:lnTo>
                  <a:lnTo>
                    <a:pt x="110" y="668"/>
                  </a:lnTo>
                  <a:lnTo>
                    <a:pt x="118" y="676"/>
                  </a:lnTo>
                  <a:lnTo>
                    <a:pt x="126" y="682"/>
                  </a:lnTo>
                  <a:lnTo>
                    <a:pt x="136" y="688"/>
                  </a:lnTo>
                  <a:lnTo>
                    <a:pt x="148" y="694"/>
                  </a:lnTo>
                  <a:lnTo>
                    <a:pt x="162" y="698"/>
                  </a:lnTo>
                  <a:lnTo>
                    <a:pt x="192" y="702"/>
                  </a:lnTo>
                  <a:lnTo>
                    <a:pt x="230" y="704"/>
                  </a:lnTo>
                  <a:lnTo>
                    <a:pt x="230" y="704"/>
                  </a:lnTo>
                  <a:lnTo>
                    <a:pt x="266" y="704"/>
                  </a:lnTo>
                  <a:lnTo>
                    <a:pt x="296" y="704"/>
                  </a:lnTo>
                  <a:lnTo>
                    <a:pt x="296" y="614"/>
                  </a:lnTo>
                  <a:lnTo>
                    <a:pt x="246" y="614"/>
                  </a:lnTo>
                  <a:lnTo>
                    <a:pt x="246" y="614"/>
                  </a:lnTo>
                  <a:lnTo>
                    <a:pt x="232" y="612"/>
                  </a:lnTo>
                  <a:lnTo>
                    <a:pt x="220" y="610"/>
                  </a:lnTo>
                  <a:lnTo>
                    <a:pt x="212" y="608"/>
                  </a:lnTo>
                  <a:lnTo>
                    <a:pt x="204" y="604"/>
                  </a:lnTo>
                  <a:lnTo>
                    <a:pt x="200" y="598"/>
                  </a:lnTo>
                  <a:lnTo>
                    <a:pt x="196" y="590"/>
                  </a:lnTo>
                  <a:lnTo>
                    <a:pt x="194" y="582"/>
                  </a:lnTo>
                  <a:lnTo>
                    <a:pt x="194" y="572"/>
                  </a:lnTo>
                  <a:lnTo>
                    <a:pt x="194" y="224"/>
                  </a:lnTo>
                  <a:lnTo>
                    <a:pt x="294" y="224"/>
                  </a:lnTo>
                  <a:lnTo>
                    <a:pt x="294" y="138"/>
                  </a:lnTo>
                  <a:lnTo>
                    <a:pt x="194" y="138"/>
                  </a:lnTo>
                  <a:lnTo>
                    <a:pt x="194" y="0"/>
                  </a:lnTo>
                  <a:lnTo>
                    <a:pt x="86" y="0"/>
                  </a:lnTo>
                  <a:lnTo>
                    <a:pt x="86" y="138"/>
                  </a:lnTo>
                  <a:lnTo>
                    <a:pt x="86" y="1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noEditPoints="1"/>
            </p:cNvSpPr>
            <p:nvPr/>
          </p:nvSpPr>
          <p:spPr bwMode="auto">
            <a:xfrm>
              <a:off x="10294938" y="1217613"/>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p:nvSpPr>
          <p:spPr bwMode="auto">
            <a:xfrm>
              <a:off x="10952163" y="944563"/>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2"/>
            <p:cNvSpPr>
              <a:spLocks/>
            </p:cNvSpPr>
            <p:nvPr/>
          </p:nvSpPr>
          <p:spPr bwMode="auto">
            <a:xfrm>
              <a:off x="11031538" y="677863"/>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29" name="Picture 28" descr="smaato_O_wht-shadow.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940" y="1990045"/>
            <a:ext cx="4902533" cy="4882896"/>
          </a:xfrm>
          <a:prstGeom prst="rect">
            <a:avLst/>
          </a:prstGeom>
        </p:spPr>
      </p:pic>
    </p:spTree>
    <p:extLst>
      <p:ext uri="{BB962C8B-B14F-4D97-AF65-F5344CB8AC3E}">
        <p14:creationId xmlns:p14="http://schemas.microsoft.com/office/powerpoint/2010/main" val="4261378394"/>
      </p:ext>
    </p:extLst>
  </p:cSld>
  <p:clrMapOvr>
    <a:masterClrMapping/>
  </p:clrMapOvr>
  <p:extLst mod="1">
    <p:ext uri="{DCECCB84-F9BA-43D5-87BE-67443E8EF086}">
      <p15:sldGuideLst xmlns:p15="http://schemas.microsoft.com/office/powerpoint/2012/main">
        <p15:guide id="1" pos="235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rgbClr val="4BBBEB"/>
        </a:solidFill>
        <a:effectLst/>
      </p:bgPr>
    </p:bg>
    <p:spTree>
      <p:nvGrpSpPr>
        <p:cNvPr id="1" name=""/>
        <p:cNvGrpSpPr/>
        <p:nvPr/>
      </p:nvGrpSpPr>
      <p:grpSpPr>
        <a:xfrm>
          <a:off x="0" y="0"/>
          <a:ext cx="0" cy="0"/>
          <a:chOff x="0" y="0"/>
          <a:chExt cx="0" cy="0"/>
        </a:xfrm>
      </p:grpSpPr>
      <p:grpSp>
        <p:nvGrpSpPr>
          <p:cNvPr id="54" name="Group 53"/>
          <p:cNvGrpSpPr/>
          <p:nvPr userDrawn="1"/>
        </p:nvGrpSpPr>
        <p:grpSpPr>
          <a:xfrm>
            <a:off x="8422303" y="243403"/>
            <a:ext cx="3518685" cy="781746"/>
            <a:chOff x="5011738" y="677863"/>
            <a:chExt cx="6759575" cy="1501775"/>
          </a:xfrm>
        </p:grpSpPr>
        <p:sp>
          <p:nvSpPr>
            <p:cNvPr id="55" name="Freeform 5"/>
            <p:cNvSpPr>
              <a:spLocks/>
            </p:cNvSpPr>
            <p:nvPr/>
          </p:nvSpPr>
          <p:spPr bwMode="auto">
            <a:xfrm>
              <a:off x="5011738" y="1236663"/>
              <a:ext cx="730250" cy="942975"/>
            </a:xfrm>
            <a:custGeom>
              <a:avLst/>
              <a:gdLst>
                <a:gd name="T0" fmla="*/ 2 w 460"/>
                <a:gd name="T1" fmla="*/ 434 h 594"/>
                <a:gd name="T2" fmla="*/ 18 w 460"/>
                <a:gd name="T3" fmla="*/ 488 h 594"/>
                <a:gd name="T4" fmla="*/ 50 w 460"/>
                <a:gd name="T5" fmla="*/ 532 h 594"/>
                <a:gd name="T6" fmla="*/ 98 w 460"/>
                <a:gd name="T7" fmla="*/ 566 h 594"/>
                <a:gd name="T8" fmla="*/ 158 w 460"/>
                <a:gd name="T9" fmla="*/ 586 h 594"/>
                <a:gd name="T10" fmla="*/ 234 w 460"/>
                <a:gd name="T11" fmla="*/ 594 h 594"/>
                <a:gd name="T12" fmla="*/ 278 w 460"/>
                <a:gd name="T13" fmla="*/ 590 h 594"/>
                <a:gd name="T14" fmla="*/ 338 w 460"/>
                <a:gd name="T15" fmla="*/ 576 h 594"/>
                <a:gd name="T16" fmla="*/ 390 w 460"/>
                <a:gd name="T17" fmla="*/ 548 h 594"/>
                <a:gd name="T18" fmla="*/ 432 w 460"/>
                <a:gd name="T19" fmla="*/ 510 h 594"/>
                <a:gd name="T20" fmla="*/ 456 w 460"/>
                <a:gd name="T21" fmla="*/ 458 h 594"/>
                <a:gd name="T22" fmla="*/ 460 w 460"/>
                <a:gd name="T23" fmla="*/ 418 h 594"/>
                <a:gd name="T24" fmla="*/ 446 w 460"/>
                <a:gd name="T25" fmla="*/ 346 h 594"/>
                <a:gd name="T26" fmla="*/ 424 w 460"/>
                <a:gd name="T27" fmla="*/ 316 h 594"/>
                <a:gd name="T28" fmla="*/ 364 w 460"/>
                <a:gd name="T29" fmla="*/ 280 h 594"/>
                <a:gd name="T30" fmla="*/ 184 w 460"/>
                <a:gd name="T31" fmla="*/ 232 h 594"/>
                <a:gd name="T32" fmla="*/ 140 w 460"/>
                <a:gd name="T33" fmla="*/ 212 h 594"/>
                <a:gd name="T34" fmla="*/ 118 w 460"/>
                <a:gd name="T35" fmla="*/ 184 h 594"/>
                <a:gd name="T36" fmla="*/ 114 w 460"/>
                <a:gd name="T37" fmla="*/ 162 h 594"/>
                <a:gd name="T38" fmla="*/ 132 w 460"/>
                <a:gd name="T39" fmla="*/ 118 h 594"/>
                <a:gd name="T40" fmla="*/ 180 w 460"/>
                <a:gd name="T41" fmla="*/ 88 h 594"/>
                <a:gd name="T42" fmla="*/ 228 w 460"/>
                <a:gd name="T43" fmla="*/ 82 h 594"/>
                <a:gd name="T44" fmla="*/ 294 w 460"/>
                <a:gd name="T45" fmla="*/ 94 h 594"/>
                <a:gd name="T46" fmla="*/ 332 w 460"/>
                <a:gd name="T47" fmla="*/ 134 h 594"/>
                <a:gd name="T48" fmla="*/ 444 w 460"/>
                <a:gd name="T49" fmla="*/ 176 h 594"/>
                <a:gd name="T50" fmla="*/ 442 w 460"/>
                <a:gd name="T51" fmla="*/ 144 h 594"/>
                <a:gd name="T52" fmla="*/ 426 w 460"/>
                <a:gd name="T53" fmla="*/ 98 h 594"/>
                <a:gd name="T54" fmla="*/ 396 w 460"/>
                <a:gd name="T55" fmla="*/ 56 h 594"/>
                <a:gd name="T56" fmla="*/ 350 w 460"/>
                <a:gd name="T57" fmla="*/ 24 h 594"/>
                <a:gd name="T58" fmla="*/ 284 w 460"/>
                <a:gd name="T59" fmla="*/ 4 h 594"/>
                <a:gd name="T60" fmla="*/ 230 w 460"/>
                <a:gd name="T61" fmla="*/ 0 h 594"/>
                <a:gd name="T62" fmla="*/ 156 w 460"/>
                <a:gd name="T63" fmla="*/ 8 h 594"/>
                <a:gd name="T64" fmla="*/ 96 w 460"/>
                <a:gd name="T65" fmla="*/ 30 h 594"/>
                <a:gd name="T66" fmla="*/ 50 w 460"/>
                <a:gd name="T67" fmla="*/ 64 h 594"/>
                <a:gd name="T68" fmla="*/ 22 w 460"/>
                <a:gd name="T69" fmla="*/ 106 h 594"/>
                <a:gd name="T70" fmla="*/ 8 w 460"/>
                <a:gd name="T71" fmla="*/ 156 h 594"/>
                <a:gd name="T72" fmla="*/ 8 w 460"/>
                <a:gd name="T73" fmla="*/ 198 h 594"/>
                <a:gd name="T74" fmla="*/ 36 w 460"/>
                <a:gd name="T75" fmla="*/ 262 h 594"/>
                <a:gd name="T76" fmla="*/ 102 w 460"/>
                <a:gd name="T77" fmla="*/ 308 h 594"/>
                <a:gd name="T78" fmla="*/ 242 w 460"/>
                <a:gd name="T79" fmla="*/ 346 h 594"/>
                <a:gd name="T80" fmla="*/ 314 w 460"/>
                <a:gd name="T81" fmla="*/ 370 h 594"/>
                <a:gd name="T82" fmla="*/ 348 w 460"/>
                <a:gd name="T83" fmla="*/ 400 h 594"/>
                <a:gd name="T84" fmla="*/ 352 w 460"/>
                <a:gd name="T85" fmla="*/ 426 h 594"/>
                <a:gd name="T86" fmla="*/ 340 w 460"/>
                <a:gd name="T87" fmla="*/ 466 h 594"/>
                <a:gd name="T88" fmla="*/ 290 w 460"/>
                <a:gd name="T89" fmla="*/ 500 h 594"/>
                <a:gd name="T90" fmla="*/ 230 w 460"/>
                <a:gd name="T91" fmla="*/ 508 h 594"/>
                <a:gd name="T92" fmla="*/ 162 w 460"/>
                <a:gd name="T93" fmla="*/ 494 h 594"/>
                <a:gd name="T94" fmla="*/ 114 w 460"/>
                <a:gd name="T95" fmla="*/ 456 h 594"/>
                <a:gd name="T96" fmla="*/ 100 w 460"/>
                <a:gd name="T97" fmla="*/ 41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0" h="594">
                  <a:moveTo>
                    <a:pt x="0" y="416"/>
                  </a:moveTo>
                  <a:lnTo>
                    <a:pt x="0" y="416"/>
                  </a:lnTo>
                  <a:lnTo>
                    <a:pt x="2" y="434"/>
                  </a:lnTo>
                  <a:lnTo>
                    <a:pt x="6" y="454"/>
                  </a:lnTo>
                  <a:lnTo>
                    <a:pt x="10" y="472"/>
                  </a:lnTo>
                  <a:lnTo>
                    <a:pt x="18" y="488"/>
                  </a:lnTo>
                  <a:lnTo>
                    <a:pt x="26" y="504"/>
                  </a:lnTo>
                  <a:lnTo>
                    <a:pt x="38" y="518"/>
                  </a:lnTo>
                  <a:lnTo>
                    <a:pt x="50" y="532"/>
                  </a:lnTo>
                  <a:lnTo>
                    <a:pt x="64" y="544"/>
                  </a:lnTo>
                  <a:lnTo>
                    <a:pt x="80" y="556"/>
                  </a:lnTo>
                  <a:lnTo>
                    <a:pt x="98" y="566"/>
                  </a:lnTo>
                  <a:lnTo>
                    <a:pt x="116" y="574"/>
                  </a:lnTo>
                  <a:lnTo>
                    <a:pt x="136" y="580"/>
                  </a:lnTo>
                  <a:lnTo>
                    <a:pt x="158" y="586"/>
                  </a:lnTo>
                  <a:lnTo>
                    <a:pt x="182" y="590"/>
                  </a:lnTo>
                  <a:lnTo>
                    <a:pt x="208" y="592"/>
                  </a:lnTo>
                  <a:lnTo>
                    <a:pt x="234" y="594"/>
                  </a:lnTo>
                  <a:lnTo>
                    <a:pt x="234" y="594"/>
                  </a:lnTo>
                  <a:lnTo>
                    <a:pt x="256" y="592"/>
                  </a:lnTo>
                  <a:lnTo>
                    <a:pt x="278" y="590"/>
                  </a:lnTo>
                  <a:lnTo>
                    <a:pt x="298" y="588"/>
                  </a:lnTo>
                  <a:lnTo>
                    <a:pt x="318" y="582"/>
                  </a:lnTo>
                  <a:lnTo>
                    <a:pt x="338" y="576"/>
                  </a:lnTo>
                  <a:lnTo>
                    <a:pt x="356" y="568"/>
                  </a:lnTo>
                  <a:lnTo>
                    <a:pt x="374" y="558"/>
                  </a:lnTo>
                  <a:lnTo>
                    <a:pt x="390" y="548"/>
                  </a:lnTo>
                  <a:lnTo>
                    <a:pt x="406" y="536"/>
                  </a:lnTo>
                  <a:lnTo>
                    <a:pt x="420" y="524"/>
                  </a:lnTo>
                  <a:lnTo>
                    <a:pt x="432" y="510"/>
                  </a:lnTo>
                  <a:lnTo>
                    <a:pt x="442" y="494"/>
                  </a:lnTo>
                  <a:lnTo>
                    <a:pt x="450" y="476"/>
                  </a:lnTo>
                  <a:lnTo>
                    <a:pt x="456" y="458"/>
                  </a:lnTo>
                  <a:lnTo>
                    <a:pt x="460" y="438"/>
                  </a:lnTo>
                  <a:lnTo>
                    <a:pt x="460" y="418"/>
                  </a:lnTo>
                  <a:lnTo>
                    <a:pt x="460" y="418"/>
                  </a:lnTo>
                  <a:lnTo>
                    <a:pt x="458" y="392"/>
                  </a:lnTo>
                  <a:lnTo>
                    <a:pt x="454" y="368"/>
                  </a:lnTo>
                  <a:lnTo>
                    <a:pt x="446" y="346"/>
                  </a:lnTo>
                  <a:lnTo>
                    <a:pt x="440" y="336"/>
                  </a:lnTo>
                  <a:lnTo>
                    <a:pt x="432" y="326"/>
                  </a:lnTo>
                  <a:lnTo>
                    <a:pt x="424" y="316"/>
                  </a:lnTo>
                  <a:lnTo>
                    <a:pt x="414" y="308"/>
                  </a:lnTo>
                  <a:lnTo>
                    <a:pt x="392" y="294"/>
                  </a:lnTo>
                  <a:lnTo>
                    <a:pt x="364" y="280"/>
                  </a:lnTo>
                  <a:lnTo>
                    <a:pt x="330" y="270"/>
                  </a:lnTo>
                  <a:lnTo>
                    <a:pt x="184" y="232"/>
                  </a:lnTo>
                  <a:lnTo>
                    <a:pt x="184" y="232"/>
                  </a:lnTo>
                  <a:lnTo>
                    <a:pt x="166" y="226"/>
                  </a:lnTo>
                  <a:lnTo>
                    <a:pt x="152" y="220"/>
                  </a:lnTo>
                  <a:lnTo>
                    <a:pt x="140" y="212"/>
                  </a:lnTo>
                  <a:lnTo>
                    <a:pt x="130" y="204"/>
                  </a:lnTo>
                  <a:lnTo>
                    <a:pt x="124" y="194"/>
                  </a:lnTo>
                  <a:lnTo>
                    <a:pt x="118" y="184"/>
                  </a:lnTo>
                  <a:lnTo>
                    <a:pt x="116" y="174"/>
                  </a:lnTo>
                  <a:lnTo>
                    <a:pt x="114" y="162"/>
                  </a:lnTo>
                  <a:lnTo>
                    <a:pt x="114" y="162"/>
                  </a:lnTo>
                  <a:lnTo>
                    <a:pt x="116" y="146"/>
                  </a:lnTo>
                  <a:lnTo>
                    <a:pt x="122" y="132"/>
                  </a:lnTo>
                  <a:lnTo>
                    <a:pt x="132" y="118"/>
                  </a:lnTo>
                  <a:lnTo>
                    <a:pt x="146" y="106"/>
                  </a:lnTo>
                  <a:lnTo>
                    <a:pt x="162" y="96"/>
                  </a:lnTo>
                  <a:lnTo>
                    <a:pt x="180" y="88"/>
                  </a:lnTo>
                  <a:lnTo>
                    <a:pt x="202" y="82"/>
                  </a:lnTo>
                  <a:lnTo>
                    <a:pt x="228" y="82"/>
                  </a:lnTo>
                  <a:lnTo>
                    <a:pt x="228" y="82"/>
                  </a:lnTo>
                  <a:lnTo>
                    <a:pt x="252" y="82"/>
                  </a:lnTo>
                  <a:lnTo>
                    <a:pt x="274" y="88"/>
                  </a:lnTo>
                  <a:lnTo>
                    <a:pt x="294" y="94"/>
                  </a:lnTo>
                  <a:lnTo>
                    <a:pt x="310" y="104"/>
                  </a:lnTo>
                  <a:lnTo>
                    <a:pt x="322" y="118"/>
                  </a:lnTo>
                  <a:lnTo>
                    <a:pt x="332" y="134"/>
                  </a:lnTo>
                  <a:lnTo>
                    <a:pt x="338" y="154"/>
                  </a:lnTo>
                  <a:lnTo>
                    <a:pt x="344" y="176"/>
                  </a:lnTo>
                  <a:lnTo>
                    <a:pt x="444" y="176"/>
                  </a:lnTo>
                  <a:lnTo>
                    <a:pt x="444" y="176"/>
                  </a:lnTo>
                  <a:lnTo>
                    <a:pt x="444" y="160"/>
                  </a:lnTo>
                  <a:lnTo>
                    <a:pt x="442" y="144"/>
                  </a:lnTo>
                  <a:lnTo>
                    <a:pt x="438" y="130"/>
                  </a:lnTo>
                  <a:lnTo>
                    <a:pt x="432" y="114"/>
                  </a:lnTo>
                  <a:lnTo>
                    <a:pt x="426" y="98"/>
                  </a:lnTo>
                  <a:lnTo>
                    <a:pt x="418" y="84"/>
                  </a:lnTo>
                  <a:lnTo>
                    <a:pt x="408" y="70"/>
                  </a:lnTo>
                  <a:lnTo>
                    <a:pt x="396" y="56"/>
                  </a:lnTo>
                  <a:lnTo>
                    <a:pt x="382" y="44"/>
                  </a:lnTo>
                  <a:lnTo>
                    <a:pt x="368" y="34"/>
                  </a:lnTo>
                  <a:lnTo>
                    <a:pt x="350" y="24"/>
                  </a:lnTo>
                  <a:lnTo>
                    <a:pt x="330" y="16"/>
                  </a:lnTo>
                  <a:lnTo>
                    <a:pt x="308" y="10"/>
                  </a:lnTo>
                  <a:lnTo>
                    <a:pt x="284" y="4"/>
                  </a:lnTo>
                  <a:lnTo>
                    <a:pt x="258" y="2"/>
                  </a:lnTo>
                  <a:lnTo>
                    <a:pt x="230" y="0"/>
                  </a:lnTo>
                  <a:lnTo>
                    <a:pt x="230" y="0"/>
                  </a:lnTo>
                  <a:lnTo>
                    <a:pt x="204" y="2"/>
                  </a:lnTo>
                  <a:lnTo>
                    <a:pt x="178" y="4"/>
                  </a:lnTo>
                  <a:lnTo>
                    <a:pt x="156" y="8"/>
                  </a:lnTo>
                  <a:lnTo>
                    <a:pt x="134" y="14"/>
                  </a:lnTo>
                  <a:lnTo>
                    <a:pt x="114" y="22"/>
                  </a:lnTo>
                  <a:lnTo>
                    <a:pt x="96" y="30"/>
                  </a:lnTo>
                  <a:lnTo>
                    <a:pt x="80" y="40"/>
                  </a:lnTo>
                  <a:lnTo>
                    <a:pt x="64" y="52"/>
                  </a:lnTo>
                  <a:lnTo>
                    <a:pt x="50" y="64"/>
                  </a:lnTo>
                  <a:lnTo>
                    <a:pt x="40" y="78"/>
                  </a:lnTo>
                  <a:lnTo>
                    <a:pt x="30" y="92"/>
                  </a:lnTo>
                  <a:lnTo>
                    <a:pt x="22" y="106"/>
                  </a:lnTo>
                  <a:lnTo>
                    <a:pt x="16" y="122"/>
                  </a:lnTo>
                  <a:lnTo>
                    <a:pt x="10" y="138"/>
                  </a:lnTo>
                  <a:lnTo>
                    <a:pt x="8" y="156"/>
                  </a:lnTo>
                  <a:lnTo>
                    <a:pt x="8" y="172"/>
                  </a:lnTo>
                  <a:lnTo>
                    <a:pt x="8" y="172"/>
                  </a:lnTo>
                  <a:lnTo>
                    <a:pt x="8" y="198"/>
                  </a:lnTo>
                  <a:lnTo>
                    <a:pt x="14" y="220"/>
                  </a:lnTo>
                  <a:lnTo>
                    <a:pt x="24" y="242"/>
                  </a:lnTo>
                  <a:lnTo>
                    <a:pt x="36" y="262"/>
                  </a:lnTo>
                  <a:lnTo>
                    <a:pt x="54" y="280"/>
                  </a:lnTo>
                  <a:lnTo>
                    <a:pt x="76" y="296"/>
                  </a:lnTo>
                  <a:lnTo>
                    <a:pt x="102" y="308"/>
                  </a:lnTo>
                  <a:lnTo>
                    <a:pt x="134" y="318"/>
                  </a:lnTo>
                  <a:lnTo>
                    <a:pt x="242" y="346"/>
                  </a:lnTo>
                  <a:lnTo>
                    <a:pt x="242" y="346"/>
                  </a:lnTo>
                  <a:lnTo>
                    <a:pt x="272" y="354"/>
                  </a:lnTo>
                  <a:lnTo>
                    <a:pt x="296" y="362"/>
                  </a:lnTo>
                  <a:lnTo>
                    <a:pt x="314" y="370"/>
                  </a:lnTo>
                  <a:lnTo>
                    <a:pt x="330" y="380"/>
                  </a:lnTo>
                  <a:lnTo>
                    <a:pt x="340" y="390"/>
                  </a:lnTo>
                  <a:lnTo>
                    <a:pt x="348" y="400"/>
                  </a:lnTo>
                  <a:lnTo>
                    <a:pt x="352" y="412"/>
                  </a:lnTo>
                  <a:lnTo>
                    <a:pt x="352" y="426"/>
                  </a:lnTo>
                  <a:lnTo>
                    <a:pt x="352" y="426"/>
                  </a:lnTo>
                  <a:lnTo>
                    <a:pt x="352" y="440"/>
                  </a:lnTo>
                  <a:lnTo>
                    <a:pt x="348" y="452"/>
                  </a:lnTo>
                  <a:lnTo>
                    <a:pt x="340" y="466"/>
                  </a:lnTo>
                  <a:lnTo>
                    <a:pt x="328" y="480"/>
                  </a:lnTo>
                  <a:lnTo>
                    <a:pt x="312" y="490"/>
                  </a:lnTo>
                  <a:lnTo>
                    <a:pt x="290" y="500"/>
                  </a:lnTo>
                  <a:lnTo>
                    <a:pt x="262" y="506"/>
                  </a:lnTo>
                  <a:lnTo>
                    <a:pt x="230" y="508"/>
                  </a:lnTo>
                  <a:lnTo>
                    <a:pt x="230" y="508"/>
                  </a:lnTo>
                  <a:lnTo>
                    <a:pt x="206" y="506"/>
                  </a:lnTo>
                  <a:lnTo>
                    <a:pt x="182" y="502"/>
                  </a:lnTo>
                  <a:lnTo>
                    <a:pt x="162" y="494"/>
                  </a:lnTo>
                  <a:lnTo>
                    <a:pt x="144" y="484"/>
                  </a:lnTo>
                  <a:lnTo>
                    <a:pt x="128" y="472"/>
                  </a:lnTo>
                  <a:lnTo>
                    <a:pt x="114" y="456"/>
                  </a:lnTo>
                  <a:lnTo>
                    <a:pt x="106" y="436"/>
                  </a:lnTo>
                  <a:lnTo>
                    <a:pt x="102" y="426"/>
                  </a:lnTo>
                  <a:lnTo>
                    <a:pt x="100" y="416"/>
                  </a:lnTo>
                  <a:lnTo>
                    <a:pt x="0" y="416"/>
                  </a:lnTo>
                  <a:lnTo>
                    <a:pt x="0" y="4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
            <p:cNvSpPr>
              <a:spLocks/>
            </p:cNvSpPr>
            <p:nvPr/>
          </p:nvSpPr>
          <p:spPr bwMode="auto">
            <a:xfrm>
              <a:off x="5948363" y="1236663"/>
              <a:ext cx="1444625" cy="920750"/>
            </a:xfrm>
            <a:custGeom>
              <a:avLst/>
              <a:gdLst>
                <a:gd name="T0" fmla="*/ 910 w 910"/>
                <a:gd name="T1" fmla="*/ 580 h 580"/>
                <a:gd name="T2" fmla="*/ 910 w 910"/>
                <a:gd name="T3" fmla="*/ 222 h 580"/>
                <a:gd name="T4" fmla="*/ 904 w 910"/>
                <a:gd name="T5" fmla="*/ 170 h 580"/>
                <a:gd name="T6" fmla="*/ 890 w 910"/>
                <a:gd name="T7" fmla="*/ 126 h 580"/>
                <a:gd name="T8" fmla="*/ 868 w 910"/>
                <a:gd name="T9" fmla="*/ 86 h 580"/>
                <a:gd name="T10" fmla="*/ 840 w 910"/>
                <a:gd name="T11" fmla="*/ 56 h 580"/>
                <a:gd name="T12" fmla="*/ 804 w 910"/>
                <a:gd name="T13" fmla="*/ 32 h 580"/>
                <a:gd name="T14" fmla="*/ 764 w 910"/>
                <a:gd name="T15" fmla="*/ 14 h 580"/>
                <a:gd name="T16" fmla="*/ 718 w 910"/>
                <a:gd name="T17" fmla="*/ 4 h 580"/>
                <a:gd name="T18" fmla="*/ 670 w 910"/>
                <a:gd name="T19" fmla="*/ 0 h 580"/>
                <a:gd name="T20" fmla="*/ 638 w 910"/>
                <a:gd name="T21" fmla="*/ 2 h 580"/>
                <a:gd name="T22" fmla="*/ 580 w 910"/>
                <a:gd name="T23" fmla="*/ 12 h 580"/>
                <a:gd name="T24" fmla="*/ 526 w 910"/>
                <a:gd name="T25" fmla="*/ 36 h 580"/>
                <a:gd name="T26" fmla="*/ 492 w 910"/>
                <a:gd name="T27" fmla="*/ 62 h 580"/>
                <a:gd name="T28" fmla="*/ 474 w 910"/>
                <a:gd name="T29" fmla="*/ 86 h 580"/>
                <a:gd name="T30" fmla="*/ 466 w 910"/>
                <a:gd name="T31" fmla="*/ 98 h 580"/>
                <a:gd name="T32" fmla="*/ 446 w 910"/>
                <a:gd name="T33" fmla="*/ 70 h 580"/>
                <a:gd name="T34" fmla="*/ 402 w 910"/>
                <a:gd name="T35" fmla="*/ 32 h 580"/>
                <a:gd name="T36" fmla="*/ 354 w 910"/>
                <a:gd name="T37" fmla="*/ 10 h 580"/>
                <a:gd name="T38" fmla="*/ 306 w 910"/>
                <a:gd name="T39" fmla="*/ 2 h 580"/>
                <a:gd name="T40" fmla="*/ 282 w 910"/>
                <a:gd name="T41" fmla="*/ 0 h 580"/>
                <a:gd name="T42" fmla="*/ 232 w 910"/>
                <a:gd name="T43" fmla="*/ 6 h 580"/>
                <a:gd name="T44" fmla="*/ 182 w 910"/>
                <a:gd name="T45" fmla="*/ 20 h 580"/>
                <a:gd name="T46" fmla="*/ 140 w 910"/>
                <a:gd name="T47" fmla="*/ 44 h 580"/>
                <a:gd name="T48" fmla="*/ 116 w 910"/>
                <a:gd name="T49" fmla="*/ 70 h 580"/>
                <a:gd name="T50" fmla="*/ 108 w 910"/>
                <a:gd name="T51" fmla="*/ 82 h 580"/>
                <a:gd name="T52" fmla="*/ 0 w 910"/>
                <a:gd name="T53" fmla="*/ 14 h 580"/>
                <a:gd name="T54" fmla="*/ 108 w 910"/>
                <a:gd name="T55" fmla="*/ 580 h 580"/>
                <a:gd name="T56" fmla="*/ 108 w 910"/>
                <a:gd name="T57" fmla="*/ 238 h 580"/>
                <a:gd name="T58" fmla="*/ 110 w 910"/>
                <a:gd name="T59" fmla="*/ 204 h 580"/>
                <a:gd name="T60" fmla="*/ 120 w 910"/>
                <a:gd name="T61" fmla="*/ 176 h 580"/>
                <a:gd name="T62" fmla="*/ 134 w 910"/>
                <a:gd name="T63" fmla="*/ 150 h 580"/>
                <a:gd name="T64" fmla="*/ 152 w 910"/>
                <a:gd name="T65" fmla="*/ 130 h 580"/>
                <a:gd name="T66" fmla="*/ 176 w 910"/>
                <a:gd name="T67" fmla="*/ 114 h 580"/>
                <a:gd name="T68" fmla="*/ 202 w 910"/>
                <a:gd name="T69" fmla="*/ 102 h 580"/>
                <a:gd name="T70" fmla="*/ 232 w 910"/>
                <a:gd name="T71" fmla="*/ 94 h 580"/>
                <a:gd name="T72" fmla="*/ 264 w 910"/>
                <a:gd name="T73" fmla="*/ 92 h 580"/>
                <a:gd name="T74" fmla="*/ 292 w 910"/>
                <a:gd name="T75" fmla="*/ 94 h 580"/>
                <a:gd name="T76" fmla="*/ 328 w 910"/>
                <a:gd name="T77" fmla="*/ 106 h 580"/>
                <a:gd name="T78" fmla="*/ 350 w 910"/>
                <a:gd name="T79" fmla="*/ 118 h 580"/>
                <a:gd name="T80" fmla="*/ 370 w 910"/>
                <a:gd name="T81" fmla="*/ 136 h 580"/>
                <a:gd name="T82" fmla="*/ 384 w 910"/>
                <a:gd name="T83" fmla="*/ 158 h 580"/>
                <a:gd name="T84" fmla="*/ 394 w 910"/>
                <a:gd name="T85" fmla="*/ 184 h 580"/>
                <a:gd name="T86" fmla="*/ 400 w 910"/>
                <a:gd name="T87" fmla="*/ 216 h 580"/>
                <a:gd name="T88" fmla="*/ 400 w 910"/>
                <a:gd name="T89" fmla="*/ 580 h 580"/>
                <a:gd name="T90" fmla="*/ 508 w 910"/>
                <a:gd name="T91" fmla="*/ 238 h 580"/>
                <a:gd name="T92" fmla="*/ 510 w 910"/>
                <a:gd name="T93" fmla="*/ 220 h 580"/>
                <a:gd name="T94" fmla="*/ 516 w 910"/>
                <a:gd name="T95" fmla="*/ 190 h 580"/>
                <a:gd name="T96" fmla="*/ 526 w 910"/>
                <a:gd name="T97" fmla="*/ 162 h 580"/>
                <a:gd name="T98" fmla="*/ 544 w 910"/>
                <a:gd name="T99" fmla="*/ 140 h 580"/>
                <a:gd name="T100" fmla="*/ 564 w 910"/>
                <a:gd name="T101" fmla="*/ 120 h 580"/>
                <a:gd name="T102" fmla="*/ 588 w 910"/>
                <a:gd name="T103" fmla="*/ 106 h 580"/>
                <a:gd name="T104" fmla="*/ 618 w 910"/>
                <a:gd name="T105" fmla="*/ 98 h 580"/>
                <a:gd name="T106" fmla="*/ 648 w 910"/>
                <a:gd name="T107" fmla="*/ 92 h 580"/>
                <a:gd name="T108" fmla="*/ 664 w 910"/>
                <a:gd name="T109" fmla="*/ 92 h 580"/>
                <a:gd name="T110" fmla="*/ 718 w 910"/>
                <a:gd name="T111" fmla="*/ 100 h 580"/>
                <a:gd name="T112" fmla="*/ 740 w 910"/>
                <a:gd name="T113" fmla="*/ 110 h 580"/>
                <a:gd name="T114" fmla="*/ 760 w 910"/>
                <a:gd name="T115" fmla="*/ 126 h 580"/>
                <a:gd name="T116" fmla="*/ 778 w 910"/>
                <a:gd name="T117" fmla="*/ 146 h 580"/>
                <a:gd name="T118" fmla="*/ 790 w 910"/>
                <a:gd name="T119" fmla="*/ 170 h 580"/>
                <a:gd name="T120" fmla="*/ 798 w 910"/>
                <a:gd name="T121" fmla="*/ 200 h 580"/>
                <a:gd name="T122" fmla="*/ 802 w 910"/>
                <a:gd name="T123" fmla="*/ 234 h 580"/>
                <a:gd name="T124" fmla="*/ 802 w 910"/>
                <a:gd name="T125"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0" h="580">
                  <a:moveTo>
                    <a:pt x="802" y="580"/>
                  </a:moveTo>
                  <a:lnTo>
                    <a:pt x="910" y="580"/>
                  </a:lnTo>
                  <a:lnTo>
                    <a:pt x="910" y="222"/>
                  </a:lnTo>
                  <a:lnTo>
                    <a:pt x="910" y="222"/>
                  </a:lnTo>
                  <a:lnTo>
                    <a:pt x="908" y="196"/>
                  </a:lnTo>
                  <a:lnTo>
                    <a:pt x="904" y="170"/>
                  </a:lnTo>
                  <a:lnTo>
                    <a:pt x="898" y="146"/>
                  </a:lnTo>
                  <a:lnTo>
                    <a:pt x="890" y="126"/>
                  </a:lnTo>
                  <a:lnTo>
                    <a:pt x="880" y="106"/>
                  </a:lnTo>
                  <a:lnTo>
                    <a:pt x="868" y="86"/>
                  </a:lnTo>
                  <a:lnTo>
                    <a:pt x="854" y="70"/>
                  </a:lnTo>
                  <a:lnTo>
                    <a:pt x="840" y="56"/>
                  </a:lnTo>
                  <a:lnTo>
                    <a:pt x="822" y="42"/>
                  </a:lnTo>
                  <a:lnTo>
                    <a:pt x="804" y="32"/>
                  </a:lnTo>
                  <a:lnTo>
                    <a:pt x="784" y="22"/>
                  </a:lnTo>
                  <a:lnTo>
                    <a:pt x="764" y="14"/>
                  </a:lnTo>
                  <a:lnTo>
                    <a:pt x="742" y="8"/>
                  </a:lnTo>
                  <a:lnTo>
                    <a:pt x="718" y="4"/>
                  </a:lnTo>
                  <a:lnTo>
                    <a:pt x="694" y="2"/>
                  </a:lnTo>
                  <a:lnTo>
                    <a:pt x="670" y="0"/>
                  </a:lnTo>
                  <a:lnTo>
                    <a:pt x="670" y="0"/>
                  </a:lnTo>
                  <a:lnTo>
                    <a:pt x="638" y="2"/>
                  </a:lnTo>
                  <a:lnTo>
                    <a:pt x="608" y="6"/>
                  </a:lnTo>
                  <a:lnTo>
                    <a:pt x="580" y="12"/>
                  </a:lnTo>
                  <a:lnTo>
                    <a:pt x="552" y="22"/>
                  </a:lnTo>
                  <a:lnTo>
                    <a:pt x="526" y="36"/>
                  </a:lnTo>
                  <a:lnTo>
                    <a:pt x="502" y="54"/>
                  </a:lnTo>
                  <a:lnTo>
                    <a:pt x="492" y="62"/>
                  </a:lnTo>
                  <a:lnTo>
                    <a:pt x="482" y="74"/>
                  </a:lnTo>
                  <a:lnTo>
                    <a:pt x="474" y="86"/>
                  </a:lnTo>
                  <a:lnTo>
                    <a:pt x="466" y="98"/>
                  </a:lnTo>
                  <a:lnTo>
                    <a:pt x="466" y="98"/>
                  </a:lnTo>
                  <a:lnTo>
                    <a:pt x="456" y="84"/>
                  </a:lnTo>
                  <a:lnTo>
                    <a:pt x="446" y="70"/>
                  </a:lnTo>
                  <a:lnTo>
                    <a:pt x="424" y="48"/>
                  </a:lnTo>
                  <a:lnTo>
                    <a:pt x="402" y="32"/>
                  </a:lnTo>
                  <a:lnTo>
                    <a:pt x="378" y="18"/>
                  </a:lnTo>
                  <a:lnTo>
                    <a:pt x="354" y="10"/>
                  </a:lnTo>
                  <a:lnTo>
                    <a:pt x="330" y="4"/>
                  </a:lnTo>
                  <a:lnTo>
                    <a:pt x="306" y="2"/>
                  </a:lnTo>
                  <a:lnTo>
                    <a:pt x="282" y="0"/>
                  </a:lnTo>
                  <a:lnTo>
                    <a:pt x="282" y="0"/>
                  </a:lnTo>
                  <a:lnTo>
                    <a:pt x="258" y="2"/>
                  </a:lnTo>
                  <a:lnTo>
                    <a:pt x="232" y="6"/>
                  </a:lnTo>
                  <a:lnTo>
                    <a:pt x="206" y="10"/>
                  </a:lnTo>
                  <a:lnTo>
                    <a:pt x="182" y="20"/>
                  </a:lnTo>
                  <a:lnTo>
                    <a:pt x="160" y="30"/>
                  </a:lnTo>
                  <a:lnTo>
                    <a:pt x="140" y="44"/>
                  </a:lnTo>
                  <a:lnTo>
                    <a:pt x="122" y="62"/>
                  </a:lnTo>
                  <a:lnTo>
                    <a:pt x="116" y="70"/>
                  </a:lnTo>
                  <a:lnTo>
                    <a:pt x="110" y="82"/>
                  </a:lnTo>
                  <a:lnTo>
                    <a:pt x="108" y="82"/>
                  </a:lnTo>
                  <a:lnTo>
                    <a:pt x="108" y="14"/>
                  </a:lnTo>
                  <a:lnTo>
                    <a:pt x="0" y="14"/>
                  </a:lnTo>
                  <a:lnTo>
                    <a:pt x="0" y="580"/>
                  </a:lnTo>
                  <a:lnTo>
                    <a:pt x="108" y="580"/>
                  </a:lnTo>
                  <a:lnTo>
                    <a:pt x="108" y="238"/>
                  </a:lnTo>
                  <a:lnTo>
                    <a:pt x="108" y="238"/>
                  </a:lnTo>
                  <a:lnTo>
                    <a:pt x="108" y="220"/>
                  </a:lnTo>
                  <a:lnTo>
                    <a:pt x="110" y="204"/>
                  </a:lnTo>
                  <a:lnTo>
                    <a:pt x="114" y="190"/>
                  </a:lnTo>
                  <a:lnTo>
                    <a:pt x="120" y="176"/>
                  </a:lnTo>
                  <a:lnTo>
                    <a:pt x="126" y="162"/>
                  </a:lnTo>
                  <a:lnTo>
                    <a:pt x="134" y="150"/>
                  </a:lnTo>
                  <a:lnTo>
                    <a:pt x="142" y="140"/>
                  </a:lnTo>
                  <a:lnTo>
                    <a:pt x="152" y="130"/>
                  </a:lnTo>
                  <a:lnTo>
                    <a:pt x="164" y="120"/>
                  </a:lnTo>
                  <a:lnTo>
                    <a:pt x="176" y="114"/>
                  </a:lnTo>
                  <a:lnTo>
                    <a:pt x="188" y="106"/>
                  </a:lnTo>
                  <a:lnTo>
                    <a:pt x="202" y="102"/>
                  </a:lnTo>
                  <a:lnTo>
                    <a:pt x="216" y="98"/>
                  </a:lnTo>
                  <a:lnTo>
                    <a:pt x="232" y="94"/>
                  </a:lnTo>
                  <a:lnTo>
                    <a:pt x="248" y="92"/>
                  </a:lnTo>
                  <a:lnTo>
                    <a:pt x="264" y="92"/>
                  </a:lnTo>
                  <a:lnTo>
                    <a:pt x="264" y="92"/>
                  </a:lnTo>
                  <a:lnTo>
                    <a:pt x="292" y="94"/>
                  </a:lnTo>
                  <a:lnTo>
                    <a:pt x="316" y="100"/>
                  </a:lnTo>
                  <a:lnTo>
                    <a:pt x="328" y="106"/>
                  </a:lnTo>
                  <a:lnTo>
                    <a:pt x="340" y="110"/>
                  </a:lnTo>
                  <a:lnTo>
                    <a:pt x="350" y="118"/>
                  </a:lnTo>
                  <a:lnTo>
                    <a:pt x="360" y="126"/>
                  </a:lnTo>
                  <a:lnTo>
                    <a:pt x="370" y="136"/>
                  </a:lnTo>
                  <a:lnTo>
                    <a:pt x="378" y="146"/>
                  </a:lnTo>
                  <a:lnTo>
                    <a:pt x="384" y="158"/>
                  </a:lnTo>
                  <a:lnTo>
                    <a:pt x="390" y="170"/>
                  </a:lnTo>
                  <a:lnTo>
                    <a:pt x="394" y="184"/>
                  </a:lnTo>
                  <a:lnTo>
                    <a:pt x="398" y="200"/>
                  </a:lnTo>
                  <a:lnTo>
                    <a:pt x="400" y="216"/>
                  </a:lnTo>
                  <a:lnTo>
                    <a:pt x="400" y="234"/>
                  </a:lnTo>
                  <a:lnTo>
                    <a:pt x="400" y="580"/>
                  </a:lnTo>
                  <a:lnTo>
                    <a:pt x="508" y="580"/>
                  </a:lnTo>
                  <a:lnTo>
                    <a:pt x="508" y="238"/>
                  </a:lnTo>
                  <a:lnTo>
                    <a:pt x="508" y="238"/>
                  </a:lnTo>
                  <a:lnTo>
                    <a:pt x="510" y="220"/>
                  </a:lnTo>
                  <a:lnTo>
                    <a:pt x="512" y="204"/>
                  </a:lnTo>
                  <a:lnTo>
                    <a:pt x="516" y="190"/>
                  </a:lnTo>
                  <a:lnTo>
                    <a:pt x="520" y="176"/>
                  </a:lnTo>
                  <a:lnTo>
                    <a:pt x="526" y="162"/>
                  </a:lnTo>
                  <a:lnTo>
                    <a:pt x="534" y="150"/>
                  </a:lnTo>
                  <a:lnTo>
                    <a:pt x="544" y="140"/>
                  </a:lnTo>
                  <a:lnTo>
                    <a:pt x="552" y="130"/>
                  </a:lnTo>
                  <a:lnTo>
                    <a:pt x="564" y="120"/>
                  </a:lnTo>
                  <a:lnTo>
                    <a:pt x="576" y="114"/>
                  </a:lnTo>
                  <a:lnTo>
                    <a:pt x="588" y="106"/>
                  </a:lnTo>
                  <a:lnTo>
                    <a:pt x="602" y="102"/>
                  </a:lnTo>
                  <a:lnTo>
                    <a:pt x="618" y="98"/>
                  </a:lnTo>
                  <a:lnTo>
                    <a:pt x="632" y="94"/>
                  </a:lnTo>
                  <a:lnTo>
                    <a:pt x="648" y="92"/>
                  </a:lnTo>
                  <a:lnTo>
                    <a:pt x="664" y="92"/>
                  </a:lnTo>
                  <a:lnTo>
                    <a:pt x="664" y="92"/>
                  </a:lnTo>
                  <a:lnTo>
                    <a:pt x="692" y="94"/>
                  </a:lnTo>
                  <a:lnTo>
                    <a:pt x="718" y="100"/>
                  </a:lnTo>
                  <a:lnTo>
                    <a:pt x="730" y="106"/>
                  </a:lnTo>
                  <a:lnTo>
                    <a:pt x="740" y="110"/>
                  </a:lnTo>
                  <a:lnTo>
                    <a:pt x="752" y="118"/>
                  </a:lnTo>
                  <a:lnTo>
                    <a:pt x="760" y="126"/>
                  </a:lnTo>
                  <a:lnTo>
                    <a:pt x="770" y="136"/>
                  </a:lnTo>
                  <a:lnTo>
                    <a:pt x="778" y="146"/>
                  </a:lnTo>
                  <a:lnTo>
                    <a:pt x="784" y="158"/>
                  </a:lnTo>
                  <a:lnTo>
                    <a:pt x="790" y="170"/>
                  </a:lnTo>
                  <a:lnTo>
                    <a:pt x="796" y="184"/>
                  </a:lnTo>
                  <a:lnTo>
                    <a:pt x="798" y="200"/>
                  </a:lnTo>
                  <a:lnTo>
                    <a:pt x="800" y="216"/>
                  </a:lnTo>
                  <a:lnTo>
                    <a:pt x="802" y="234"/>
                  </a:lnTo>
                  <a:lnTo>
                    <a:pt x="802" y="580"/>
                  </a:lnTo>
                  <a:lnTo>
                    <a:pt x="802" y="5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7"/>
            <p:cNvSpPr>
              <a:spLocks noEditPoints="1"/>
            </p:cNvSpPr>
            <p:nvPr/>
          </p:nvSpPr>
          <p:spPr bwMode="auto">
            <a:xfrm>
              <a:off x="7542213"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6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10" y="200"/>
                  </a:lnTo>
                  <a:lnTo>
                    <a:pt x="182" y="204"/>
                  </a:lnTo>
                  <a:lnTo>
                    <a:pt x="156"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4"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
            <p:cNvSpPr>
              <a:spLocks noEditPoints="1"/>
            </p:cNvSpPr>
            <p:nvPr/>
          </p:nvSpPr>
          <p:spPr bwMode="auto">
            <a:xfrm>
              <a:off x="8624888"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4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08" y="200"/>
                  </a:lnTo>
                  <a:lnTo>
                    <a:pt x="182" y="204"/>
                  </a:lnTo>
                  <a:lnTo>
                    <a:pt x="154"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2"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9"/>
            <p:cNvSpPr>
              <a:spLocks/>
            </p:cNvSpPr>
            <p:nvPr/>
          </p:nvSpPr>
          <p:spPr bwMode="auto">
            <a:xfrm>
              <a:off x="9682163" y="1039813"/>
              <a:ext cx="469900" cy="1117600"/>
            </a:xfrm>
            <a:custGeom>
              <a:avLst/>
              <a:gdLst>
                <a:gd name="T0" fmla="*/ 86 w 296"/>
                <a:gd name="T1" fmla="*/ 138 h 704"/>
                <a:gd name="T2" fmla="*/ 0 w 296"/>
                <a:gd name="T3" fmla="*/ 138 h 704"/>
                <a:gd name="T4" fmla="*/ 0 w 296"/>
                <a:gd name="T5" fmla="*/ 224 h 704"/>
                <a:gd name="T6" fmla="*/ 86 w 296"/>
                <a:gd name="T7" fmla="*/ 224 h 704"/>
                <a:gd name="T8" fmla="*/ 86 w 296"/>
                <a:gd name="T9" fmla="*/ 582 h 704"/>
                <a:gd name="T10" fmla="*/ 86 w 296"/>
                <a:gd name="T11" fmla="*/ 582 h 704"/>
                <a:gd name="T12" fmla="*/ 88 w 296"/>
                <a:gd name="T13" fmla="*/ 612 h 704"/>
                <a:gd name="T14" fmla="*/ 90 w 296"/>
                <a:gd name="T15" fmla="*/ 626 h 704"/>
                <a:gd name="T16" fmla="*/ 94 w 296"/>
                <a:gd name="T17" fmla="*/ 638 h 704"/>
                <a:gd name="T18" fmla="*/ 98 w 296"/>
                <a:gd name="T19" fmla="*/ 650 h 704"/>
                <a:gd name="T20" fmla="*/ 102 w 296"/>
                <a:gd name="T21" fmla="*/ 660 h 704"/>
                <a:gd name="T22" fmla="*/ 110 w 296"/>
                <a:gd name="T23" fmla="*/ 668 h 704"/>
                <a:gd name="T24" fmla="*/ 118 w 296"/>
                <a:gd name="T25" fmla="*/ 676 h 704"/>
                <a:gd name="T26" fmla="*/ 126 w 296"/>
                <a:gd name="T27" fmla="*/ 682 h 704"/>
                <a:gd name="T28" fmla="*/ 136 w 296"/>
                <a:gd name="T29" fmla="*/ 688 h 704"/>
                <a:gd name="T30" fmla="*/ 148 w 296"/>
                <a:gd name="T31" fmla="*/ 694 h 704"/>
                <a:gd name="T32" fmla="*/ 162 w 296"/>
                <a:gd name="T33" fmla="*/ 698 h 704"/>
                <a:gd name="T34" fmla="*/ 192 w 296"/>
                <a:gd name="T35" fmla="*/ 702 h 704"/>
                <a:gd name="T36" fmla="*/ 230 w 296"/>
                <a:gd name="T37" fmla="*/ 704 h 704"/>
                <a:gd name="T38" fmla="*/ 230 w 296"/>
                <a:gd name="T39" fmla="*/ 704 h 704"/>
                <a:gd name="T40" fmla="*/ 266 w 296"/>
                <a:gd name="T41" fmla="*/ 704 h 704"/>
                <a:gd name="T42" fmla="*/ 296 w 296"/>
                <a:gd name="T43" fmla="*/ 704 h 704"/>
                <a:gd name="T44" fmla="*/ 296 w 296"/>
                <a:gd name="T45" fmla="*/ 614 h 704"/>
                <a:gd name="T46" fmla="*/ 246 w 296"/>
                <a:gd name="T47" fmla="*/ 614 h 704"/>
                <a:gd name="T48" fmla="*/ 246 w 296"/>
                <a:gd name="T49" fmla="*/ 614 h 704"/>
                <a:gd name="T50" fmla="*/ 232 w 296"/>
                <a:gd name="T51" fmla="*/ 612 h 704"/>
                <a:gd name="T52" fmla="*/ 220 w 296"/>
                <a:gd name="T53" fmla="*/ 610 h 704"/>
                <a:gd name="T54" fmla="*/ 212 w 296"/>
                <a:gd name="T55" fmla="*/ 608 h 704"/>
                <a:gd name="T56" fmla="*/ 204 w 296"/>
                <a:gd name="T57" fmla="*/ 604 h 704"/>
                <a:gd name="T58" fmla="*/ 200 w 296"/>
                <a:gd name="T59" fmla="*/ 598 h 704"/>
                <a:gd name="T60" fmla="*/ 196 w 296"/>
                <a:gd name="T61" fmla="*/ 590 h 704"/>
                <a:gd name="T62" fmla="*/ 194 w 296"/>
                <a:gd name="T63" fmla="*/ 582 h 704"/>
                <a:gd name="T64" fmla="*/ 194 w 296"/>
                <a:gd name="T65" fmla="*/ 572 h 704"/>
                <a:gd name="T66" fmla="*/ 194 w 296"/>
                <a:gd name="T67" fmla="*/ 224 h 704"/>
                <a:gd name="T68" fmla="*/ 294 w 296"/>
                <a:gd name="T69" fmla="*/ 224 h 704"/>
                <a:gd name="T70" fmla="*/ 294 w 296"/>
                <a:gd name="T71" fmla="*/ 138 h 704"/>
                <a:gd name="T72" fmla="*/ 194 w 296"/>
                <a:gd name="T73" fmla="*/ 138 h 704"/>
                <a:gd name="T74" fmla="*/ 194 w 296"/>
                <a:gd name="T75" fmla="*/ 0 h 704"/>
                <a:gd name="T76" fmla="*/ 86 w 296"/>
                <a:gd name="T77" fmla="*/ 0 h 704"/>
                <a:gd name="T78" fmla="*/ 86 w 296"/>
                <a:gd name="T79" fmla="*/ 138 h 704"/>
                <a:gd name="T80" fmla="*/ 86 w 296"/>
                <a:gd name="T81" fmla="*/ 13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6" h="704">
                  <a:moveTo>
                    <a:pt x="86" y="138"/>
                  </a:moveTo>
                  <a:lnTo>
                    <a:pt x="0" y="138"/>
                  </a:lnTo>
                  <a:lnTo>
                    <a:pt x="0" y="224"/>
                  </a:lnTo>
                  <a:lnTo>
                    <a:pt x="86" y="224"/>
                  </a:lnTo>
                  <a:lnTo>
                    <a:pt x="86" y="582"/>
                  </a:lnTo>
                  <a:lnTo>
                    <a:pt x="86" y="582"/>
                  </a:lnTo>
                  <a:lnTo>
                    <a:pt x="88" y="612"/>
                  </a:lnTo>
                  <a:lnTo>
                    <a:pt x="90" y="626"/>
                  </a:lnTo>
                  <a:lnTo>
                    <a:pt x="94" y="638"/>
                  </a:lnTo>
                  <a:lnTo>
                    <a:pt x="98" y="650"/>
                  </a:lnTo>
                  <a:lnTo>
                    <a:pt x="102" y="660"/>
                  </a:lnTo>
                  <a:lnTo>
                    <a:pt x="110" y="668"/>
                  </a:lnTo>
                  <a:lnTo>
                    <a:pt x="118" y="676"/>
                  </a:lnTo>
                  <a:lnTo>
                    <a:pt x="126" y="682"/>
                  </a:lnTo>
                  <a:lnTo>
                    <a:pt x="136" y="688"/>
                  </a:lnTo>
                  <a:lnTo>
                    <a:pt x="148" y="694"/>
                  </a:lnTo>
                  <a:lnTo>
                    <a:pt x="162" y="698"/>
                  </a:lnTo>
                  <a:lnTo>
                    <a:pt x="192" y="702"/>
                  </a:lnTo>
                  <a:lnTo>
                    <a:pt x="230" y="704"/>
                  </a:lnTo>
                  <a:lnTo>
                    <a:pt x="230" y="704"/>
                  </a:lnTo>
                  <a:lnTo>
                    <a:pt x="266" y="704"/>
                  </a:lnTo>
                  <a:lnTo>
                    <a:pt x="296" y="704"/>
                  </a:lnTo>
                  <a:lnTo>
                    <a:pt x="296" y="614"/>
                  </a:lnTo>
                  <a:lnTo>
                    <a:pt x="246" y="614"/>
                  </a:lnTo>
                  <a:lnTo>
                    <a:pt x="246" y="614"/>
                  </a:lnTo>
                  <a:lnTo>
                    <a:pt x="232" y="612"/>
                  </a:lnTo>
                  <a:lnTo>
                    <a:pt x="220" y="610"/>
                  </a:lnTo>
                  <a:lnTo>
                    <a:pt x="212" y="608"/>
                  </a:lnTo>
                  <a:lnTo>
                    <a:pt x="204" y="604"/>
                  </a:lnTo>
                  <a:lnTo>
                    <a:pt x="200" y="598"/>
                  </a:lnTo>
                  <a:lnTo>
                    <a:pt x="196" y="590"/>
                  </a:lnTo>
                  <a:lnTo>
                    <a:pt x="194" y="582"/>
                  </a:lnTo>
                  <a:lnTo>
                    <a:pt x="194" y="572"/>
                  </a:lnTo>
                  <a:lnTo>
                    <a:pt x="194" y="224"/>
                  </a:lnTo>
                  <a:lnTo>
                    <a:pt x="294" y="224"/>
                  </a:lnTo>
                  <a:lnTo>
                    <a:pt x="294" y="138"/>
                  </a:lnTo>
                  <a:lnTo>
                    <a:pt x="194" y="138"/>
                  </a:lnTo>
                  <a:lnTo>
                    <a:pt x="194" y="0"/>
                  </a:lnTo>
                  <a:lnTo>
                    <a:pt x="86" y="0"/>
                  </a:lnTo>
                  <a:lnTo>
                    <a:pt x="86" y="138"/>
                  </a:lnTo>
                  <a:lnTo>
                    <a:pt x="86" y="1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0"/>
            <p:cNvSpPr>
              <a:spLocks noEditPoints="1"/>
            </p:cNvSpPr>
            <p:nvPr/>
          </p:nvSpPr>
          <p:spPr bwMode="auto">
            <a:xfrm>
              <a:off x="10294938" y="1217613"/>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1"/>
            <p:cNvSpPr>
              <a:spLocks/>
            </p:cNvSpPr>
            <p:nvPr/>
          </p:nvSpPr>
          <p:spPr bwMode="auto">
            <a:xfrm>
              <a:off x="10952163" y="944563"/>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2"/>
            <p:cNvSpPr>
              <a:spLocks/>
            </p:cNvSpPr>
            <p:nvPr/>
          </p:nvSpPr>
          <p:spPr bwMode="auto">
            <a:xfrm>
              <a:off x="11031538" y="677863"/>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3" name="Rectangle 62"/>
          <p:cNvSpPr/>
          <p:nvPr userDrawn="1"/>
        </p:nvSpPr>
        <p:spPr>
          <a:xfrm>
            <a:off x="6148186" y="4074337"/>
            <a:ext cx="5792801" cy="2045047"/>
          </a:xfrm>
          <a:prstGeom prst="rect">
            <a:avLst/>
          </a:prstGeom>
        </p:spPr>
        <p:txBody>
          <a:bodyPr wrap="square">
            <a:spAutoFit/>
          </a:bodyPr>
          <a:lstStyle/>
          <a:p>
            <a:pPr algn="just">
              <a:lnSpc>
                <a:spcPct val="90000"/>
              </a:lnSpc>
              <a:spcBef>
                <a:spcPts val="0"/>
              </a:spcBef>
              <a:spcAft>
                <a:spcPts val="300"/>
              </a:spcAft>
            </a:pPr>
            <a:r>
              <a:rPr lang="en-US" sz="1200" b="1" dirty="0">
                <a:solidFill>
                  <a:schemeClr val="bg1"/>
                </a:solidFill>
                <a:latin typeface="+mn-lt"/>
                <a:cs typeface="Tahoma"/>
              </a:rPr>
              <a:t>ABOUT SMAATO</a:t>
            </a:r>
          </a:p>
          <a:p>
            <a:pPr algn="just">
              <a:lnSpc>
                <a:spcPct val="90000"/>
              </a:lnSpc>
              <a:spcBef>
                <a:spcPts val="0"/>
              </a:spcBef>
              <a:spcAft>
                <a:spcPts val="647"/>
              </a:spcAft>
            </a:pPr>
            <a:r>
              <a:rPr lang="en-US" sz="1200" b="0" i="0" u="none" strike="noStrike" kern="1200" baseline="0" dirty="0">
                <a:solidFill>
                  <a:schemeClr val="bg1"/>
                </a:solidFill>
                <a:latin typeface="+mn-lt"/>
                <a:ea typeface="+mn-ea"/>
                <a:cs typeface="Tahoma"/>
              </a:rPr>
              <a:t>Smaato is the leading global real-time advertising platform for mobile publishers and app developers. Smaato runs the world’s largest independent mobile ad exchange and has been pioneering innovative, mobile-first solutions for publishers since 2005.</a:t>
            </a:r>
          </a:p>
          <a:p>
            <a:pPr algn="just">
              <a:lnSpc>
                <a:spcPct val="90000"/>
              </a:lnSpc>
              <a:spcBef>
                <a:spcPts val="0"/>
              </a:spcBef>
              <a:spcAft>
                <a:spcPts val="647"/>
              </a:spcAft>
            </a:pPr>
            <a:r>
              <a:rPr lang="en-US" sz="1200" b="0" i="0" u="none" strike="noStrike" kern="1200" baseline="0" dirty="0" err="1">
                <a:solidFill>
                  <a:schemeClr val="bg1"/>
                </a:solidFill>
                <a:latin typeface="+mn-lt"/>
                <a:ea typeface="+mn-ea"/>
                <a:cs typeface="Tahoma"/>
              </a:rPr>
              <a:t>Smaato’s</a:t>
            </a:r>
            <a:r>
              <a:rPr lang="en-US" sz="1200" b="0" i="0" u="none" strike="noStrike" kern="1200" baseline="0" dirty="0">
                <a:solidFill>
                  <a:schemeClr val="bg1"/>
                </a:solidFill>
                <a:latin typeface="+mn-lt"/>
                <a:ea typeface="+mn-ea"/>
                <a:cs typeface="Tahoma"/>
              </a:rPr>
              <a:t> SPX is a global, intelligent and free-to-use self-service platform &amp; ad server that brings native, video and real-time advertising to over 90,000 app developers and mobile publishers. The company’s worldwide reach and extensive network of demand partners provides a massive variety of advertisers with one single integration. Smaato manages over 10 billion ads every day around the world, across over 1 billion unique mobile users each month.</a:t>
            </a:r>
          </a:p>
        </p:txBody>
      </p:sp>
      <p:graphicFrame>
        <p:nvGraphicFramePr>
          <p:cNvPr id="64" name="Table 63"/>
          <p:cNvGraphicFramePr>
            <a:graphicFrameLocks noGrp="1"/>
          </p:cNvGraphicFramePr>
          <p:nvPr userDrawn="1">
            <p:extLst/>
          </p:nvPr>
        </p:nvGraphicFramePr>
        <p:xfrm>
          <a:off x="6085986" y="6276951"/>
          <a:ext cx="5950508" cy="374889"/>
        </p:xfrm>
        <a:graphic>
          <a:graphicData uri="http://schemas.openxmlformats.org/drawingml/2006/table">
            <a:tbl>
              <a:tblPr firstRow="1" bandRow="1">
                <a:tableStyleId>{5C22544A-7EE6-4342-B048-85BDC9FD1C3A}</a:tableStyleId>
              </a:tblPr>
              <a:tblGrid>
                <a:gridCol w="1487627">
                  <a:extLst>
                    <a:ext uri="{9D8B030D-6E8A-4147-A177-3AD203B41FA5}">
                      <a16:colId xmlns:a16="http://schemas.microsoft.com/office/drawing/2014/main" val="20000"/>
                    </a:ext>
                  </a:extLst>
                </a:gridCol>
                <a:gridCol w="1487627">
                  <a:extLst>
                    <a:ext uri="{9D8B030D-6E8A-4147-A177-3AD203B41FA5}">
                      <a16:colId xmlns:a16="http://schemas.microsoft.com/office/drawing/2014/main" val="20001"/>
                    </a:ext>
                  </a:extLst>
                </a:gridCol>
                <a:gridCol w="1487627">
                  <a:extLst>
                    <a:ext uri="{9D8B030D-6E8A-4147-A177-3AD203B41FA5}">
                      <a16:colId xmlns:a16="http://schemas.microsoft.com/office/drawing/2014/main" val="20002"/>
                    </a:ext>
                  </a:extLst>
                </a:gridCol>
                <a:gridCol w="1487627">
                  <a:extLst>
                    <a:ext uri="{9D8B030D-6E8A-4147-A177-3AD203B41FA5}">
                      <a16:colId xmlns:a16="http://schemas.microsoft.com/office/drawing/2014/main" val="20003"/>
                    </a:ext>
                  </a:extLst>
                </a:gridCol>
              </a:tblGrid>
              <a:tr h="374889">
                <a:tc>
                  <a:txBody>
                    <a:bodyPr/>
                    <a:lstStyle/>
                    <a:p>
                      <a:pPr>
                        <a:lnSpc>
                          <a:spcPct val="90000"/>
                        </a:lnSpc>
                      </a:pPr>
                      <a:r>
                        <a:rPr lang="pt-PT" sz="900" b="0" dirty="0">
                          <a:solidFill>
                            <a:schemeClr val="bg1"/>
                          </a:solidFill>
                          <a:latin typeface="+mn-lt"/>
                          <a:ea typeface="Ruda"/>
                          <a:cs typeface="Tahoma"/>
                        </a:rPr>
                        <a:t>San Francisco, CA</a:t>
                      </a:r>
                    </a:p>
                    <a:p>
                      <a:pPr>
                        <a:lnSpc>
                          <a:spcPct val="90000"/>
                        </a:lnSpc>
                      </a:pPr>
                      <a:r>
                        <a:rPr lang="pt-PT" sz="900" b="0" dirty="0">
                          <a:solidFill>
                            <a:schemeClr val="bg1"/>
                          </a:solidFill>
                          <a:latin typeface="+mn-lt"/>
                          <a:ea typeface="Ruda"/>
                          <a:cs typeface="Tahoma"/>
                        </a:rPr>
                        <a:t>T: +1 (650) 286-1198</a:t>
                      </a:r>
                    </a:p>
                    <a:p>
                      <a:pPr>
                        <a:lnSpc>
                          <a:spcPct val="90000"/>
                        </a:lnSpc>
                      </a:pPr>
                      <a:r>
                        <a:rPr lang="pt-PT" sz="900" b="0" dirty="0" err="1">
                          <a:solidFill>
                            <a:schemeClr val="bg1"/>
                          </a:solidFill>
                          <a:latin typeface="+mn-lt"/>
                          <a:ea typeface="Ruda"/>
                          <a:cs typeface="Tahoma"/>
                        </a:rPr>
                        <a:t>americas@smaato.com</a:t>
                      </a:r>
                      <a:endParaRPr lang="pt-PT" sz="900" b="0" dirty="0">
                        <a:solidFill>
                          <a:schemeClr val="bg1"/>
                        </a:solidFill>
                        <a:latin typeface="+mn-lt"/>
                        <a:ea typeface="Ruda"/>
                        <a:cs typeface="Tahoma"/>
                      </a:endParaRPr>
                    </a:p>
                  </a:txBody>
                  <a:tcPr marL="137160" marR="137160" marT="0" marB="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pt-PT" sz="900" b="0" dirty="0">
                          <a:solidFill>
                            <a:schemeClr val="bg1"/>
                          </a:solidFill>
                          <a:latin typeface="+mn-lt"/>
                          <a:ea typeface="Ruda"/>
                          <a:cs typeface="Tahoma"/>
                        </a:rPr>
                        <a:t>New York City, NY</a:t>
                      </a:r>
                    </a:p>
                    <a:p>
                      <a:pPr>
                        <a:lnSpc>
                          <a:spcPct val="90000"/>
                        </a:lnSpc>
                      </a:pPr>
                      <a:r>
                        <a:rPr lang="en-US" sz="900" b="0" i="0" u="none" strike="noStrike" kern="1200" baseline="0" dirty="0">
                          <a:solidFill>
                            <a:schemeClr val="bg1"/>
                          </a:solidFill>
                          <a:latin typeface="+mn-lt"/>
                          <a:cs typeface="Tahoma"/>
                        </a:rPr>
                        <a:t>Tel: </a:t>
                      </a:r>
                      <a:r>
                        <a:rPr lang="is-IS" sz="900" b="0" i="0" u="none" strike="noStrike" kern="1200" baseline="0" dirty="0">
                          <a:solidFill>
                            <a:schemeClr val="bg1"/>
                          </a:solidFill>
                          <a:latin typeface="+mn-lt"/>
                          <a:cs typeface="Tahoma"/>
                        </a:rPr>
                        <a:t>+1 (646) 650-5030</a:t>
                      </a:r>
                      <a:endParaRPr lang="en-US" sz="900" b="0" i="0" u="none" strike="noStrike" kern="1200" baseline="0" dirty="0">
                        <a:solidFill>
                          <a:schemeClr val="bg1"/>
                        </a:solidFill>
                        <a:latin typeface="+mn-lt"/>
                        <a:cs typeface="Tahoma"/>
                      </a:endParaRPr>
                    </a:p>
                    <a:p>
                      <a:pPr marL="0" marR="0" indent="0" algn="l" defTabSz="914400" rtl="0" eaLnBrk="1" fontAlgn="auto" latinLnBrk="0" hangingPunct="1">
                        <a:lnSpc>
                          <a:spcPct val="90000"/>
                        </a:lnSpc>
                        <a:spcBef>
                          <a:spcPts val="0"/>
                        </a:spcBef>
                        <a:spcAft>
                          <a:spcPts val="0"/>
                        </a:spcAft>
                        <a:buClrTx/>
                        <a:buSzTx/>
                        <a:buFontTx/>
                        <a:buNone/>
                        <a:tabLst/>
                        <a:defRPr/>
                      </a:pPr>
                      <a:r>
                        <a:rPr lang="pt-PT" sz="900" b="0" dirty="0">
                          <a:solidFill>
                            <a:schemeClr val="bg1"/>
                          </a:solidFill>
                          <a:latin typeface="+mn-lt"/>
                          <a:ea typeface="Ruda"/>
                          <a:cs typeface="Tahoma"/>
                        </a:rPr>
                        <a:t>americas@smaato.com</a:t>
                      </a: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Hamburg, Germany</a:t>
                      </a:r>
                    </a:p>
                    <a:p>
                      <a:pPr lvl="0">
                        <a:lnSpc>
                          <a:spcPct val="90000"/>
                        </a:lnSpc>
                      </a:pPr>
                      <a:r>
                        <a:rPr lang="pt-PT" sz="900" b="0" dirty="0">
                          <a:solidFill>
                            <a:schemeClr val="bg1"/>
                          </a:solidFill>
                          <a:latin typeface="+mn-lt"/>
                          <a:ea typeface="Ruda"/>
                          <a:cs typeface="Tahoma"/>
                        </a:rPr>
                        <a:t>T: +49 (40) 3480 9490</a:t>
                      </a:r>
                    </a:p>
                    <a:p>
                      <a:pPr lvl="0">
                        <a:lnSpc>
                          <a:spcPct val="90000"/>
                        </a:lnSpc>
                      </a:pPr>
                      <a:r>
                        <a:rPr lang="pt-PT" sz="900" b="0" dirty="0">
                          <a:solidFill>
                            <a:schemeClr val="bg1"/>
                          </a:solidFill>
                          <a:latin typeface="+mn-lt"/>
                          <a:ea typeface="Ruda"/>
                          <a:cs typeface="Tahoma"/>
                        </a:rPr>
                        <a:t>emea@smaato.com</a:t>
                      </a: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Singapore, SG</a:t>
                      </a:r>
                    </a:p>
                    <a:p>
                      <a:pPr lvl="0">
                        <a:lnSpc>
                          <a:spcPct val="90000"/>
                        </a:lnSpc>
                      </a:pPr>
                      <a:r>
                        <a:rPr lang="pt-PT" sz="900" b="0" dirty="0">
                          <a:solidFill>
                            <a:schemeClr val="bg1"/>
                          </a:solidFill>
                          <a:latin typeface="+mn-lt"/>
                          <a:ea typeface="Ruda"/>
                          <a:cs typeface="Tahoma"/>
                        </a:rPr>
                        <a:t>T: </a:t>
                      </a:r>
                      <a:r>
                        <a:rPr lang="is-IS" sz="900" b="0" dirty="0">
                          <a:solidFill>
                            <a:schemeClr val="bg1"/>
                          </a:solidFill>
                          <a:latin typeface="+mn-lt"/>
                          <a:ea typeface="Ruda"/>
                          <a:cs typeface="Tahoma"/>
                        </a:rPr>
                        <a:t>+65 63366 254</a:t>
                      </a:r>
                    </a:p>
                    <a:p>
                      <a:pPr lvl="0">
                        <a:lnSpc>
                          <a:spcPct val="90000"/>
                        </a:lnSpc>
                      </a:pPr>
                      <a:r>
                        <a:rPr lang="pt-PT" sz="900" b="0" dirty="0" err="1">
                          <a:solidFill>
                            <a:schemeClr val="bg1"/>
                          </a:solidFill>
                          <a:latin typeface="+mn-lt"/>
                          <a:ea typeface="Ruda"/>
                          <a:cs typeface="Tahoma"/>
                        </a:rPr>
                        <a:t>apac@smaato.com</a:t>
                      </a:r>
                      <a:endParaRPr lang="pt-PT" sz="900" b="0" dirty="0">
                        <a:solidFill>
                          <a:schemeClr val="bg1"/>
                        </a:solidFill>
                        <a:latin typeface="+mn-lt"/>
                        <a:ea typeface="Ruda"/>
                        <a:cs typeface="Tahoma"/>
                      </a:endParaRPr>
                    </a:p>
                  </a:txBody>
                  <a:tcPr marL="137160" marR="137160" marT="0" marB="0"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Text Placeholder 5"/>
          <p:cNvSpPr>
            <a:spLocks noGrp="1"/>
          </p:cNvSpPr>
          <p:nvPr>
            <p:ph type="body" sz="quarter" idx="10" hasCustomPrompt="1"/>
          </p:nvPr>
        </p:nvSpPr>
        <p:spPr>
          <a:xfrm>
            <a:off x="6095999" y="2333773"/>
            <a:ext cx="5677647" cy="1255648"/>
          </a:xfrm>
        </p:spPr>
        <p:txBody>
          <a:bodyPr anchor="b">
            <a:noAutofit/>
          </a:bodyPr>
          <a:lstStyle>
            <a:lvl1pPr marL="0" indent="0">
              <a:buNone/>
              <a:defRPr sz="4800" b="1" baseline="0">
                <a:solidFill>
                  <a:schemeClr val="bg1"/>
                </a:solidFill>
              </a:defRPr>
            </a:lvl1pPr>
          </a:lstStyle>
          <a:p>
            <a:pPr lvl="0"/>
            <a:r>
              <a:rPr lang="en-US" dirty="0"/>
              <a:t>Insert optional text or remove</a:t>
            </a:r>
          </a:p>
        </p:txBody>
      </p:sp>
      <p:pic>
        <p:nvPicPr>
          <p:cNvPr id="24" name="Picture 23" descr="smaato_O_wht-shadow.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940" y="1990045"/>
            <a:ext cx="4902533" cy="4882896"/>
          </a:xfrm>
          <a:prstGeom prst="rect">
            <a:avLst/>
          </a:prstGeom>
        </p:spPr>
      </p:pic>
    </p:spTree>
    <p:extLst>
      <p:ext uri="{BB962C8B-B14F-4D97-AF65-F5344CB8AC3E}">
        <p14:creationId xmlns:p14="http://schemas.microsoft.com/office/powerpoint/2010/main" val="142471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4BBBE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1779588"/>
            <a:ext cx="5257800" cy="3330575"/>
          </a:xfrm>
        </p:spPr>
        <p:txBody>
          <a:bodyPr anchor="b">
            <a:normAutofit/>
          </a:bodyPr>
          <a:lstStyle>
            <a:lvl1pPr algn="r">
              <a:defRPr sz="4800" b="1"/>
            </a:lvl1pPr>
          </a:lstStyle>
          <a:p>
            <a:r>
              <a:rPr lang="en-US"/>
              <a:t>Click to edit Master title style</a:t>
            </a:r>
            <a:endParaRPr lang="en-US" dirty="0"/>
          </a:p>
        </p:txBody>
      </p:sp>
      <p:sp>
        <p:nvSpPr>
          <p:cNvPr id="3" name="Subtitle 2"/>
          <p:cNvSpPr>
            <a:spLocks noGrp="1"/>
          </p:cNvSpPr>
          <p:nvPr>
            <p:ph type="subTitle" idx="1"/>
          </p:nvPr>
        </p:nvSpPr>
        <p:spPr>
          <a:xfrm>
            <a:off x="6096000" y="5202238"/>
            <a:ext cx="5257800" cy="80667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ext Placeholder 10"/>
          <p:cNvSpPr>
            <a:spLocks noGrp="1"/>
          </p:cNvSpPr>
          <p:nvPr>
            <p:ph type="body" sz="quarter" idx="13" hasCustomPrompt="1"/>
          </p:nvPr>
        </p:nvSpPr>
        <p:spPr>
          <a:xfrm>
            <a:off x="4467497" y="6008688"/>
            <a:ext cx="6886303" cy="468312"/>
          </a:xfrm>
        </p:spPr>
        <p:txBody>
          <a:bodyPr>
            <a:noAutofit/>
          </a:bodyPr>
          <a:lstStyle>
            <a:lvl1pPr marL="0" indent="0" algn="r">
              <a:buNone/>
              <a:defRPr sz="1400" b="1" cap="all" baseline="0">
                <a:solidFill>
                  <a:schemeClr val="bg1"/>
                </a:solidFill>
              </a:defRPr>
            </a:lvl1pPr>
          </a:lstStyle>
          <a:p>
            <a:pPr lvl="0"/>
            <a:r>
              <a:rPr lang="en-US" dirty="0"/>
              <a:t>Click to add speaker name or date</a:t>
            </a:r>
          </a:p>
        </p:txBody>
      </p:sp>
      <p:pic>
        <p:nvPicPr>
          <p:cNvPr id="7" name="Picture 6" descr="smaato_large-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54743" y="359277"/>
            <a:ext cx="4752769" cy="1051842"/>
          </a:xfrm>
          <a:prstGeom prst="rect">
            <a:avLst/>
          </a:prstGeom>
        </p:spPr>
      </p:pic>
    </p:spTree>
    <p:extLst>
      <p:ext uri="{BB962C8B-B14F-4D97-AF65-F5344CB8AC3E}">
        <p14:creationId xmlns:p14="http://schemas.microsoft.com/office/powerpoint/2010/main" val="1461930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4BBBE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0378" y="1709738"/>
            <a:ext cx="8917071" cy="2852737"/>
          </a:xfrm>
        </p:spPr>
        <p:txBody>
          <a:bodyPr anchor="b">
            <a:normAutofit/>
          </a:bodyPr>
          <a:lstStyle>
            <a:lvl1pPr algn="r">
              <a:defRPr sz="4800" b="1"/>
            </a:lvl1pPr>
          </a:lstStyle>
          <a:p>
            <a:r>
              <a:rPr lang="en-US"/>
              <a:t>Click to edit Master title style</a:t>
            </a:r>
            <a:endParaRPr lang="en-US" dirty="0"/>
          </a:p>
        </p:txBody>
      </p:sp>
      <p:sp>
        <p:nvSpPr>
          <p:cNvPr id="3" name="Text Placeholder 2"/>
          <p:cNvSpPr>
            <a:spLocks noGrp="1"/>
          </p:cNvSpPr>
          <p:nvPr>
            <p:ph type="body" idx="1"/>
          </p:nvPr>
        </p:nvSpPr>
        <p:spPr>
          <a:xfrm>
            <a:off x="2430378" y="4589463"/>
            <a:ext cx="8917072" cy="1500187"/>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81DCC53-3B5C-5D49-B771-2B2E7D3365A0}" type="datetime1">
              <a:rPr lang="en-US" smtClean="0"/>
              <a:t>3/10/2017</a:t>
            </a:fld>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F63A3B-78C7-47BE-AE5E-E10140E04643}" type="slidenum">
              <a:rPr lang="en-US" smtClean="0"/>
              <a:pPr/>
              <a:t>‹#›</a:t>
            </a:fld>
            <a:endParaRPr lang="en-US" dirty="0"/>
          </a:p>
        </p:txBody>
      </p:sp>
      <p:pic>
        <p:nvPicPr>
          <p:cNvPr id="15" name="Picture 14" descr="smaato_O_small_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 y="5888737"/>
            <a:ext cx="893950" cy="969263"/>
          </a:xfrm>
          <a:prstGeom prst="rect">
            <a:avLst/>
          </a:prstGeom>
        </p:spPr>
      </p:pic>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71848" y="123891"/>
            <a:ext cx="1527104" cy="338719"/>
          </a:xfrm>
          <a:prstGeom prst="rect">
            <a:avLst/>
          </a:prstGeom>
        </p:spPr>
      </p:pic>
    </p:spTree>
    <p:extLst>
      <p:ext uri="{BB962C8B-B14F-4D97-AF65-F5344CB8AC3E}">
        <p14:creationId xmlns:p14="http://schemas.microsoft.com/office/powerpoint/2010/main" val="2168255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4" name="Date Placeholder 3"/>
          <p:cNvSpPr>
            <a:spLocks noGrp="1"/>
          </p:cNvSpPr>
          <p:nvPr>
            <p:ph type="dt" sz="half" idx="10"/>
          </p:nvPr>
        </p:nvSpPr>
        <p:spPr/>
        <p:txBody>
          <a:bodyPr/>
          <a:lstStyle/>
          <a:p>
            <a:fld id="{DFCCC08D-D6D9-734D-B3F4-1D7EB4E73237}" type="datetime1">
              <a:rPr lang="en-US" smtClean="0"/>
              <a:t>3/10/2017</a:t>
            </a:fld>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
        <p:nvSpPr>
          <p:cNvPr id="14"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dirty="0"/>
              <a:t>​</a:t>
            </a:r>
            <a:r>
              <a:rPr lang="en-GB" dirty="0"/>
              <a:t>Copyright © 2017 Smaato Inc. All Rights Reserved.</a:t>
            </a:r>
            <a:endParaRPr lang="en-US" dirty="0"/>
          </a:p>
        </p:txBody>
      </p:sp>
      <p:sp>
        <p:nvSpPr>
          <p:cNvPr id="7" name="Text Placeholder 6"/>
          <p:cNvSpPr>
            <a:spLocks noGrp="1"/>
          </p:cNvSpPr>
          <p:nvPr>
            <p:ph type="body" sz="quarter" idx="14"/>
          </p:nvPr>
        </p:nvSpPr>
        <p:spPr>
          <a:xfrm>
            <a:off x="841248" y="1426464"/>
            <a:ext cx="10240963" cy="4068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0448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0EFFAD-8E65-D244-9147-F3A1406857C9}" type="datetime1">
              <a:rPr lang="en-US" smtClean="0"/>
              <a:t>3/10/2017</a:t>
            </a:fld>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15"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dirty="0"/>
              <a:t>​</a:t>
            </a:r>
            <a:r>
              <a:rPr lang="en-GB" dirty="0"/>
              <a:t>Copyright © 2017 Smaato Inc. All Rights Reserved.</a:t>
            </a:r>
            <a:endParaRPr lang="en-US" dirty="0"/>
          </a:p>
        </p:txBody>
      </p:sp>
      <p:sp>
        <p:nvSpPr>
          <p:cNvPr id="8"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9"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1523187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20813"/>
            <a:ext cx="5181600" cy="4226952"/>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420813"/>
            <a:ext cx="5181600" cy="4226952"/>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7124E4-A16C-F94B-83C5-B8BA7C76D40A}" type="datetime1">
              <a:rPr lang="en-US" smtClean="0"/>
              <a:t>3/10/2017</a:t>
            </a:fld>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1"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dirty="0"/>
              <a:t>​</a:t>
            </a:r>
            <a:r>
              <a:rPr lang="en-GB" dirty="0"/>
              <a:t>Copyright © 2017 Smaato Inc. All Rights Reserved.</a:t>
            </a:r>
            <a:endParaRPr lang="en-US" dirty="0"/>
          </a:p>
        </p:txBody>
      </p:sp>
      <p:sp>
        <p:nvSpPr>
          <p:cNvPr id="9"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258889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4BBBE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7465" y="976493"/>
            <a:ext cx="8917071" cy="2852737"/>
          </a:xfrm>
        </p:spPr>
        <p:txBody>
          <a:bodyPr anchor="b">
            <a:normAutofit/>
          </a:bodyPr>
          <a:lstStyle>
            <a:lvl1pPr algn="ctr">
              <a:defRPr sz="4800" b="1"/>
            </a:lvl1pPr>
          </a:lstStyle>
          <a:p>
            <a:r>
              <a:rPr lang="en-US"/>
              <a:t>Click to edit Master title style</a:t>
            </a:r>
            <a:endParaRPr lang="en-US" dirty="0"/>
          </a:p>
        </p:txBody>
      </p:sp>
      <p:sp>
        <p:nvSpPr>
          <p:cNvPr id="3" name="Text Placeholder 2"/>
          <p:cNvSpPr>
            <a:spLocks noGrp="1"/>
          </p:cNvSpPr>
          <p:nvPr>
            <p:ph type="body" idx="1"/>
          </p:nvPr>
        </p:nvSpPr>
        <p:spPr>
          <a:xfrm>
            <a:off x="1637464" y="3856218"/>
            <a:ext cx="8917072"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5" name="Picture 14" descr="smaato_O_small_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 y="5888737"/>
            <a:ext cx="893950" cy="969263"/>
          </a:xfrm>
          <a:prstGeom prst="rect">
            <a:avLst/>
          </a:prstGeom>
        </p:spPr>
      </p:pic>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71848" y="123891"/>
            <a:ext cx="1527104" cy="338719"/>
          </a:xfrm>
          <a:prstGeom prst="rect">
            <a:avLst/>
          </a:prstGeom>
        </p:spPr>
      </p:pic>
    </p:spTree>
    <p:extLst>
      <p:ext uri="{BB962C8B-B14F-4D97-AF65-F5344CB8AC3E}">
        <p14:creationId xmlns:p14="http://schemas.microsoft.com/office/powerpoint/2010/main" val="8134757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8BDA018-31AB-7742-9C66-23D5E1414703}" type="datetime1">
              <a:rPr lang="en-US" smtClean="0"/>
              <a:t>3/10/2017</a:t>
            </a:fld>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3" name="Content Placeholder 2"/>
          <p:cNvSpPr>
            <a:spLocks noGrp="1"/>
          </p:cNvSpPr>
          <p:nvPr>
            <p:ph sz="half" idx="1"/>
          </p:nvPr>
        </p:nvSpPr>
        <p:spPr>
          <a:xfrm>
            <a:off x="838200" y="1420813"/>
            <a:ext cx="3370253" cy="4286716"/>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2"/>
          </p:nvPr>
        </p:nvSpPr>
        <p:spPr>
          <a:xfrm>
            <a:off x="4330205" y="1420813"/>
            <a:ext cx="3370253" cy="4286716"/>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p:cNvSpPr>
            <a:spLocks noGrp="1"/>
          </p:cNvSpPr>
          <p:nvPr>
            <p:ph sz="half" idx="14"/>
          </p:nvPr>
        </p:nvSpPr>
        <p:spPr>
          <a:xfrm>
            <a:off x="7822211" y="1420813"/>
            <a:ext cx="3370253" cy="4286716"/>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dirty="0"/>
              <a:t>​</a:t>
            </a:r>
            <a:r>
              <a:rPr lang="en-GB" dirty="0"/>
              <a:t>Copyright © 2017 Smaato Inc. All Rights Reserved.</a:t>
            </a:r>
            <a:endParaRPr lang="en-US" dirty="0"/>
          </a:p>
        </p:txBody>
      </p:sp>
      <p:sp>
        <p:nvSpPr>
          <p:cNvPr id="10"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4071138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hanks/Contac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4782" y="1142957"/>
            <a:ext cx="5239018" cy="916672"/>
          </a:xfrm>
        </p:spPr>
        <p:txBody>
          <a:bodyPr anchor="b">
            <a:normAutofit/>
          </a:bodyPr>
          <a:lstStyle>
            <a:lvl1pPr algn="l">
              <a:defRPr sz="4400" b="1"/>
            </a:lvl1pPr>
          </a:lstStyle>
          <a:p>
            <a:r>
              <a:rPr lang="en-US" dirty="0"/>
              <a:t>Add title</a:t>
            </a:r>
          </a:p>
        </p:txBody>
      </p:sp>
      <p:sp>
        <p:nvSpPr>
          <p:cNvPr id="24" name="Text Placeholder 19"/>
          <p:cNvSpPr>
            <a:spLocks noGrp="1"/>
          </p:cNvSpPr>
          <p:nvPr userDrawn="1">
            <p:ph type="body" sz="quarter" idx="15" hasCustomPrompt="1"/>
          </p:nvPr>
        </p:nvSpPr>
        <p:spPr>
          <a:xfrm>
            <a:off x="6114782" y="2077535"/>
            <a:ext cx="5239018" cy="961037"/>
          </a:xfrm>
        </p:spPr>
        <p:txBody>
          <a:bodyPr anchor="b"/>
          <a:lstStyle>
            <a:lvl1pPr marL="0" indent="0" algn="l">
              <a:buNone/>
              <a:defRPr b="1">
                <a:solidFill>
                  <a:schemeClr val="bg1"/>
                </a:solidFill>
              </a:defRPr>
            </a:lvl1pPr>
          </a:lstStyle>
          <a:p>
            <a:pPr lvl="0"/>
            <a:r>
              <a:rPr lang="en-US" dirty="0"/>
              <a:t>Add name</a:t>
            </a:r>
          </a:p>
        </p:txBody>
      </p:sp>
      <p:sp>
        <p:nvSpPr>
          <p:cNvPr id="25" name="Text Placeholder 19"/>
          <p:cNvSpPr>
            <a:spLocks noGrp="1"/>
          </p:cNvSpPr>
          <p:nvPr userDrawn="1">
            <p:ph type="body" sz="quarter" idx="16" hasCustomPrompt="1"/>
          </p:nvPr>
        </p:nvSpPr>
        <p:spPr>
          <a:xfrm>
            <a:off x="6114782" y="2976933"/>
            <a:ext cx="5239018" cy="715470"/>
          </a:xfrm>
        </p:spPr>
        <p:txBody>
          <a:bodyPr anchor="t">
            <a:normAutofit/>
          </a:bodyPr>
          <a:lstStyle>
            <a:lvl1pPr marL="0" indent="0" algn="l">
              <a:buNone/>
              <a:defRPr sz="2400" b="0" i="0" baseline="0">
                <a:solidFill>
                  <a:schemeClr val="bg1"/>
                </a:solidFill>
              </a:defRPr>
            </a:lvl1pPr>
          </a:lstStyle>
          <a:p>
            <a:pPr lvl="0"/>
            <a:r>
              <a:rPr lang="en-US" dirty="0"/>
              <a:t>Add title</a:t>
            </a:r>
          </a:p>
        </p:txBody>
      </p:sp>
      <p:sp>
        <p:nvSpPr>
          <p:cNvPr id="26" name="Text Placeholder 19"/>
          <p:cNvSpPr>
            <a:spLocks noGrp="1"/>
          </p:cNvSpPr>
          <p:nvPr userDrawn="1">
            <p:ph type="body" sz="quarter" idx="17" hasCustomPrompt="1"/>
          </p:nvPr>
        </p:nvSpPr>
        <p:spPr>
          <a:xfrm>
            <a:off x="6114782" y="3512487"/>
            <a:ext cx="5239018" cy="354247"/>
          </a:xfrm>
        </p:spPr>
        <p:txBody>
          <a:bodyPr anchor="b">
            <a:normAutofit/>
          </a:bodyPr>
          <a:lstStyle>
            <a:lvl1pPr marL="0" indent="0" algn="l">
              <a:buNone/>
              <a:defRPr sz="1600" b="0" i="0">
                <a:solidFill>
                  <a:schemeClr val="bg1"/>
                </a:solidFill>
              </a:defRPr>
            </a:lvl1pPr>
          </a:lstStyle>
          <a:p>
            <a:pPr lvl="0"/>
            <a:r>
              <a:rPr lang="en-US" dirty="0"/>
              <a:t>Add phone</a:t>
            </a:r>
          </a:p>
        </p:txBody>
      </p:sp>
      <p:sp>
        <p:nvSpPr>
          <p:cNvPr id="27" name="Text Placeholder 19"/>
          <p:cNvSpPr>
            <a:spLocks noGrp="1"/>
          </p:cNvSpPr>
          <p:nvPr userDrawn="1">
            <p:ph type="body" sz="quarter" idx="18" hasCustomPrompt="1"/>
          </p:nvPr>
        </p:nvSpPr>
        <p:spPr>
          <a:xfrm>
            <a:off x="6114782" y="3811143"/>
            <a:ext cx="5239018" cy="363760"/>
          </a:xfrm>
        </p:spPr>
        <p:txBody>
          <a:bodyPr anchor="t">
            <a:normAutofit/>
          </a:bodyPr>
          <a:lstStyle>
            <a:lvl1pPr marL="0" indent="0" algn="l">
              <a:buNone/>
              <a:defRPr sz="1600" b="0" i="0" baseline="0">
                <a:solidFill>
                  <a:schemeClr val="bg1"/>
                </a:solidFill>
              </a:defRPr>
            </a:lvl1pPr>
          </a:lstStyle>
          <a:p>
            <a:pPr lvl="0"/>
            <a:r>
              <a:rPr lang="en-US" dirty="0"/>
              <a:t>Add e-mail</a:t>
            </a:r>
          </a:p>
        </p:txBody>
      </p:sp>
      <p:sp>
        <p:nvSpPr>
          <p:cNvPr id="22" name="Text Placeholder 19"/>
          <p:cNvSpPr>
            <a:spLocks noGrp="1"/>
          </p:cNvSpPr>
          <p:nvPr>
            <p:ph type="body" sz="quarter" idx="19" hasCustomPrompt="1"/>
          </p:nvPr>
        </p:nvSpPr>
        <p:spPr>
          <a:xfrm>
            <a:off x="6105812" y="4166318"/>
            <a:ext cx="5239018" cy="961037"/>
          </a:xfrm>
        </p:spPr>
        <p:txBody>
          <a:bodyPr anchor="b"/>
          <a:lstStyle>
            <a:lvl1pPr marL="0" indent="0" algn="l">
              <a:buNone/>
              <a:defRPr b="1">
                <a:solidFill>
                  <a:schemeClr val="bg1"/>
                </a:solidFill>
              </a:defRPr>
            </a:lvl1pPr>
          </a:lstStyle>
          <a:p>
            <a:pPr lvl="0"/>
            <a:r>
              <a:rPr lang="en-US" dirty="0"/>
              <a:t>Add name</a:t>
            </a:r>
          </a:p>
        </p:txBody>
      </p:sp>
      <p:sp>
        <p:nvSpPr>
          <p:cNvPr id="23" name="Text Placeholder 19"/>
          <p:cNvSpPr>
            <a:spLocks noGrp="1"/>
          </p:cNvSpPr>
          <p:nvPr>
            <p:ph type="body" sz="quarter" idx="20" hasCustomPrompt="1"/>
          </p:nvPr>
        </p:nvSpPr>
        <p:spPr>
          <a:xfrm>
            <a:off x="6105812" y="5065716"/>
            <a:ext cx="5239018" cy="715470"/>
          </a:xfrm>
        </p:spPr>
        <p:txBody>
          <a:bodyPr anchor="t">
            <a:normAutofit/>
          </a:bodyPr>
          <a:lstStyle>
            <a:lvl1pPr marL="0" indent="0" algn="l">
              <a:buNone/>
              <a:defRPr sz="2400" b="0" i="0" baseline="0">
                <a:solidFill>
                  <a:schemeClr val="bg1"/>
                </a:solidFill>
              </a:defRPr>
            </a:lvl1pPr>
          </a:lstStyle>
          <a:p>
            <a:pPr lvl="0"/>
            <a:r>
              <a:rPr lang="en-US" dirty="0"/>
              <a:t>Add title</a:t>
            </a:r>
          </a:p>
        </p:txBody>
      </p:sp>
      <p:sp>
        <p:nvSpPr>
          <p:cNvPr id="35" name="Text Placeholder 19"/>
          <p:cNvSpPr>
            <a:spLocks noGrp="1"/>
          </p:cNvSpPr>
          <p:nvPr>
            <p:ph type="body" sz="quarter" idx="21" hasCustomPrompt="1"/>
          </p:nvPr>
        </p:nvSpPr>
        <p:spPr>
          <a:xfrm>
            <a:off x="6105812" y="5601270"/>
            <a:ext cx="5239018" cy="354247"/>
          </a:xfrm>
        </p:spPr>
        <p:txBody>
          <a:bodyPr anchor="b">
            <a:normAutofit/>
          </a:bodyPr>
          <a:lstStyle>
            <a:lvl1pPr marL="0" indent="0" algn="l">
              <a:buNone/>
              <a:defRPr sz="1600" b="0" i="0">
                <a:solidFill>
                  <a:schemeClr val="bg1"/>
                </a:solidFill>
              </a:defRPr>
            </a:lvl1pPr>
          </a:lstStyle>
          <a:p>
            <a:pPr lvl="0"/>
            <a:r>
              <a:rPr lang="en-US" dirty="0"/>
              <a:t>Add phone</a:t>
            </a:r>
          </a:p>
        </p:txBody>
      </p:sp>
      <p:sp>
        <p:nvSpPr>
          <p:cNvPr id="36" name="Text Placeholder 19"/>
          <p:cNvSpPr>
            <a:spLocks noGrp="1"/>
          </p:cNvSpPr>
          <p:nvPr>
            <p:ph type="body" sz="quarter" idx="22" hasCustomPrompt="1"/>
          </p:nvPr>
        </p:nvSpPr>
        <p:spPr>
          <a:xfrm>
            <a:off x="6105812" y="5899926"/>
            <a:ext cx="5239018" cy="363760"/>
          </a:xfrm>
        </p:spPr>
        <p:txBody>
          <a:bodyPr anchor="t">
            <a:normAutofit/>
          </a:bodyPr>
          <a:lstStyle>
            <a:lvl1pPr marL="0" indent="0" algn="l">
              <a:buNone/>
              <a:defRPr sz="1600" b="0" i="0" baseline="0">
                <a:solidFill>
                  <a:schemeClr val="bg1"/>
                </a:solidFill>
              </a:defRPr>
            </a:lvl1pPr>
          </a:lstStyle>
          <a:p>
            <a:pPr lvl="0"/>
            <a:r>
              <a:rPr lang="en-US" dirty="0"/>
              <a:t>Add e-mail</a:t>
            </a:r>
          </a:p>
        </p:txBody>
      </p:sp>
      <p:grpSp>
        <p:nvGrpSpPr>
          <p:cNvPr id="13" name="Group 12"/>
          <p:cNvGrpSpPr/>
          <p:nvPr userDrawn="1"/>
        </p:nvGrpSpPr>
        <p:grpSpPr>
          <a:xfrm>
            <a:off x="8422303" y="243403"/>
            <a:ext cx="3518685" cy="781746"/>
            <a:chOff x="5011738" y="677863"/>
            <a:chExt cx="6759575" cy="1501775"/>
          </a:xfrm>
        </p:grpSpPr>
        <p:sp>
          <p:nvSpPr>
            <p:cNvPr id="14" name="Freeform 5"/>
            <p:cNvSpPr>
              <a:spLocks/>
            </p:cNvSpPr>
            <p:nvPr/>
          </p:nvSpPr>
          <p:spPr bwMode="auto">
            <a:xfrm>
              <a:off x="5011738" y="1236663"/>
              <a:ext cx="730250" cy="942975"/>
            </a:xfrm>
            <a:custGeom>
              <a:avLst/>
              <a:gdLst>
                <a:gd name="T0" fmla="*/ 2 w 460"/>
                <a:gd name="T1" fmla="*/ 434 h 594"/>
                <a:gd name="T2" fmla="*/ 18 w 460"/>
                <a:gd name="T3" fmla="*/ 488 h 594"/>
                <a:gd name="T4" fmla="*/ 50 w 460"/>
                <a:gd name="T5" fmla="*/ 532 h 594"/>
                <a:gd name="T6" fmla="*/ 98 w 460"/>
                <a:gd name="T7" fmla="*/ 566 h 594"/>
                <a:gd name="T8" fmla="*/ 158 w 460"/>
                <a:gd name="T9" fmla="*/ 586 h 594"/>
                <a:gd name="T10" fmla="*/ 234 w 460"/>
                <a:gd name="T11" fmla="*/ 594 h 594"/>
                <a:gd name="T12" fmla="*/ 278 w 460"/>
                <a:gd name="T13" fmla="*/ 590 h 594"/>
                <a:gd name="T14" fmla="*/ 338 w 460"/>
                <a:gd name="T15" fmla="*/ 576 h 594"/>
                <a:gd name="T16" fmla="*/ 390 w 460"/>
                <a:gd name="T17" fmla="*/ 548 h 594"/>
                <a:gd name="T18" fmla="*/ 432 w 460"/>
                <a:gd name="T19" fmla="*/ 510 h 594"/>
                <a:gd name="T20" fmla="*/ 456 w 460"/>
                <a:gd name="T21" fmla="*/ 458 h 594"/>
                <a:gd name="T22" fmla="*/ 460 w 460"/>
                <a:gd name="T23" fmla="*/ 418 h 594"/>
                <a:gd name="T24" fmla="*/ 446 w 460"/>
                <a:gd name="T25" fmla="*/ 346 h 594"/>
                <a:gd name="T26" fmla="*/ 424 w 460"/>
                <a:gd name="T27" fmla="*/ 316 h 594"/>
                <a:gd name="T28" fmla="*/ 364 w 460"/>
                <a:gd name="T29" fmla="*/ 280 h 594"/>
                <a:gd name="T30" fmla="*/ 184 w 460"/>
                <a:gd name="T31" fmla="*/ 232 h 594"/>
                <a:gd name="T32" fmla="*/ 140 w 460"/>
                <a:gd name="T33" fmla="*/ 212 h 594"/>
                <a:gd name="T34" fmla="*/ 118 w 460"/>
                <a:gd name="T35" fmla="*/ 184 h 594"/>
                <a:gd name="T36" fmla="*/ 114 w 460"/>
                <a:gd name="T37" fmla="*/ 162 h 594"/>
                <a:gd name="T38" fmla="*/ 132 w 460"/>
                <a:gd name="T39" fmla="*/ 118 h 594"/>
                <a:gd name="T40" fmla="*/ 180 w 460"/>
                <a:gd name="T41" fmla="*/ 88 h 594"/>
                <a:gd name="T42" fmla="*/ 228 w 460"/>
                <a:gd name="T43" fmla="*/ 82 h 594"/>
                <a:gd name="T44" fmla="*/ 294 w 460"/>
                <a:gd name="T45" fmla="*/ 94 h 594"/>
                <a:gd name="T46" fmla="*/ 332 w 460"/>
                <a:gd name="T47" fmla="*/ 134 h 594"/>
                <a:gd name="T48" fmla="*/ 444 w 460"/>
                <a:gd name="T49" fmla="*/ 176 h 594"/>
                <a:gd name="T50" fmla="*/ 442 w 460"/>
                <a:gd name="T51" fmla="*/ 144 h 594"/>
                <a:gd name="T52" fmla="*/ 426 w 460"/>
                <a:gd name="T53" fmla="*/ 98 h 594"/>
                <a:gd name="T54" fmla="*/ 396 w 460"/>
                <a:gd name="T55" fmla="*/ 56 h 594"/>
                <a:gd name="T56" fmla="*/ 350 w 460"/>
                <a:gd name="T57" fmla="*/ 24 h 594"/>
                <a:gd name="T58" fmla="*/ 284 w 460"/>
                <a:gd name="T59" fmla="*/ 4 h 594"/>
                <a:gd name="T60" fmla="*/ 230 w 460"/>
                <a:gd name="T61" fmla="*/ 0 h 594"/>
                <a:gd name="T62" fmla="*/ 156 w 460"/>
                <a:gd name="T63" fmla="*/ 8 h 594"/>
                <a:gd name="T64" fmla="*/ 96 w 460"/>
                <a:gd name="T65" fmla="*/ 30 h 594"/>
                <a:gd name="T66" fmla="*/ 50 w 460"/>
                <a:gd name="T67" fmla="*/ 64 h 594"/>
                <a:gd name="T68" fmla="*/ 22 w 460"/>
                <a:gd name="T69" fmla="*/ 106 h 594"/>
                <a:gd name="T70" fmla="*/ 8 w 460"/>
                <a:gd name="T71" fmla="*/ 156 h 594"/>
                <a:gd name="T72" fmla="*/ 8 w 460"/>
                <a:gd name="T73" fmla="*/ 198 h 594"/>
                <a:gd name="T74" fmla="*/ 36 w 460"/>
                <a:gd name="T75" fmla="*/ 262 h 594"/>
                <a:gd name="T76" fmla="*/ 102 w 460"/>
                <a:gd name="T77" fmla="*/ 308 h 594"/>
                <a:gd name="T78" fmla="*/ 242 w 460"/>
                <a:gd name="T79" fmla="*/ 346 h 594"/>
                <a:gd name="T80" fmla="*/ 314 w 460"/>
                <a:gd name="T81" fmla="*/ 370 h 594"/>
                <a:gd name="T82" fmla="*/ 348 w 460"/>
                <a:gd name="T83" fmla="*/ 400 h 594"/>
                <a:gd name="T84" fmla="*/ 352 w 460"/>
                <a:gd name="T85" fmla="*/ 426 h 594"/>
                <a:gd name="T86" fmla="*/ 340 w 460"/>
                <a:gd name="T87" fmla="*/ 466 h 594"/>
                <a:gd name="T88" fmla="*/ 290 w 460"/>
                <a:gd name="T89" fmla="*/ 500 h 594"/>
                <a:gd name="T90" fmla="*/ 230 w 460"/>
                <a:gd name="T91" fmla="*/ 508 h 594"/>
                <a:gd name="T92" fmla="*/ 162 w 460"/>
                <a:gd name="T93" fmla="*/ 494 h 594"/>
                <a:gd name="T94" fmla="*/ 114 w 460"/>
                <a:gd name="T95" fmla="*/ 456 h 594"/>
                <a:gd name="T96" fmla="*/ 100 w 460"/>
                <a:gd name="T97" fmla="*/ 41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0" h="594">
                  <a:moveTo>
                    <a:pt x="0" y="416"/>
                  </a:moveTo>
                  <a:lnTo>
                    <a:pt x="0" y="416"/>
                  </a:lnTo>
                  <a:lnTo>
                    <a:pt x="2" y="434"/>
                  </a:lnTo>
                  <a:lnTo>
                    <a:pt x="6" y="454"/>
                  </a:lnTo>
                  <a:lnTo>
                    <a:pt x="10" y="472"/>
                  </a:lnTo>
                  <a:lnTo>
                    <a:pt x="18" y="488"/>
                  </a:lnTo>
                  <a:lnTo>
                    <a:pt x="26" y="504"/>
                  </a:lnTo>
                  <a:lnTo>
                    <a:pt x="38" y="518"/>
                  </a:lnTo>
                  <a:lnTo>
                    <a:pt x="50" y="532"/>
                  </a:lnTo>
                  <a:lnTo>
                    <a:pt x="64" y="544"/>
                  </a:lnTo>
                  <a:lnTo>
                    <a:pt x="80" y="556"/>
                  </a:lnTo>
                  <a:lnTo>
                    <a:pt x="98" y="566"/>
                  </a:lnTo>
                  <a:lnTo>
                    <a:pt x="116" y="574"/>
                  </a:lnTo>
                  <a:lnTo>
                    <a:pt x="136" y="580"/>
                  </a:lnTo>
                  <a:lnTo>
                    <a:pt x="158" y="586"/>
                  </a:lnTo>
                  <a:lnTo>
                    <a:pt x="182" y="590"/>
                  </a:lnTo>
                  <a:lnTo>
                    <a:pt x="208" y="592"/>
                  </a:lnTo>
                  <a:lnTo>
                    <a:pt x="234" y="594"/>
                  </a:lnTo>
                  <a:lnTo>
                    <a:pt x="234" y="594"/>
                  </a:lnTo>
                  <a:lnTo>
                    <a:pt x="256" y="592"/>
                  </a:lnTo>
                  <a:lnTo>
                    <a:pt x="278" y="590"/>
                  </a:lnTo>
                  <a:lnTo>
                    <a:pt x="298" y="588"/>
                  </a:lnTo>
                  <a:lnTo>
                    <a:pt x="318" y="582"/>
                  </a:lnTo>
                  <a:lnTo>
                    <a:pt x="338" y="576"/>
                  </a:lnTo>
                  <a:lnTo>
                    <a:pt x="356" y="568"/>
                  </a:lnTo>
                  <a:lnTo>
                    <a:pt x="374" y="558"/>
                  </a:lnTo>
                  <a:lnTo>
                    <a:pt x="390" y="548"/>
                  </a:lnTo>
                  <a:lnTo>
                    <a:pt x="406" y="536"/>
                  </a:lnTo>
                  <a:lnTo>
                    <a:pt x="420" y="524"/>
                  </a:lnTo>
                  <a:lnTo>
                    <a:pt x="432" y="510"/>
                  </a:lnTo>
                  <a:lnTo>
                    <a:pt x="442" y="494"/>
                  </a:lnTo>
                  <a:lnTo>
                    <a:pt x="450" y="476"/>
                  </a:lnTo>
                  <a:lnTo>
                    <a:pt x="456" y="458"/>
                  </a:lnTo>
                  <a:lnTo>
                    <a:pt x="460" y="438"/>
                  </a:lnTo>
                  <a:lnTo>
                    <a:pt x="460" y="418"/>
                  </a:lnTo>
                  <a:lnTo>
                    <a:pt x="460" y="418"/>
                  </a:lnTo>
                  <a:lnTo>
                    <a:pt x="458" y="392"/>
                  </a:lnTo>
                  <a:lnTo>
                    <a:pt x="454" y="368"/>
                  </a:lnTo>
                  <a:lnTo>
                    <a:pt x="446" y="346"/>
                  </a:lnTo>
                  <a:lnTo>
                    <a:pt x="440" y="336"/>
                  </a:lnTo>
                  <a:lnTo>
                    <a:pt x="432" y="326"/>
                  </a:lnTo>
                  <a:lnTo>
                    <a:pt x="424" y="316"/>
                  </a:lnTo>
                  <a:lnTo>
                    <a:pt x="414" y="308"/>
                  </a:lnTo>
                  <a:lnTo>
                    <a:pt x="392" y="294"/>
                  </a:lnTo>
                  <a:lnTo>
                    <a:pt x="364" y="280"/>
                  </a:lnTo>
                  <a:lnTo>
                    <a:pt x="330" y="270"/>
                  </a:lnTo>
                  <a:lnTo>
                    <a:pt x="184" y="232"/>
                  </a:lnTo>
                  <a:lnTo>
                    <a:pt x="184" y="232"/>
                  </a:lnTo>
                  <a:lnTo>
                    <a:pt x="166" y="226"/>
                  </a:lnTo>
                  <a:lnTo>
                    <a:pt x="152" y="220"/>
                  </a:lnTo>
                  <a:lnTo>
                    <a:pt x="140" y="212"/>
                  </a:lnTo>
                  <a:lnTo>
                    <a:pt x="130" y="204"/>
                  </a:lnTo>
                  <a:lnTo>
                    <a:pt x="124" y="194"/>
                  </a:lnTo>
                  <a:lnTo>
                    <a:pt x="118" y="184"/>
                  </a:lnTo>
                  <a:lnTo>
                    <a:pt x="116" y="174"/>
                  </a:lnTo>
                  <a:lnTo>
                    <a:pt x="114" y="162"/>
                  </a:lnTo>
                  <a:lnTo>
                    <a:pt x="114" y="162"/>
                  </a:lnTo>
                  <a:lnTo>
                    <a:pt x="116" y="146"/>
                  </a:lnTo>
                  <a:lnTo>
                    <a:pt x="122" y="132"/>
                  </a:lnTo>
                  <a:lnTo>
                    <a:pt x="132" y="118"/>
                  </a:lnTo>
                  <a:lnTo>
                    <a:pt x="146" y="106"/>
                  </a:lnTo>
                  <a:lnTo>
                    <a:pt x="162" y="96"/>
                  </a:lnTo>
                  <a:lnTo>
                    <a:pt x="180" y="88"/>
                  </a:lnTo>
                  <a:lnTo>
                    <a:pt x="202" y="82"/>
                  </a:lnTo>
                  <a:lnTo>
                    <a:pt x="228" y="82"/>
                  </a:lnTo>
                  <a:lnTo>
                    <a:pt x="228" y="82"/>
                  </a:lnTo>
                  <a:lnTo>
                    <a:pt x="252" y="82"/>
                  </a:lnTo>
                  <a:lnTo>
                    <a:pt x="274" y="88"/>
                  </a:lnTo>
                  <a:lnTo>
                    <a:pt x="294" y="94"/>
                  </a:lnTo>
                  <a:lnTo>
                    <a:pt x="310" y="104"/>
                  </a:lnTo>
                  <a:lnTo>
                    <a:pt x="322" y="118"/>
                  </a:lnTo>
                  <a:lnTo>
                    <a:pt x="332" y="134"/>
                  </a:lnTo>
                  <a:lnTo>
                    <a:pt x="338" y="154"/>
                  </a:lnTo>
                  <a:lnTo>
                    <a:pt x="344" y="176"/>
                  </a:lnTo>
                  <a:lnTo>
                    <a:pt x="444" y="176"/>
                  </a:lnTo>
                  <a:lnTo>
                    <a:pt x="444" y="176"/>
                  </a:lnTo>
                  <a:lnTo>
                    <a:pt x="444" y="160"/>
                  </a:lnTo>
                  <a:lnTo>
                    <a:pt x="442" y="144"/>
                  </a:lnTo>
                  <a:lnTo>
                    <a:pt x="438" y="130"/>
                  </a:lnTo>
                  <a:lnTo>
                    <a:pt x="432" y="114"/>
                  </a:lnTo>
                  <a:lnTo>
                    <a:pt x="426" y="98"/>
                  </a:lnTo>
                  <a:lnTo>
                    <a:pt x="418" y="84"/>
                  </a:lnTo>
                  <a:lnTo>
                    <a:pt x="408" y="70"/>
                  </a:lnTo>
                  <a:lnTo>
                    <a:pt x="396" y="56"/>
                  </a:lnTo>
                  <a:lnTo>
                    <a:pt x="382" y="44"/>
                  </a:lnTo>
                  <a:lnTo>
                    <a:pt x="368" y="34"/>
                  </a:lnTo>
                  <a:lnTo>
                    <a:pt x="350" y="24"/>
                  </a:lnTo>
                  <a:lnTo>
                    <a:pt x="330" y="16"/>
                  </a:lnTo>
                  <a:lnTo>
                    <a:pt x="308" y="10"/>
                  </a:lnTo>
                  <a:lnTo>
                    <a:pt x="284" y="4"/>
                  </a:lnTo>
                  <a:lnTo>
                    <a:pt x="258" y="2"/>
                  </a:lnTo>
                  <a:lnTo>
                    <a:pt x="230" y="0"/>
                  </a:lnTo>
                  <a:lnTo>
                    <a:pt x="230" y="0"/>
                  </a:lnTo>
                  <a:lnTo>
                    <a:pt x="204" y="2"/>
                  </a:lnTo>
                  <a:lnTo>
                    <a:pt x="178" y="4"/>
                  </a:lnTo>
                  <a:lnTo>
                    <a:pt x="156" y="8"/>
                  </a:lnTo>
                  <a:lnTo>
                    <a:pt x="134" y="14"/>
                  </a:lnTo>
                  <a:lnTo>
                    <a:pt x="114" y="22"/>
                  </a:lnTo>
                  <a:lnTo>
                    <a:pt x="96" y="30"/>
                  </a:lnTo>
                  <a:lnTo>
                    <a:pt x="80" y="40"/>
                  </a:lnTo>
                  <a:lnTo>
                    <a:pt x="64" y="52"/>
                  </a:lnTo>
                  <a:lnTo>
                    <a:pt x="50" y="64"/>
                  </a:lnTo>
                  <a:lnTo>
                    <a:pt x="40" y="78"/>
                  </a:lnTo>
                  <a:lnTo>
                    <a:pt x="30" y="92"/>
                  </a:lnTo>
                  <a:lnTo>
                    <a:pt x="22" y="106"/>
                  </a:lnTo>
                  <a:lnTo>
                    <a:pt x="16" y="122"/>
                  </a:lnTo>
                  <a:lnTo>
                    <a:pt x="10" y="138"/>
                  </a:lnTo>
                  <a:lnTo>
                    <a:pt x="8" y="156"/>
                  </a:lnTo>
                  <a:lnTo>
                    <a:pt x="8" y="172"/>
                  </a:lnTo>
                  <a:lnTo>
                    <a:pt x="8" y="172"/>
                  </a:lnTo>
                  <a:lnTo>
                    <a:pt x="8" y="198"/>
                  </a:lnTo>
                  <a:lnTo>
                    <a:pt x="14" y="220"/>
                  </a:lnTo>
                  <a:lnTo>
                    <a:pt x="24" y="242"/>
                  </a:lnTo>
                  <a:lnTo>
                    <a:pt x="36" y="262"/>
                  </a:lnTo>
                  <a:lnTo>
                    <a:pt x="54" y="280"/>
                  </a:lnTo>
                  <a:lnTo>
                    <a:pt x="76" y="296"/>
                  </a:lnTo>
                  <a:lnTo>
                    <a:pt x="102" y="308"/>
                  </a:lnTo>
                  <a:lnTo>
                    <a:pt x="134" y="318"/>
                  </a:lnTo>
                  <a:lnTo>
                    <a:pt x="242" y="346"/>
                  </a:lnTo>
                  <a:lnTo>
                    <a:pt x="242" y="346"/>
                  </a:lnTo>
                  <a:lnTo>
                    <a:pt x="272" y="354"/>
                  </a:lnTo>
                  <a:lnTo>
                    <a:pt x="296" y="362"/>
                  </a:lnTo>
                  <a:lnTo>
                    <a:pt x="314" y="370"/>
                  </a:lnTo>
                  <a:lnTo>
                    <a:pt x="330" y="380"/>
                  </a:lnTo>
                  <a:lnTo>
                    <a:pt x="340" y="390"/>
                  </a:lnTo>
                  <a:lnTo>
                    <a:pt x="348" y="400"/>
                  </a:lnTo>
                  <a:lnTo>
                    <a:pt x="352" y="412"/>
                  </a:lnTo>
                  <a:lnTo>
                    <a:pt x="352" y="426"/>
                  </a:lnTo>
                  <a:lnTo>
                    <a:pt x="352" y="426"/>
                  </a:lnTo>
                  <a:lnTo>
                    <a:pt x="352" y="440"/>
                  </a:lnTo>
                  <a:lnTo>
                    <a:pt x="348" y="452"/>
                  </a:lnTo>
                  <a:lnTo>
                    <a:pt x="340" y="466"/>
                  </a:lnTo>
                  <a:lnTo>
                    <a:pt x="328" y="480"/>
                  </a:lnTo>
                  <a:lnTo>
                    <a:pt x="312" y="490"/>
                  </a:lnTo>
                  <a:lnTo>
                    <a:pt x="290" y="500"/>
                  </a:lnTo>
                  <a:lnTo>
                    <a:pt x="262" y="506"/>
                  </a:lnTo>
                  <a:lnTo>
                    <a:pt x="230" y="508"/>
                  </a:lnTo>
                  <a:lnTo>
                    <a:pt x="230" y="508"/>
                  </a:lnTo>
                  <a:lnTo>
                    <a:pt x="206" y="506"/>
                  </a:lnTo>
                  <a:lnTo>
                    <a:pt x="182" y="502"/>
                  </a:lnTo>
                  <a:lnTo>
                    <a:pt x="162" y="494"/>
                  </a:lnTo>
                  <a:lnTo>
                    <a:pt x="144" y="484"/>
                  </a:lnTo>
                  <a:lnTo>
                    <a:pt x="128" y="472"/>
                  </a:lnTo>
                  <a:lnTo>
                    <a:pt x="114" y="456"/>
                  </a:lnTo>
                  <a:lnTo>
                    <a:pt x="106" y="436"/>
                  </a:lnTo>
                  <a:lnTo>
                    <a:pt x="102" y="426"/>
                  </a:lnTo>
                  <a:lnTo>
                    <a:pt x="100" y="416"/>
                  </a:lnTo>
                  <a:lnTo>
                    <a:pt x="0" y="416"/>
                  </a:lnTo>
                  <a:lnTo>
                    <a:pt x="0" y="4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p:nvSpPr>
          <p:spPr bwMode="auto">
            <a:xfrm>
              <a:off x="5948363" y="1236663"/>
              <a:ext cx="1444625" cy="920750"/>
            </a:xfrm>
            <a:custGeom>
              <a:avLst/>
              <a:gdLst>
                <a:gd name="T0" fmla="*/ 910 w 910"/>
                <a:gd name="T1" fmla="*/ 580 h 580"/>
                <a:gd name="T2" fmla="*/ 910 w 910"/>
                <a:gd name="T3" fmla="*/ 222 h 580"/>
                <a:gd name="T4" fmla="*/ 904 w 910"/>
                <a:gd name="T5" fmla="*/ 170 h 580"/>
                <a:gd name="T6" fmla="*/ 890 w 910"/>
                <a:gd name="T7" fmla="*/ 126 h 580"/>
                <a:gd name="T8" fmla="*/ 868 w 910"/>
                <a:gd name="T9" fmla="*/ 86 h 580"/>
                <a:gd name="T10" fmla="*/ 840 w 910"/>
                <a:gd name="T11" fmla="*/ 56 h 580"/>
                <a:gd name="T12" fmla="*/ 804 w 910"/>
                <a:gd name="T13" fmla="*/ 32 h 580"/>
                <a:gd name="T14" fmla="*/ 764 w 910"/>
                <a:gd name="T15" fmla="*/ 14 h 580"/>
                <a:gd name="T16" fmla="*/ 718 w 910"/>
                <a:gd name="T17" fmla="*/ 4 h 580"/>
                <a:gd name="T18" fmla="*/ 670 w 910"/>
                <a:gd name="T19" fmla="*/ 0 h 580"/>
                <a:gd name="T20" fmla="*/ 638 w 910"/>
                <a:gd name="T21" fmla="*/ 2 h 580"/>
                <a:gd name="T22" fmla="*/ 580 w 910"/>
                <a:gd name="T23" fmla="*/ 12 h 580"/>
                <a:gd name="T24" fmla="*/ 526 w 910"/>
                <a:gd name="T25" fmla="*/ 36 h 580"/>
                <a:gd name="T26" fmla="*/ 492 w 910"/>
                <a:gd name="T27" fmla="*/ 62 h 580"/>
                <a:gd name="T28" fmla="*/ 474 w 910"/>
                <a:gd name="T29" fmla="*/ 86 h 580"/>
                <a:gd name="T30" fmla="*/ 466 w 910"/>
                <a:gd name="T31" fmla="*/ 98 h 580"/>
                <a:gd name="T32" fmla="*/ 446 w 910"/>
                <a:gd name="T33" fmla="*/ 70 h 580"/>
                <a:gd name="T34" fmla="*/ 402 w 910"/>
                <a:gd name="T35" fmla="*/ 32 h 580"/>
                <a:gd name="T36" fmla="*/ 354 w 910"/>
                <a:gd name="T37" fmla="*/ 10 h 580"/>
                <a:gd name="T38" fmla="*/ 306 w 910"/>
                <a:gd name="T39" fmla="*/ 2 h 580"/>
                <a:gd name="T40" fmla="*/ 282 w 910"/>
                <a:gd name="T41" fmla="*/ 0 h 580"/>
                <a:gd name="T42" fmla="*/ 232 w 910"/>
                <a:gd name="T43" fmla="*/ 6 h 580"/>
                <a:gd name="T44" fmla="*/ 182 w 910"/>
                <a:gd name="T45" fmla="*/ 20 h 580"/>
                <a:gd name="T46" fmla="*/ 140 w 910"/>
                <a:gd name="T47" fmla="*/ 44 h 580"/>
                <a:gd name="T48" fmla="*/ 116 w 910"/>
                <a:gd name="T49" fmla="*/ 70 h 580"/>
                <a:gd name="T50" fmla="*/ 108 w 910"/>
                <a:gd name="T51" fmla="*/ 82 h 580"/>
                <a:gd name="T52" fmla="*/ 0 w 910"/>
                <a:gd name="T53" fmla="*/ 14 h 580"/>
                <a:gd name="T54" fmla="*/ 108 w 910"/>
                <a:gd name="T55" fmla="*/ 580 h 580"/>
                <a:gd name="T56" fmla="*/ 108 w 910"/>
                <a:gd name="T57" fmla="*/ 238 h 580"/>
                <a:gd name="T58" fmla="*/ 110 w 910"/>
                <a:gd name="T59" fmla="*/ 204 h 580"/>
                <a:gd name="T60" fmla="*/ 120 w 910"/>
                <a:gd name="T61" fmla="*/ 176 h 580"/>
                <a:gd name="T62" fmla="*/ 134 w 910"/>
                <a:gd name="T63" fmla="*/ 150 h 580"/>
                <a:gd name="T64" fmla="*/ 152 w 910"/>
                <a:gd name="T65" fmla="*/ 130 h 580"/>
                <a:gd name="T66" fmla="*/ 176 w 910"/>
                <a:gd name="T67" fmla="*/ 114 h 580"/>
                <a:gd name="T68" fmla="*/ 202 w 910"/>
                <a:gd name="T69" fmla="*/ 102 h 580"/>
                <a:gd name="T70" fmla="*/ 232 w 910"/>
                <a:gd name="T71" fmla="*/ 94 h 580"/>
                <a:gd name="T72" fmla="*/ 264 w 910"/>
                <a:gd name="T73" fmla="*/ 92 h 580"/>
                <a:gd name="T74" fmla="*/ 292 w 910"/>
                <a:gd name="T75" fmla="*/ 94 h 580"/>
                <a:gd name="T76" fmla="*/ 328 w 910"/>
                <a:gd name="T77" fmla="*/ 106 h 580"/>
                <a:gd name="T78" fmla="*/ 350 w 910"/>
                <a:gd name="T79" fmla="*/ 118 h 580"/>
                <a:gd name="T80" fmla="*/ 370 w 910"/>
                <a:gd name="T81" fmla="*/ 136 h 580"/>
                <a:gd name="T82" fmla="*/ 384 w 910"/>
                <a:gd name="T83" fmla="*/ 158 h 580"/>
                <a:gd name="T84" fmla="*/ 394 w 910"/>
                <a:gd name="T85" fmla="*/ 184 h 580"/>
                <a:gd name="T86" fmla="*/ 400 w 910"/>
                <a:gd name="T87" fmla="*/ 216 h 580"/>
                <a:gd name="T88" fmla="*/ 400 w 910"/>
                <a:gd name="T89" fmla="*/ 580 h 580"/>
                <a:gd name="T90" fmla="*/ 508 w 910"/>
                <a:gd name="T91" fmla="*/ 238 h 580"/>
                <a:gd name="T92" fmla="*/ 510 w 910"/>
                <a:gd name="T93" fmla="*/ 220 h 580"/>
                <a:gd name="T94" fmla="*/ 516 w 910"/>
                <a:gd name="T95" fmla="*/ 190 h 580"/>
                <a:gd name="T96" fmla="*/ 526 w 910"/>
                <a:gd name="T97" fmla="*/ 162 h 580"/>
                <a:gd name="T98" fmla="*/ 544 w 910"/>
                <a:gd name="T99" fmla="*/ 140 h 580"/>
                <a:gd name="T100" fmla="*/ 564 w 910"/>
                <a:gd name="T101" fmla="*/ 120 h 580"/>
                <a:gd name="T102" fmla="*/ 588 w 910"/>
                <a:gd name="T103" fmla="*/ 106 h 580"/>
                <a:gd name="T104" fmla="*/ 618 w 910"/>
                <a:gd name="T105" fmla="*/ 98 h 580"/>
                <a:gd name="T106" fmla="*/ 648 w 910"/>
                <a:gd name="T107" fmla="*/ 92 h 580"/>
                <a:gd name="T108" fmla="*/ 664 w 910"/>
                <a:gd name="T109" fmla="*/ 92 h 580"/>
                <a:gd name="T110" fmla="*/ 718 w 910"/>
                <a:gd name="T111" fmla="*/ 100 h 580"/>
                <a:gd name="T112" fmla="*/ 740 w 910"/>
                <a:gd name="T113" fmla="*/ 110 h 580"/>
                <a:gd name="T114" fmla="*/ 760 w 910"/>
                <a:gd name="T115" fmla="*/ 126 h 580"/>
                <a:gd name="T116" fmla="*/ 778 w 910"/>
                <a:gd name="T117" fmla="*/ 146 h 580"/>
                <a:gd name="T118" fmla="*/ 790 w 910"/>
                <a:gd name="T119" fmla="*/ 170 h 580"/>
                <a:gd name="T120" fmla="*/ 798 w 910"/>
                <a:gd name="T121" fmla="*/ 200 h 580"/>
                <a:gd name="T122" fmla="*/ 802 w 910"/>
                <a:gd name="T123" fmla="*/ 234 h 580"/>
                <a:gd name="T124" fmla="*/ 802 w 910"/>
                <a:gd name="T125"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0" h="580">
                  <a:moveTo>
                    <a:pt x="802" y="580"/>
                  </a:moveTo>
                  <a:lnTo>
                    <a:pt x="910" y="580"/>
                  </a:lnTo>
                  <a:lnTo>
                    <a:pt x="910" y="222"/>
                  </a:lnTo>
                  <a:lnTo>
                    <a:pt x="910" y="222"/>
                  </a:lnTo>
                  <a:lnTo>
                    <a:pt x="908" y="196"/>
                  </a:lnTo>
                  <a:lnTo>
                    <a:pt x="904" y="170"/>
                  </a:lnTo>
                  <a:lnTo>
                    <a:pt x="898" y="146"/>
                  </a:lnTo>
                  <a:lnTo>
                    <a:pt x="890" y="126"/>
                  </a:lnTo>
                  <a:lnTo>
                    <a:pt x="880" y="106"/>
                  </a:lnTo>
                  <a:lnTo>
                    <a:pt x="868" y="86"/>
                  </a:lnTo>
                  <a:lnTo>
                    <a:pt x="854" y="70"/>
                  </a:lnTo>
                  <a:lnTo>
                    <a:pt x="840" y="56"/>
                  </a:lnTo>
                  <a:lnTo>
                    <a:pt x="822" y="42"/>
                  </a:lnTo>
                  <a:lnTo>
                    <a:pt x="804" y="32"/>
                  </a:lnTo>
                  <a:lnTo>
                    <a:pt x="784" y="22"/>
                  </a:lnTo>
                  <a:lnTo>
                    <a:pt x="764" y="14"/>
                  </a:lnTo>
                  <a:lnTo>
                    <a:pt x="742" y="8"/>
                  </a:lnTo>
                  <a:lnTo>
                    <a:pt x="718" y="4"/>
                  </a:lnTo>
                  <a:lnTo>
                    <a:pt x="694" y="2"/>
                  </a:lnTo>
                  <a:lnTo>
                    <a:pt x="670" y="0"/>
                  </a:lnTo>
                  <a:lnTo>
                    <a:pt x="670" y="0"/>
                  </a:lnTo>
                  <a:lnTo>
                    <a:pt x="638" y="2"/>
                  </a:lnTo>
                  <a:lnTo>
                    <a:pt x="608" y="6"/>
                  </a:lnTo>
                  <a:lnTo>
                    <a:pt x="580" y="12"/>
                  </a:lnTo>
                  <a:lnTo>
                    <a:pt x="552" y="22"/>
                  </a:lnTo>
                  <a:lnTo>
                    <a:pt x="526" y="36"/>
                  </a:lnTo>
                  <a:lnTo>
                    <a:pt x="502" y="54"/>
                  </a:lnTo>
                  <a:lnTo>
                    <a:pt x="492" y="62"/>
                  </a:lnTo>
                  <a:lnTo>
                    <a:pt x="482" y="74"/>
                  </a:lnTo>
                  <a:lnTo>
                    <a:pt x="474" y="86"/>
                  </a:lnTo>
                  <a:lnTo>
                    <a:pt x="466" y="98"/>
                  </a:lnTo>
                  <a:lnTo>
                    <a:pt x="466" y="98"/>
                  </a:lnTo>
                  <a:lnTo>
                    <a:pt x="456" y="84"/>
                  </a:lnTo>
                  <a:lnTo>
                    <a:pt x="446" y="70"/>
                  </a:lnTo>
                  <a:lnTo>
                    <a:pt x="424" y="48"/>
                  </a:lnTo>
                  <a:lnTo>
                    <a:pt x="402" y="32"/>
                  </a:lnTo>
                  <a:lnTo>
                    <a:pt x="378" y="18"/>
                  </a:lnTo>
                  <a:lnTo>
                    <a:pt x="354" y="10"/>
                  </a:lnTo>
                  <a:lnTo>
                    <a:pt x="330" y="4"/>
                  </a:lnTo>
                  <a:lnTo>
                    <a:pt x="306" y="2"/>
                  </a:lnTo>
                  <a:lnTo>
                    <a:pt x="282" y="0"/>
                  </a:lnTo>
                  <a:lnTo>
                    <a:pt x="282" y="0"/>
                  </a:lnTo>
                  <a:lnTo>
                    <a:pt x="258" y="2"/>
                  </a:lnTo>
                  <a:lnTo>
                    <a:pt x="232" y="6"/>
                  </a:lnTo>
                  <a:lnTo>
                    <a:pt x="206" y="10"/>
                  </a:lnTo>
                  <a:lnTo>
                    <a:pt x="182" y="20"/>
                  </a:lnTo>
                  <a:lnTo>
                    <a:pt x="160" y="30"/>
                  </a:lnTo>
                  <a:lnTo>
                    <a:pt x="140" y="44"/>
                  </a:lnTo>
                  <a:lnTo>
                    <a:pt x="122" y="62"/>
                  </a:lnTo>
                  <a:lnTo>
                    <a:pt x="116" y="70"/>
                  </a:lnTo>
                  <a:lnTo>
                    <a:pt x="110" y="82"/>
                  </a:lnTo>
                  <a:lnTo>
                    <a:pt x="108" y="82"/>
                  </a:lnTo>
                  <a:lnTo>
                    <a:pt x="108" y="14"/>
                  </a:lnTo>
                  <a:lnTo>
                    <a:pt x="0" y="14"/>
                  </a:lnTo>
                  <a:lnTo>
                    <a:pt x="0" y="580"/>
                  </a:lnTo>
                  <a:lnTo>
                    <a:pt x="108" y="580"/>
                  </a:lnTo>
                  <a:lnTo>
                    <a:pt x="108" y="238"/>
                  </a:lnTo>
                  <a:lnTo>
                    <a:pt x="108" y="238"/>
                  </a:lnTo>
                  <a:lnTo>
                    <a:pt x="108" y="220"/>
                  </a:lnTo>
                  <a:lnTo>
                    <a:pt x="110" y="204"/>
                  </a:lnTo>
                  <a:lnTo>
                    <a:pt x="114" y="190"/>
                  </a:lnTo>
                  <a:lnTo>
                    <a:pt x="120" y="176"/>
                  </a:lnTo>
                  <a:lnTo>
                    <a:pt x="126" y="162"/>
                  </a:lnTo>
                  <a:lnTo>
                    <a:pt x="134" y="150"/>
                  </a:lnTo>
                  <a:lnTo>
                    <a:pt x="142" y="140"/>
                  </a:lnTo>
                  <a:lnTo>
                    <a:pt x="152" y="130"/>
                  </a:lnTo>
                  <a:lnTo>
                    <a:pt x="164" y="120"/>
                  </a:lnTo>
                  <a:lnTo>
                    <a:pt x="176" y="114"/>
                  </a:lnTo>
                  <a:lnTo>
                    <a:pt x="188" y="106"/>
                  </a:lnTo>
                  <a:lnTo>
                    <a:pt x="202" y="102"/>
                  </a:lnTo>
                  <a:lnTo>
                    <a:pt x="216" y="98"/>
                  </a:lnTo>
                  <a:lnTo>
                    <a:pt x="232" y="94"/>
                  </a:lnTo>
                  <a:lnTo>
                    <a:pt x="248" y="92"/>
                  </a:lnTo>
                  <a:lnTo>
                    <a:pt x="264" y="92"/>
                  </a:lnTo>
                  <a:lnTo>
                    <a:pt x="264" y="92"/>
                  </a:lnTo>
                  <a:lnTo>
                    <a:pt x="292" y="94"/>
                  </a:lnTo>
                  <a:lnTo>
                    <a:pt x="316" y="100"/>
                  </a:lnTo>
                  <a:lnTo>
                    <a:pt x="328" y="106"/>
                  </a:lnTo>
                  <a:lnTo>
                    <a:pt x="340" y="110"/>
                  </a:lnTo>
                  <a:lnTo>
                    <a:pt x="350" y="118"/>
                  </a:lnTo>
                  <a:lnTo>
                    <a:pt x="360" y="126"/>
                  </a:lnTo>
                  <a:lnTo>
                    <a:pt x="370" y="136"/>
                  </a:lnTo>
                  <a:lnTo>
                    <a:pt x="378" y="146"/>
                  </a:lnTo>
                  <a:lnTo>
                    <a:pt x="384" y="158"/>
                  </a:lnTo>
                  <a:lnTo>
                    <a:pt x="390" y="170"/>
                  </a:lnTo>
                  <a:lnTo>
                    <a:pt x="394" y="184"/>
                  </a:lnTo>
                  <a:lnTo>
                    <a:pt x="398" y="200"/>
                  </a:lnTo>
                  <a:lnTo>
                    <a:pt x="400" y="216"/>
                  </a:lnTo>
                  <a:lnTo>
                    <a:pt x="400" y="234"/>
                  </a:lnTo>
                  <a:lnTo>
                    <a:pt x="400" y="580"/>
                  </a:lnTo>
                  <a:lnTo>
                    <a:pt x="508" y="580"/>
                  </a:lnTo>
                  <a:lnTo>
                    <a:pt x="508" y="238"/>
                  </a:lnTo>
                  <a:lnTo>
                    <a:pt x="508" y="238"/>
                  </a:lnTo>
                  <a:lnTo>
                    <a:pt x="510" y="220"/>
                  </a:lnTo>
                  <a:lnTo>
                    <a:pt x="512" y="204"/>
                  </a:lnTo>
                  <a:lnTo>
                    <a:pt x="516" y="190"/>
                  </a:lnTo>
                  <a:lnTo>
                    <a:pt x="520" y="176"/>
                  </a:lnTo>
                  <a:lnTo>
                    <a:pt x="526" y="162"/>
                  </a:lnTo>
                  <a:lnTo>
                    <a:pt x="534" y="150"/>
                  </a:lnTo>
                  <a:lnTo>
                    <a:pt x="544" y="140"/>
                  </a:lnTo>
                  <a:lnTo>
                    <a:pt x="552" y="130"/>
                  </a:lnTo>
                  <a:lnTo>
                    <a:pt x="564" y="120"/>
                  </a:lnTo>
                  <a:lnTo>
                    <a:pt x="576" y="114"/>
                  </a:lnTo>
                  <a:lnTo>
                    <a:pt x="588" y="106"/>
                  </a:lnTo>
                  <a:lnTo>
                    <a:pt x="602" y="102"/>
                  </a:lnTo>
                  <a:lnTo>
                    <a:pt x="618" y="98"/>
                  </a:lnTo>
                  <a:lnTo>
                    <a:pt x="632" y="94"/>
                  </a:lnTo>
                  <a:lnTo>
                    <a:pt x="648" y="92"/>
                  </a:lnTo>
                  <a:lnTo>
                    <a:pt x="664" y="92"/>
                  </a:lnTo>
                  <a:lnTo>
                    <a:pt x="664" y="92"/>
                  </a:lnTo>
                  <a:lnTo>
                    <a:pt x="692" y="94"/>
                  </a:lnTo>
                  <a:lnTo>
                    <a:pt x="718" y="100"/>
                  </a:lnTo>
                  <a:lnTo>
                    <a:pt x="730" y="106"/>
                  </a:lnTo>
                  <a:lnTo>
                    <a:pt x="740" y="110"/>
                  </a:lnTo>
                  <a:lnTo>
                    <a:pt x="752" y="118"/>
                  </a:lnTo>
                  <a:lnTo>
                    <a:pt x="760" y="126"/>
                  </a:lnTo>
                  <a:lnTo>
                    <a:pt x="770" y="136"/>
                  </a:lnTo>
                  <a:lnTo>
                    <a:pt x="778" y="146"/>
                  </a:lnTo>
                  <a:lnTo>
                    <a:pt x="784" y="158"/>
                  </a:lnTo>
                  <a:lnTo>
                    <a:pt x="790" y="170"/>
                  </a:lnTo>
                  <a:lnTo>
                    <a:pt x="796" y="184"/>
                  </a:lnTo>
                  <a:lnTo>
                    <a:pt x="798" y="200"/>
                  </a:lnTo>
                  <a:lnTo>
                    <a:pt x="800" y="216"/>
                  </a:lnTo>
                  <a:lnTo>
                    <a:pt x="802" y="234"/>
                  </a:lnTo>
                  <a:lnTo>
                    <a:pt x="802" y="580"/>
                  </a:lnTo>
                  <a:lnTo>
                    <a:pt x="802" y="5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noEditPoints="1"/>
            </p:cNvSpPr>
            <p:nvPr/>
          </p:nvSpPr>
          <p:spPr bwMode="auto">
            <a:xfrm>
              <a:off x="7542213"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6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10" y="200"/>
                  </a:lnTo>
                  <a:lnTo>
                    <a:pt x="182" y="204"/>
                  </a:lnTo>
                  <a:lnTo>
                    <a:pt x="156"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4"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noEditPoints="1"/>
            </p:cNvSpPr>
            <p:nvPr/>
          </p:nvSpPr>
          <p:spPr bwMode="auto">
            <a:xfrm>
              <a:off x="8624888"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4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08" y="200"/>
                  </a:lnTo>
                  <a:lnTo>
                    <a:pt x="182" y="204"/>
                  </a:lnTo>
                  <a:lnTo>
                    <a:pt x="154"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2"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p:cNvSpPr>
            <p:nvPr/>
          </p:nvSpPr>
          <p:spPr bwMode="auto">
            <a:xfrm>
              <a:off x="9682163" y="1039813"/>
              <a:ext cx="469900" cy="1117600"/>
            </a:xfrm>
            <a:custGeom>
              <a:avLst/>
              <a:gdLst>
                <a:gd name="T0" fmla="*/ 86 w 296"/>
                <a:gd name="T1" fmla="*/ 138 h 704"/>
                <a:gd name="T2" fmla="*/ 0 w 296"/>
                <a:gd name="T3" fmla="*/ 138 h 704"/>
                <a:gd name="T4" fmla="*/ 0 w 296"/>
                <a:gd name="T5" fmla="*/ 224 h 704"/>
                <a:gd name="T6" fmla="*/ 86 w 296"/>
                <a:gd name="T7" fmla="*/ 224 h 704"/>
                <a:gd name="T8" fmla="*/ 86 w 296"/>
                <a:gd name="T9" fmla="*/ 582 h 704"/>
                <a:gd name="T10" fmla="*/ 86 w 296"/>
                <a:gd name="T11" fmla="*/ 582 h 704"/>
                <a:gd name="T12" fmla="*/ 88 w 296"/>
                <a:gd name="T13" fmla="*/ 612 h 704"/>
                <a:gd name="T14" fmla="*/ 90 w 296"/>
                <a:gd name="T15" fmla="*/ 626 h 704"/>
                <a:gd name="T16" fmla="*/ 94 w 296"/>
                <a:gd name="T17" fmla="*/ 638 h 704"/>
                <a:gd name="T18" fmla="*/ 98 w 296"/>
                <a:gd name="T19" fmla="*/ 650 h 704"/>
                <a:gd name="T20" fmla="*/ 102 w 296"/>
                <a:gd name="T21" fmla="*/ 660 h 704"/>
                <a:gd name="T22" fmla="*/ 110 w 296"/>
                <a:gd name="T23" fmla="*/ 668 h 704"/>
                <a:gd name="T24" fmla="*/ 118 w 296"/>
                <a:gd name="T25" fmla="*/ 676 h 704"/>
                <a:gd name="T26" fmla="*/ 126 w 296"/>
                <a:gd name="T27" fmla="*/ 682 h 704"/>
                <a:gd name="T28" fmla="*/ 136 w 296"/>
                <a:gd name="T29" fmla="*/ 688 h 704"/>
                <a:gd name="T30" fmla="*/ 148 w 296"/>
                <a:gd name="T31" fmla="*/ 694 h 704"/>
                <a:gd name="T32" fmla="*/ 162 w 296"/>
                <a:gd name="T33" fmla="*/ 698 h 704"/>
                <a:gd name="T34" fmla="*/ 192 w 296"/>
                <a:gd name="T35" fmla="*/ 702 h 704"/>
                <a:gd name="T36" fmla="*/ 230 w 296"/>
                <a:gd name="T37" fmla="*/ 704 h 704"/>
                <a:gd name="T38" fmla="*/ 230 w 296"/>
                <a:gd name="T39" fmla="*/ 704 h 704"/>
                <a:gd name="T40" fmla="*/ 266 w 296"/>
                <a:gd name="T41" fmla="*/ 704 h 704"/>
                <a:gd name="T42" fmla="*/ 296 w 296"/>
                <a:gd name="T43" fmla="*/ 704 h 704"/>
                <a:gd name="T44" fmla="*/ 296 w 296"/>
                <a:gd name="T45" fmla="*/ 614 h 704"/>
                <a:gd name="T46" fmla="*/ 246 w 296"/>
                <a:gd name="T47" fmla="*/ 614 h 704"/>
                <a:gd name="T48" fmla="*/ 246 w 296"/>
                <a:gd name="T49" fmla="*/ 614 h 704"/>
                <a:gd name="T50" fmla="*/ 232 w 296"/>
                <a:gd name="T51" fmla="*/ 612 h 704"/>
                <a:gd name="T52" fmla="*/ 220 w 296"/>
                <a:gd name="T53" fmla="*/ 610 h 704"/>
                <a:gd name="T54" fmla="*/ 212 w 296"/>
                <a:gd name="T55" fmla="*/ 608 h 704"/>
                <a:gd name="T56" fmla="*/ 204 w 296"/>
                <a:gd name="T57" fmla="*/ 604 h 704"/>
                <a:gd name="T58" fmla="*/ 200 w 296"/>
                <a:gd name="T59" fmla="*/ 598 h 704"/>
                <a:gd name="T60" fmla="*/ 196 w 296"/>
                <a:gd name="T61" fmla="*/ 590 h 704"/>
                <a:gd name="T62" fmla="*/ 194 w 296"/>
                <a:gd name="T63" fmla="*/ 582 h 704"/>
                <a:gd name="T64" fmla="*/ 194 w 296"/>
                <a:gd name="T65" fmla="*/ 572 h 704"/>
                <a:gd name="T66" fmla="*/ 194 w 296"/>
                <a:gd name="T67" fmla="*/ 224 h 704"/>
                <a:gd name="T68" fmla="*/ 294 w 296"/>
                <a:gd name="T69" fmla="*/ 224 h 704"/>
                <a:gd name="T70" fmla="*/ 294 w 296"/>
                <a:gd name="T71" fmla="*/ 138 h 704"/>
                <a:gd name="T72" fmla="*/ 194 w 296"/>
                <a:gd name="T73" fmla="*/ 138 h 704"/>
                <a:gd name="T74" fmla="*/ 194 w 296"/>
                <a:gd name="T75" fmla="*/ 0 h 704"/>
                <a:gd name="T76" fmla="*/ 86 w 296"/>
                <a:gd name="T77" fmla="*/ 0 h 704"/>
                <a:gd name="T78" fmla="*/ 86 w 296"/>
                <a:gd name="T79" fmla="*/ 138 h 704"/>
                <a:gd name="T80" fmla="*/ 86 w 296"/>
                <a:gd name="T81" fmla="*/ 13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6" h="704">
                  <a:moveTo>
                    <a:pt x="86" y="138"/>
                  </a:moveTo>
                  <a:lnTo>
                    <a:pt x="0" y="138"/>
                  </a:lnTo>
                  <a:lnTo>
                    <a:pt x="0" y="224"/>
                  </a:lnTo>
                  <a:lnTo>
                    <a:pt x="86" y="224"/>
                  </a:lnTo>
                  <a:lnTo>
                    <a:pt x="86" y="582"/>
                  </a:lnTo>
                  <a:lnTo>
                    <a:pt x="86" y="582"/>
                  </a:lnTo>
                  <a:lnTo>
                    <a:pt x="88" y="612"/>
                  </a:lnTo>
                  <a:lnTo>
                    <a:pt x="90" y="626"/>
                  </a:lnTo>
                  <a:lnTo>
                    <a:pt x="94" y="638"/>
                  </a:lnTo>
                  <a:lnTo>
                    <a:pt x="98" y="650"/>
                  </a:lnTo>
                  <a:lnTo>
                    <a:pt x="102" y="660"/>
                  </a:lnTo>
                  <a:lnTo>
                    <a:pt x="110" y="668"/>
                  </a:lnTo>
                  <a:lnTo>
                    <a:pt x="118" y="676"/>
                  </a:lnTo>
                  <a:lnTo>
                    <a:pt x="126" y="682"/>
                  </a:lnTo>
                  <a:lnTo>
                    <a:pt x="136" y="688"/>
                  </a:lnTo>
                  <a:lnTo>
                    <a:pt x="148" y="694"/>
                  </a:lnTo>
                  <a:lnTo>
                    <a:pt x="162" y="698"/>
                  </a:lnTo>
                  <a:lnTo>
                    <a:pt x="192" y="702"/>
                  </a:lnTo>
                  <a:lnTo>
                    <a:pt x="230" y="704"/>
                  </a:lnTo>
                  <a:lnTo>
                    <a:pt x="230" y="704"/>
                  </a:lnTo>
                  <a:lnTo>
                    <a:pt x="266" y="704"/>
                  </a:lnTo>
                  <a:lnTo>
                    <a:pt x="296" y="704"/>
                  </a:lnTo>
                  <a:lnTo>
                    <a:pt x="296" y="614"/>
                  </a:lnTo>
                  <a:lnTo>
                    <a:pt x="246" y="614"/>
                  </a:lnTo>
                  <a:lnTo>
                    <a:pt x="246" y="614"/>
                  </a:lnTo>
                  <a:lnTo>
                    <a:pt x="232" y="612"/>
                  </a:lnTo>
                  <a:lnTo>
                    <a:pt x="220" y="610"/>
                  </a:lnTo>
                  <a:lnTo>
                    <a:pt x="212" y="608"/>
                  </a:lnTo>
                  <a:lnTo>
                    <a:pt x="204" y="604"/>
                  </a:lnTo>
                  <a:lnTo>
                    <a:pt x="200" y="598"/>
                  </a:lnTo>
                  <a:lnTo>
                    <a:pt x="196" y="590"/>
                  </a:lnTo>
                  <a:lnTo>
                    <a:pt x="194" y="582"/>
                  </a:lnTo>
                  <a:lnTo>
                    <a:pt x="194" y="572"/>
                  </a:lnTo>
                  <a:lnTo>
                    <a:pt x="194" y="224"/>
                  </a:lnTo>
                  <a:lnTo>
                    <a:pt x="294" y="224"/>
                  </a:lnTo>
                  <a:lnTo>
                    <a:pt x="294" y="138"/>
                  </a:lnTo>
                  <a:lnTo>
                    <a:pt x="194" y="138"/>
                  </a:lnTo>
                  <a:lnTo>
                    <a:pt x="194" y="0"/>
                  </a:lnTo>
                  <a:lnTo>
                    <a:pt x="86" y="0"/>
                  </a:lnTo>
                  <a:lnTo>
                    <a:pt x="86" y="138"/>
                  </a:lnTo>
                  <a:lnTo>
                    <a:pt x="86" y="1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noEditPoints="1"/>
            </p:cNvSpPr>
            <p:nvPr/>
          </p:nvSpPr>
          <p:spPr bwMode="auto">
            <a:xfrm>
              <a:off x="10294938" y="1217613"/>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p:nvSpPr>
          <p:spPr bwMode="auto">
            <a:xfrm>
              <a:off x="10952163" y="944563"/>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2"/>
            <p:cNvSpPr>
              <a:spLocks/>
            </p:cNvSpPr>
            <p:nvPr/>
          </p:nvSpPr>
          <p:spPr bwMode="auto">
            <a:xfrm>
              <a:off x="11031538" y="677863"/>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29" name="Picture 28" descr="smaato_O_wht-shadow.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940" y="1990045"/>
            <a:ext cx="4902533" cy="4882896"/>
          </a:xfrm>
          <a:prstGeom prst="rect">
            <a:avLst/>
          </a:prstGeom>
        </p:spPr>
      </p:pic>
    </p:spTree>
    <p:extLst>
      <p:ext uri="{BB962C8B-B14F-4D97-AF65-F5344CB8AC3E}">
        <p14:creationId xmlns:p14="http://schemas.microsoft.com/office/powerpoint/2010/main" val="1461120845"/>
      </p:ext>
    </p:extLst>
  </p:cSld>
  <p:clrMapOvr>
    <a:masterClrMapping/>
  </p:clrMapOvr>
  <p:extLst mod="1">
    <p:ext uri="{DCECCB84-F9BA-43D5-87BE-67443E8EF086}">
      <p15:sldGuideLst xmlns:p15="http://schemas.microsoft.com/office/powerpoint/2012/main">
        <p15:guide id="1" pos="235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rgbClr val="4BBBEB"/>
        </a:solidFill>
        <a:effectLst/>
      </p:bgPr>
    </p:bg>
    <p:spTree>
      <p:nvGrpSpPr>
        <p:cNvPr id="1" name=""/>
        <p:cNvGrpSpPr/>
        <p:nvPr/>
      </p:nvGrpSpPr>
      <p:grpSpPr>
        <a:xfrm>
          <a:off x="0" y="0"/>
          <a:ext cx="0" cy="0"/>
          <a:chOff x="0" y="0"/>
          <a:chExt cx="0" cy="0"/>
        </a:xfrm>
      </p:grpSpPr>
      <p:grpSp>
        <p:nvGrpSpPr>
          <p:cNvPr id="54" name="Group 53"/>
          <p:cNvGrpSpPr/>
          <p:nvPr userDrawn="1"/>
        </p:nvGrpSpPr>
        <p:grpSpPr>
          <a:xfrm>
            <a:off x="8422303" y="243403"/>
            <a:ext cx="3518685" cy="781746"/>
            <a:chOff x="5011738" y="677863"/>
            <a:chExt cx="6759575" cy="1501775"/>
          </a:xfrm>
        </p:grpSpPr>
        <p:sp>
          <p:nvSpPr>
            <p:cNvPr id="55" name="Freeform 5"/>
            <p:cNvSpPr>
              <a:spLocks/>
            </p:cNvSpPr>
            <p:nvPr/>
          </p:nvSpPr>
          <p:spPr bwMode="auto">
            <a:xfrm>
              <a:off x="5011738" y="1236663"/>
              <a:ext cx="730250" cy="942975"/>
            </a:xfrm>
            <a:custGeom>
              <a:avLst/>
              <a:gdLst>
                <a:gd name="T0" fmla="*/ 2 w 460"/>
                <a:gd name="T1" fmla="*/ 434 h 594"/>
                <a:gd name="T2" fmla="*/ 18 w 460"/>
                <a:gd name="T3" fmla="*/ 488 h 594"/>
                <a:gd name="T4" fmla="*/ 50 w 460"/>
                <a:gd name="T5" fmla="*/ 532 h 594"/>
                <a:gd name="T6" fmla="*/ 98 w 460"/>
                <a:gd name="T7" fmla="*/ 566 h 594"/>
                <a:gd name="T8" fmla="*/ 158 w 460"/>
                <a:gd name="T9" fmla="*/ 586 h 594"/>
                <a:gd name="T10" fmla="*/ 234 w 460"/>
                <a:gd name="T11" fmla="*/ 594 h 594"/>
                <a:gd name="T12" fmla="*/ 278 w 460"/>
                <a:gd name="T13" fmla="*/ 590 h 594"/>
                <a:gd name="T14" fmla="*/ 338 w 460"/>
                <a:gd name="T15" fmla="*/ 576 h 594"/>
                <a:gd name="T16" fmla="*/ 390 w 460"/>
                <a:gd name="T17" fmla="*/ 548 h 594"/>
                <a:gd name="T18" fmla="*/ 432 w 460"/>
                <a:gd name="T19" fmla="*/ 510 h 594"/>
                <a:gd name="T20" fmla="*/ 456 w 460"/>
                <a:gd name="T21" fmla="*/ 458 h 594"/>
                <a:gd name="T22" fmla="*/ 460 w 460"/>
                <a:gd name="T23" fmla="*/ 418 h 594"/>
                <a:gd name="T24" fmla="*/ 446 w 460"/>
                <a:gd name="T25" fmla="*/ 346 h 594"/>
                <a:gd name="T26" fmla="*/ 424 w 460"/>
                <a:gd name="T27" fmla="*/ 316 h 594"/>
                <a:gd name="T28" fmla="*/ 364 w 460"/>
                <a:gd name="T29" fmla="*/ 280 h 594"/>
                <a:gd name="T30" fmla="*/ 184 w 460"/>
                <a:gd name="T31" fmla="*/ 232 h 594"/>
                <a:gd name="T32" fmla="*/ 140 w 460"/>
                <a:gd name="T33" fmla="*/ 212 h 594"/>
                <a:gd name="T34" fmla="*/ 118 w 460"/>
                <a:gd name="T35" fmla="*/ 184 h 594"/>
                <a:gd name="T36" fmla="*/ 114 w 460"/>
                <a:gd name="T37" fmla="*/ 162 h 594"/>
                <a:gd name="T38" fmla="*/ 132 w 460"/>
                <a:gd name="T39" fmla="*/ 118 h 594"/>
                <a:gd name="T40" fmla="*/ 180 w 460"/>
                <a:gd name="T41" fmla="*/ 88 h 594"/>
                <a:gd name="T42" fmla="*/ 228 w 460"/>
                <a:gd name="T43" fmla="*/ 82 h 594"/>
                <a:gd name="T44" fmla="*/ 294 w 460"/>
                <a:gd name="T45" fmla="*/ 94 h 594"/>
                <a:gd name="T46" fmla="*/ 332 w 460"/>
                <a:gd name="T47" fmla="*/ 134 h 594"/>
                <a:gd name="T48" fmla="*/ 444 w 460"/>
                <a:gd name="T49" fmla="*/ 176 h 594"/>
                <a:gd name="T50" fmla="*/ 442 w 460"/>
                <a:gd name="T51" fmla="*/ 144 h 594"/>
                <a:gd name="T52" fmla="*/ 426 w 460"/>
                <a:gd name="T53" fmla="*/ 98 h 594"/>
                <a:gd name="T54" fmla="*/ 396 w 460"/>
                <a:gd name="T55" fmla="*/ 56 h 594"/>
                <a:gd name="T56" fmla="*/ 350 w 460"/>
                <a:gd name="T57" fmla="*/ 24 h 594"/>
                <a:gd name="T58" fmla="*/ 284 w 460"/>
                <a:gd name="T59" fmla="*/ 4 h 594"/>
                <a:gd name="T60" fmla="*/ 230 w 460"/>
                <a:gd name="T61" fmla="*/ 0 h 594"/>
                <a:gd name="T62" fmla="*/ 156 w 460"/>
                <a:gd name="T63" fmla="*/ 8 h 594"/>
                <a:gd name="T64" fmla="*/ 96 w 460"/>
                <a:gd name="T65" fmla="*/ 30 h 594"/>
                <a:gd name="T66" fmla="*/ 50 w 460"/>
                <a:gd name="T67" fmla="*/ 64 h 594"/>
                <a:gd name="T68" fmla="*/ 22 w 460"/>
                <a:gd name="T69" fmla="*/ 106 h 594"/>
                <a:gd name="T70" fmla="*/ 8 w 460"/>
                <a:gd name="T71" fmla="*/ 156 h 594"/>
                <a:gd name="T72" fmla="*/ 8 w 460"/>
                <a:gd name="T73" fmla="*/ 198 h 594"/>
                <a:gd name="T74" fmla="*/ 36 w 460"/>
                <a:gd name="T75" fmla="*/ 262 h 594"/>
                <a:gd name="T76" fmla="*/ 102 w 460"/>
                <a:gd name="T77" fmla="*/ 308 h 594"/>
                <a:gd name="T78" fmla="*/ 242 w 460"/>
                <a:gd name="T79" fmla="*/ 346 h 594"/>
                <a:gd name="T80" fmla="*/ 314 w 460"/>
                <a:gd name="T81" fmla="*/ 370 h 594"/>
                <a:gd name="T82" fmla="*/ 348 w 460"/>
                <a:gd name="T83" fmla="*/ 400 h 594"/>
                <a:gd name="T84" fmla="*/ 352 w 460"/>
                <a:gd name="T85" fmla="*/ 426 h 594"/>
                <a:gd name="T86" fmla="*/ 340 w 460"/>
                <a:gd name="T87" fmla="*/ 466 h 594"/>
                <a:gd name="T88" fmla="*/ 290 w 460"/>
                <a:gd name="T89" fmla="*/ 500 h 594"/>
                <a:gd name="T90" fmla="*/ 230 w 460"/>
                <a:gd name="T91" fmla="*/ 508 h 594"/>
                <a:gd name="T92" fmla="*/ 162 w 460"/>
                <a:gd name="T93" fmla="*/ 494 h 594"/>
                <a:gd name="T94" fmla="*/ 114 w 460"/>
                <a:gd name="T95" fmla="*/ 456 h 594"/>
                <a:gd name="T96" fmla="*/ 100 w 460"/>
                <a:gd name="T97" fmla="*/ 41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0" h="594">
                  <a:moveTo>
                    <a:pt x="0" y="416"/>
                  </a:moveTo>
                  <a:lnTo>
                    <a:pt x="0" y="416"/>
                  </a:lnTo>
                  <a:lnTo>
                    <a:pt x="2" y="434"/>
                  </a:lnTo>
                  <a:lnTo>
                    <a:pt x="6" y="454"/>
                  </a:lnTo>
                  <a:lnTo>
                    <a:pt x="10" y="472"/>
                  </a:lnTo>
                  <a:lnTo>
                    <a:pt x="18" y="488"/>
                  </a:lnTo>
                  <a:lnTo>
                    <a:pt x="26" y="504"/>
                  </a:lnTo>
                  <a:lnTo>
                    <a:pt x="38" y="518"/>
                  </a:lnTo>
                  <a:lnTo>
                    <a:pt x="50" y="532"/>
                  </a:lnTo>
                  <a:lnTo>
                    <a:pt x="64" y="544"/>
                  </a:lnTo>
                  <a:lnTo>
                    <a:pt x="80" y="556"/>
                  </a:lnTo>
                  <a:lnTo>
                    <a:pt x="98" y="566"/>
                  </a:lnTo>
                  <a:lnTo>
                    <a:pt x="116" y="574"/>
                  </a:lnTo>
                  <a:lnTo>
                    <a:pt x="136" y="580"/>
                  </a:lnTo>
                  <a:lnTo>
                    <a:pt x="158" y="586"/>
                  </a:lnTo>
                  <a:lnTo>
                    <a:pt x="182" y="590"/>
                  </a:lnTo>
                  <a:lnTo>
                    <a:pt x="208" y="592"/>
                  </a:lnTo>
                  <a:lnTo>
                    <a:pt x="234" y="594"/>
                  </a:lnTo>
                  <a:lnTo>
                    <a:pt x="234" y="594"/>
                  </a:lnTo>
                  <a:lnTo>
                    <a:pt x="256" y="592"/>
                  </a:lnTo>
                  <a:lnTo>
                    <a:pt x="278" y="590"/>
                  </a:lnTo>
                  <a:lnTo>
                    <a:pt x="298" y="588"/>
                  </a:lnTo>
                  <a:lnTo>
                    <a:pt x="318" y="582"/>
                  </a:lnTo>
                  <a:lnTo>
                    <a:pt x="338" y="576"/>
                  </a:lnTo>
                  <a:lnTo>
                    <a:pt x="356" y="568"/>
                  </a:lnTo>
                  <a:lnTo>
                    <a:pt x="374" y="558"/>
                  </a:lnTo>
                  <a:lnTo>
                    <a:pt x="390" y="548"/>
                  </a:lnTo>
                  <a:lnTo>
                    <a:pt x="406" y="536"/>
                  </a:lnTo>
                  <a:lnTo>
                    <a:pt x="420" y="524"/>
                  </a:lnTo>
                  <a:lnTo>
                    <a:pt x="432" y="510"/>
                  </a:lnTo>
                  <a:lnTo>
                    <a:pt x="442" y="494"/>
                  </a:lnTo>
                  <a:lnTo>
                    <a:pt x="450" y="476"/>
                  </a:lnTo>
                  <a:lnTo>
                    <a:pt x="456" y="458"/>
                  </a:lnTo>
                  <a:lnTo>
                    <a:pt x="460" y="438"/>
                  </a:lnTo>
                  <a:lnTo>
                    <a:pt x="460" y="418"/>
                  </a:lnTo>
                  <a:lnTo>
                    <a:pt x="460" y="418"/>
                  </a:lnTo>
                  <a:lnTo>
                    <a:pt x="458" y="392"/>
                  </a:lnTo>
                  <a:lnTo>
                    <a:pt x="454" y="368"/>
                  </a:lnTo>
                  <a:lnTo>
                    <a:pt x="446" y="346"/>
                  </a:lnTo>
                  <a:lnTo>
                    <a:pt x="440" y="336"/>
                  </a:lnTo>
                  <a:lnTo>
                    <a:pt x="432" y="326"/>
                  </a:lnTo>
                  <a:lnTo>
                    <a:pt x="424" y="316"/>
                  </a:lnTo>
                  <a:lnTo>
                    <a:pt x="414" y="308"/>
                  </a:lnTo>
                  <a:lnTo>
                    <a:pt x="392" y="294"/>
                  </a:lnTo>
                  <a:lnTo>
                    <a:pt x="364" y="280"/>
                  </a:lnTo>
                  <a:lnTo>
                    <a:pt x="330" y="270"/>
                  </a:lnTo>
                  <a:lnTo>
                    <a:pt x="184" y="232"/>
                  </a:lnTo>
                  <a:lnTo>
                    <a:pt x="184" y="232"/>
                  </a:lnTo>
                  <a:lnTo>
                    <a:pt x="166" y="226"/>
                  </a:lnTo>
                  <a:lnTo>
                    <a:pt x="152" y="220"/>
                  </a:lnTo>
                  <a:lnTo>
                    <a:pt x="140" y="212"/>
                  </a:lnTo>
                  <a:lnTo>
                    <a:pt x="130" y="204"/>
                  </a:lnTo>
                  <a:lnTo>
                    <a:pt x="124" y="194"/>
                  </a:lnTo>
                  <a:lnTo>
                    <a:pt x="118" y="184"/>
                  </a:lnTo>
                  <a:lnTo>
                    <a:pt x="116" y="174"/>
                  </a:lnTo>
                  <a:lnTo>
                    <a:pt x="114" y="162"/>
                  </a:lnTo>
                  <a:lnTo>
                    <a:pt x="114" y="162"/>
                  </a:lnTo>
                  <a:lnTo>
                    <a:pt x="116" y="146"/>
                  </a:lnTo>
                  <a:lnTo>
                    <a:pt x="122" y="132"/>
                  </a:lnTo>
                  <a:lnTo>
                    <a:pt x="132" y="118"/>
                  </a:lnTo>
                  <a:lnTo>
                    <a:pt x="146" y="106"/>
                  </a:lnTo>
                  <a:lnTo>
                    <a:pt x="162" y="96"/>
                  </a:lnTo>
                  <a:lnTo>
                    <a:pt x="180" y="88"/>
                  </a:lnTo>
                  <a:lnTo>
                    <a:pt x="202" y="82"/>
                  </a:lnTo>
                  <a:lnTo>
                    <a:pt x="228" y="82"/>
                  </a:lnTo>
                  <a:lnTo>
                    <a:pt x="228" y="82"/>
                  </a:lnTo>
                  <a:lnTo>
                    <a:pt x="252" y="82"/>
                  </a:lnTo>
                  <a:lnTo>
                    <a:pt x="274" y="88"/>
                  </a:lnTo>
                  <a:lnTo>
                    <a:pt x="294" y="94"/>
                  </a:lnTo>
                  <a:lnTo>
                    <a:pt x="310" y="104"/>
                  </a:lnTo>
                  <a:lnTo>
                    <a:pt x="322" y="118"/>
                  </a:lnTo>
                  <a:lnTo>
                    <a:pt x="332" y="134"/>
                  </a:lnTo>
                  <a:lnTo>
                    <a:pt x="338" y="154"/>
                  </a:lnTo>
                  <a:lnTo>
                    <a:pt x="344" y="176"/>
                  </a:lnTo>
                  <a:lnTo>
                    <a:pt x="444" y="176"/>
                  </a:lnTo>
                  <a:lnTo>
                    <a:pt x="444" y="176"/>
                  </a:lnTo>
                  <a:lnTo>
                    <a:pt x="444" y="160"/>
                  </a:lnTo>
                  <a:lnTo>
                    <a:pt x="442" y="144"/>
                  </a:lnTo>
                  <a:lnTo>
                    <a:pt x="438" y="130"/>
                  </a:lnTo>
                  <a:lnTo>
                    <a:pt x="432" y="114"/>
                  </a:lnTo>
                  <a:lnTo>
                    <a:pt x="426" y="98"/>
                  </a:lnTo>
                  <a:lnTo>
                    <a:pt x="418" y="84"/>
                  </a:lnTo>
                  <a:lnTo>
                    <a:pt x="408" y="70"/>
                  </a:lnTo>
                  <a:lnTo>
                    <a:pt x="396" y="56"/>
                  </a:lnTo>
                  <a:lnTo>
                    <a:pt x="382" y="44"/>
                  </a:lnTo>
                  <a:lnTo>
                    <a:pt x="368" y="34"/>
                  </a:lnTo>
                  <a:lnTo>
                    <a:pt x="350" y="24"/>
                  </a:lnTo>
                  <a:lnTo>
                    <a:pt x="330" y="16"/>
                  </a:lnTo>
                  <a:lnTo>
                    <a:pt x="308" y="10"/>
                  </a:lnTo>
                  <a:lnTo>
                    <a:pt x="284" y="4"/>
                  </a:lnTo>
                  <a:lnTo>
                    <a:pt x="258" y="2"/>
                  </a:lnTo>
                  <a:lnTo>
                    <a:pt x="230" y="0"/>
                  </a:lnTo>
                  <a:lnTo>
                    <a:pt x="230" y="0"/>
                  </a:lnTo>
                  <a:lnTo>
                    <a:pt x="204" y="2"/>
                  </a:lnTo>
                  <a:lnTo>
                    <a:pt x="178" y="4"/>
                  </a:lnTo>
                  <a:lnTo>
                    <a:pt x="156" y="8"/>
                  </a:lnTo>
                  <a:lnTo>
                    <a:pt x="134" y="14"/>
                  </a:lnTo>
                  <a:lnTo>
                    <a:pt x="114" y="22"/>
                  </a:lnTo>
                  <a:lnTo>
                    <a:pt x="96" y="30"/>
                  </a:lnTo>
                  <a:lnTo>
                    <a:pt x="80" y="40"/>
                  </a:lnTo>
                  <a:lnTo>
                    <a:pt x="64" y="52"/>
                  </a:lnTo>
                  <a:lnTo>
                    <a:pt x="50" y="64"/>
                  </a:lnTo>
                  <a:lnTo>
                    <a:pt x="40" y="78"/>
                  </a:lnTo>
                  <a:lnTo>
                    <a:pt x="30" y="92"/>
                  </a:lnTo>
                  <a:lnTo>
                    <a:pt x="22" y="106"/>
                  </a:lnTo>
                  <a:lnTo>
                    <a:pt x="16" y="122"/>
                  </a:lnTo>
                  <a:lnTo>
                    <a:pt x="10" y="138"/>
                  </a:lnTo>
                  <a:lnTo>
                    <a:pt x="8" y="156"/>
                  </a:lnTo>
                  <a:lnTo>
                    <a:pt x="8" y="172"/>
                  </a:lnTo>
                  <a:lnTo>
                    <a:pt x="8" y="172"/>
                  </a:lnTo>
                  <a:lnTo>
                    <a:pt x="8" y="198"/>
                  </a:lnTo>
                  <a:lnTo>
                    <a:pt x="14" y="220"/>
                  </a:lnTo>
                  <a:lnTo>
                    <a:pt x="24" y="242"/>
                  </a:lnTo>
                  <a:lnTo>
                    <a:pt x="36" y="262"/>
                  </a:lnTo>
                  <a:lnTo>
                    <a:pt x="54" y="280"/>
                  </a:lnTo>
                  <a:lnTo>
                    <a:pt x="76" y="296"/>
                  </a:lnTo>
                  <a:lnTo>
                    <a:pt x="102" y="308"/>
                  </a:lnTo>
                  <a:lnTo>
                    <a:pt x="134" y="318"/>
                  </a:lnTo>
                  <a:lnTo>
                    <a:pt x="242" y="346"/>
                  </a:lnTo>
                  <a:lnTo>
                    <a:pt x="242" y="346"/>
                  </a:lnTo>
                  <a:lnTo>
                    <a:pt x="272" y="354"/>
                  </a:lnTo>
                  <a:lnTo>
                    <a:pt x="296" y="362"/>
                  </a:lnTo>
                  <a:lnTo>
                    <a:pt x="314" y="370"/>
                  </a:lnTo>
                  <a:lnTo>
                    <a:pt x="330" y="380"/>
                  </a:lnTo>
                  <a:lnTo>
                    <a:pt x="340" y="390"/>
                  </a:lnTo>
                  <a:lnTo>
                    <a:pt x="348" y="400"/>
                  </a:lnTo>
                  <a:lnTo>
                    <a:pt x="352" y="412"/>
                  </a:lnTo>
                  <a:lnTo>
                    <a:pt x="352" y="426"/>
                  </a:lnTo>
                  <a:lnTo>
                    <a:pt x="352" y="426"/>
                  </a:lnTo>
                  <a:lnTo>
                    <a:pt x="352" y="440"/>
                  </a:lnTo>
                  <a:lnTo>
                    <a:pt x="348" y="452"/>
                  </a:lnTo>
                  <a:lnTo>
                    <a:pt x="340" y="466"/>
                  </a:lnTo>
                  <a:lnTo>
                    <a:pt x="328" y="480"/>
                  </a:lnTo>
                  <a:lnTo>
                    <a:pt x="312" y="490"/>
                  </a:lnTo>
                  <a:lnTo>
                    <a:pt x="290" y="500"/>
                  </a:lnTo>
                  <a:lnTo>
                    <a:pt x="262" y="506"/>
                  </a:lnTo>
                  <a:lnTo>
                    <a:pt x="230" y="508"/>
                  </a:lnTo>
                  <a:lnTo>
                    <a:pt x="230" y="508"/>
                  </a:lnTo>
                  <a:lnTo>
                    <a:pt x="206" y="506"/>
                  </a:lnTo>
                  <a:lnTo>
                    <a:pt x="182" y="502"/>
                  </a:lnTo>
                  <a:lnTo>
                    <a:pt x="162" y="494"/>
                  </a:lnTo>
                  <a:lnTo>
                    <a:pt x="144" y="484"/>
                  </a:lnTo>
                  <a:lnTo>
                    <a:pt x="128" y="472"/>
                  </a:lnTo>
                  <a:lnTo>
                    <a:pt x="114" y="456"/>
                  </a:lnTo>
                  <a:lnTo>
                    <a:pt x="106" y="436"/>
                  </a:lnTo>
                  <a:lnTo>
                    <a:pt x="102" y="426"/>
                  </a:lnTo>
                  <a:lnTo>
                    <a:pt x="100" y="416"/>
                  </a:lnTo>
                  <a:lnTo>
                    <a:pt x="0" y="416"/>
                  </a:lnTo>
                  <a:lnTo>
                    <a:pt x="0" y="4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
            <p:cNvSpPr>
              <a:spLocks/>
            </p:cNvSpPr>
            <p:nvPr/>
          </p:nvSpPr>
          <p:spPr bwMode="auto">
            <a:xfrm>
              <a:off x="5948363" y="1236663"/>
              <a:ext cx="1444625" cy="920750"/>
            </a:xfrm>
            <a:custGeom>
              <a:avLst/>
              <a:gdLst>
                <a:gd name="T0" fmla="*/ 910 w 910"/>
                <a:gd name="T1" fmla="*/ 580 h 580"/>
                <a:gd name="T2" fmla="*/ 910 w 910"/>
                <a:gd name="T3" fmla="*/ 222 h 580"/>
                <a:gd name="T4" fmla="*/ 904 w 910"/>
                <a:gd name="T5" fmla="*/ 170 h 580"/>
                <a:gd name="T6" fmla="*/ 890 w 910"/>
                <a:gd name="T7" fmla="*/ 126 h 580"/>
                <a:gd name="T8" fmla="*/ 868 w 910"/>
                <a:gd name="T9" fmla="*/ 86 h 580"/>
                <a:gd name="T10" fmla="*/ 840 w 910"/>
                <a:gd name="T11" fmla="*/ 56 h 580"/>
                <a:gd name="T12" fmla="*/ 804 w 910"/>
                <a:gd name="T13" fmla="*/ 32 h 580"/>
                <a:gd name="T14" fmla="*/ 764 w 910"/>
                <a:gd name="T15" fmla="*/ 14 h 580"/>
                <a:gd name="T16" fmla="*/ 718 w 910"/>
                <a:gd name="T17" fmla="*/ 4 h 580"/>
                <a:gd name="T18" fmla="*/ 670 w 910"/>
                <a:gd name="T19" fmla="*/ 0 h 580"/>
                <a:gd name="T20" fmla="*/ 638 w 910"/>
                <a:gd name="T21" fmla="*/ 2 h 580"/>
                <a:gd name="T22" fmla="*/ 580 w 910"/>
                <a:gd name="T23" fmla="*/ 12 h 580"/>
                <a:gd name="T24" fmla="*/ 526 w 910"/>
                <a:gd name="T25" fmla="*/ 36 h 580"/>
                <a:gd name="T26" fmla="*/ 492 w 910"/>
                <a:gd name="T27" fmla="*/ 62 h 580"/>
                <a:gd name="T28" fmla="*/ 474 w 910"/>
                <a:gd name="T29" fmla="*/ 86 h 580"/>
                <a:gd name="T30" fmla="*/ 466 w 910"/>
                <a:gd name="T31" fmla="*/ 98 h 580"/>
                <a:gd name="T32" fmla="*/ 446 w 910"/>
                <a:gd name="T33" fmla="*/ 70 h 580"/>
                <a:gd name="T34" fmla="*/ 402 w 910"/>
                <a:gd name="T35" fmla="*/ 32 h 580"/>
                <a:gd name="T36" fmla="*/ 354 w 910"/>
                <a:gd name="T37" fmla="*/ 10 h 580"/>
                <a:gd name="T38" fmla="*/ 306 w 910"/>
                <a:gd name="T39" fmla="*/ 2 h 580"/>
                <a:gd name="T40" fmla="*/ 282 w 910"/>
                <a:gd name="T41" fmla="*/ 0 h 580"/>
                <a:gd name="T42" fmla="*/ 232 w 910"/>
                <a:gd name="T43" fmla="*/ 6 h 580"/>
                <a:gd name="T44" fmla="*/ 182 w 910"/>
                <a:gd name="T45" fmla="*/ 20 h 580"/>
                <a:gd name="T46" fmla="*/ 140 w 910"/>
                <a:gd name="T47" fmla="*/ 44 h 580"/>
                <a:gd name="T48" fmla="*/ 116 w 910"/>
                <a:gd name="T49" fmla="*/ 70 h 580"/>
                <a:gd name="T50" fmla="*/ 108 w 910"/>
                <a:gd name="T51" fmla="*/ 82 h 580"/>
                <a:gd name="T52" fmla="*/ 0 w 910"/>
                <a:gd name="T53" fmla="*/ 14 h 580"/>
                <a:gd name="T54" fmla="*/ 108 w 910"/>
                <a:gd name="T55" fmla="*/ 580 h 580"/>
                <a:gd name="T56" fmla="*/ 108 w 910"/>
                <a:gd name="T57" fmla="*/ 238 h 580"/>
                <a:gd name="T58" fmla="*/ 110 w 910"/>
                <a:gd name="T59" fmla="*/ 204 h 580"/>
                <a:gd name="T60" fmla="*/ 120 w 910"/>
                <a:gd name="T61" fmla="*/ 176 h 580"/>
                <a:gd name="T62" fmla="*/ 134 w 910"/>
                <a:gd name="T63" fmla="*/ 150 h 580"/>
                <a:gd name="T64" fmla="*/ 152 w 910"/>
                <a:gd name="T65" fmla="*/ 130 h 580"/>
                <a:gd name="T66" fmla="*/ 176 w 910"/>
                <a:gd name="T67" fmla="*/ 114 h 580"/>
                <a:gd name="T68" fmla="*/ 202 w 910"/>
                <a:gd name="T69" fmla="*/ 102 h 580"/>
                <a:gd name="T70" fmla="*/ 232 w 910"/>
                <a:gd name="T71" fmla="*/ 94 h 580"/>
                <a:gd name="T72" fmla="*/ 264 w 910"/>
                <a:gd name="T73" fmla="*/ 92 h 580"/>
                <a:gd name="T74" fmla="*/ 292 w 910"/>
                <a:gd name="T75" fmla="*/ 94 h 580"/>
                <a:gd name="T76" fmla="*/ 328 w 910"/>
                <a:gd name="T77" fmla="*/ 106 h 580"/>
                <a:gd name="T78" fmla="*/ 350 w 910"/>
                <a:gd name="T79" fmla="*/ 118 h 580"/>
                <a:gd name="T80" fmla="*/ 370 w 910"/>
                <a:gd name="T81" fmla="*/ 136 h 580"/>
                <a:gd name="T82" fmla="*/ 384 w 910"/>
                <a:gd name="T83" fmla="*/ 158 h 580"/>
                <a:gd name="T84" fmla="*/ 394 w 910"/>
                <a:gd name="T85" fmla="*/ 184 h 580"/>
                <a:gd name="T86" fmla="*/ 400 w 910"/>
                <a:gd name="T87" fmla="*/ 216 h 580"/>
                <a:gd name="T88" fmla="*/ 400 w 910"/>
                <a:gd name="T89" fmla="*/ 580 h 580"/>
                <a:gd name="T90" fmla="*/ 508 w 910"/>
                <a:gd name="T91" fmla="*/ 238 h 580"/>
                <a:gd name="T92" fmla="*/ 510 w 910"/>
                <a:gd name="T93" fmla="*/ 220 h 580"/>
                <a:gd name="T94" fmla="*/ 516 w 910"/>
                <a:gd name="T95" fmla="*/ 190 h 580"/>
                <a:gd name="T96" fmla="*/ 526 w 910"/>
                <a:gd name="T97" fmla="*/ 162 h 580"/>
                <a:gd name="T98" fmla="*/ 544 w 910"/>
                <a:gd name="T99" fmla="*/ 140 h 580"/>
                <a:gd name="T100" fmla="*/ 564 w 910"/>
                <a:gd name="T101" fmla="*/ 120 h 580"/>
                <a:gd name="T102" fmla="*/ 588 w 910"/>
                <a:gd name="T103" fmla="*/ 106 h 580"/>
                <a:gd name="T104" fmla="*/ 618 w 910"/>
                <a:gd name="T105" fmla="*/ 98 h 580"/>
                <a:gd name="T106" fmla="*/ 648 w 910"/>
                <a:gd name="T107" fmla="*/ 92 h 580"/>
                <a:gd name="T108" fmla="*/ 664 w 910"/>
                <a:gd name="T109" fmla="*/ 92 h 580"/>
                <a:gd name="T110" fmla="*/ 718 w 910"/>
                <a:gd name="T111" fmla="*/ 100 h 580"/>
                <a:gd name="T112" fmla="*/ 740 w 910"/>
                <a:gd name="T113" fmla="*/ 110 h 580"/>
                <a:gd name="T114" fmla="*/ 760 w 910"/>
                <a:gd name="T115" fmla="*/ 126 h 580"/>
                <a:gd name="T116" fmla="*/ 778 w 910"/>
                <a:gd name="T117" fmla="*/ 146 h 580"/>
                <a:gd name="T118" fmla="*/ 790 w 910"/>
                <a:gd name="T119" fmla="*/ 170 h 580"/>
                <a:gd name="T120" fmla="*/ 798 w 910"/>
                <a:gd name="T121" fmla="*/ 200 h 580"/>
                <a:gd name="T122" fmla="*/ 802 w 910"/>
                <a:gd name="T123" fmla="*/ 234 h 580"/>
                <a:gd name="T124" fmla="*/ 802 w 910"/>
                <a:gd name="T125"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0" h="580">
                  <a:moveTo>
                    <a:pt x="802" y="580"/>
                  </a:moveTo>
                  <a:lnTo>
                    <a:pt x="910" y="580"/>
                  </a:lnTo>
                  <a:lnTo>
                    <a:pt x="910" y="222"/>
                  </a:lnTo>
                  <a:lnTo>
                    <a:pt x="910" y="222"/>
                  </a:lnTo>
                  <a:lnTo>
                    <a:pt x="908" y="196"/>
                  </a:lnTo>
                  <a:lnTo>
                    <a:pt x="904" y="170"/>
                  </a:lnTo>
                  <a:lnTo>
                    <a:pt x="898" y="146"/>
                  </a:lnTo>
                  <a:lnTo>
                    <a:pt x="890" y="126"/>
                  </a:lnTo>
                  <a:lnTo>
                    <a:pt x="880" y="106"/>
                  </a:lnTo>
                  <a:lnTo>
                    <a:pt x="868" y="86"/>
                  </a:lnTo>
                  <a:lnTo>
                    <a:pt x="854" y="70"/>
                  </a:lnTo>
                  <a:lnTo>
                    <a:pt x="840" y="56"/>
                  </a:lnTo>
                  <a:lnTo>
                    <a:pt x="822" y="42"/>
                  </a:lnTo>
                  <a:lnTo>
                    <a:pt x="804" y="32"/>
                  </a:lnTo>
                  <a:lnTo>
                    <a:pt x="784" y="22"/>
                  </a:lnTo>
                  <a:lnTo>
                    <a:pt x="764" y="14"/>
                  </a:lnTo>
                  <a:lnTo>
                    <a:pt x="742" y="8"/>
                  </a:lnTo>
                  <a:lnTo>
                    <a:pt x="718" y="4"/>
                  </a:lnTo>
                  <a:lnTo>
                    <a:pt x="694" y="2"/>
                  </a:lnTo>
                  <a:lnTo>
                    <a:pt x="670" y="0"/>
                  </a:lnTo>
                  <a:lnTo>
                    <a:pt x="670" y="0"/>
                  </a:lnTo>
                  <a:lnTo>
                    <a:pt x="638" y="2"/>
                  </a:lnTo>
                  <a:lnTo>
                    <a:pt x="608" y="6"/>
                  </a:lnTo>
                  <a:lnTo>
                    <a:pt x="580" y="12"/>
                  </a:lnTo>
                  <a:lnTo>
                    <a:pt x="552" y="22"/>
                  </a:lnTo>
                  <a:lnTo>
                    <a:pt x="526" y="36"/>
                  </a:lnTo>
                  <a:lnTo>
                    <a:pt x="502" y="54"/>
                  </a:lnTo>
                  <a:lnTo>
                    <a:pt x="492" y="62"/>
                  </a:lnTo>
                  <a:lnTo>
                    <a:pt x="482" y="74"/>
                  </a:lnTo>
                  <a:lnTo>
                    <a:pt x="474" y="86"/>
                  </a:lnTo>
                  <a:lnTo>
                    <a:pt x="466" y="98"/>
                  </a:lnTo>
                  <a:lnTo>
                    <a:pt x="466" y="98"/>
                  </a:lnTo>
                  <a:lnTo>
                    <a:pt x="456" y="84"/>
                  </a:lnTo>
                  <a:lnTo>
                    <a:pt x="446" y="70"/>
                  </a:lnTo>
                  <a:lnTo>
                    <a:pt x="424" y="48"/>
                  </a:lnTo>
                  <a:lnTo>
                    <a:pt x="402" y="32"/>
                  </a:lnTo>
                  <a:lnTo>
                    <a:pt x="378" y="18"/>
                  </a:lnTo>
                  <a:lnTo>
                    <a:pt x="354" y="10"/>
                  </a:lnTo>
                  <a:lnTo>
                    <a:pt x="330" y="4"/>
                  </a:lnTo>
                  <a:lnTo>
                    <a:pt x="306" y="2"/>
                  </a:lnTo>
                  <a:lnTo>
                    <a:pt x="282" y="0"/>
                  </a:lnTo>
                  <a:lnTo>
                    <a:pt x="282" y="0"/>
                  </a:lnTo>
                  <a:lnTo>
                    <a:pt x="258" y="2"/>
                  </a:lnTo>
                  <a:lnTo>
                    <a:pt x="232" y="6"/>
                  </a:lnTo>
                  <a:lnTo>
                    <a:pt x="206" y="10"/>
                  </a:lnTo>
                  <a:lnTo>
                    <a:pt x="182" y="20"/>
                  </a:lnTo>
                  <a:lnTo>
                    <a:pt x="160" y="30"/>
                  </a:lnTo>
                  <a:lnTo>
                    <a:pt x="140" y="44"/>
                  </a:lnTo>
                  <a:lnTo>
                    <a:pt x="122" y="62"/>
                  </a:lnTo>
                  <a:lnTo>
                    <a:pt x="116" y="70"/>
                  </a:lnTo>
                  <a:lnTo>
                    <a:pt x="110" y="82"/>
                  </a:lnTo>
                  <a:lnTo>
                    <a:pt x="108" y="82"/>
                  </a:lnTo>
                  <a:lnTo>
                    <a:pt x="108" y="14"/>
                  </a:lnTo>
                  <a:lnTo>
                    <a:pt x="0" y="14"/>
                  </a:lnTo>
                  <a:lnTo>
                    <a:pt x="0" y="580"/>
                  </a:lnTo>
                  <a:lnTo>
                    <a:pt x="108" y="580"/>
                  </a:lnTo>
                  <a:lnTo>
                    <a:pt x="108" y="238"/>
                  </a:lnTo>
                  <a:lnTo>
                    <a:pt x="108" y="238"/>
                  </a:lnTo>
                  <a:lnTo>
                    <a:pt x="108" y="220"/>
                  </a:lnTo>
                  <a:lnTo>
                    <a:pt x="110" y="204"/>
                  </a:lnTo>
                  <a:lnTo>
                    <a:pt x="114" y="190"/>
                  </a:lnTo>
                  <a:lnTo>
                    <a:pt x="120" y="176"/>
                  </a:lnTo>
                  <a:lnTo>
                    <a:pt x="126" y="162"/>
                  </a:lnTo>
                  <a:lnTo>
                    <a:pt x="134" y="150"/>
                  </a:lnTo>
                  <a:lnTo>
                    <a:pt x="142" y="140"/>
                  </a:lnTo>
                  <a:lnTo>
                    <a:pt x="152" y="130"/>
                  </a:lnTo>
                  <a:lnTo>
                    <a:pt x="164" y="120"/>
                  </a:lnTo>
                  <a:lnTo>
                    <a:pt x="176" y="114"/>
                  </a:lnTo>
                  <a:lnTo>
                    <a:pt x="188" y="106"/>
                  </a:lnTo>
                  <a:lnTo>
                    <a:pt x="202" y="102"/>
                  </a:lnTo>
                  <a:lnTo>
                    <a:pt x="216" y="98"/>
                  </a:lnTo>
                  <a:lnTo>
                    <a:pt x="232" y="94"/>
                  </a:lnTo>
                  <a:lnTo>
                    <a:pt x="248" y="92"/>
                  </a:lnTo>
                  <a:lnTo>
                    <a:pt x="264" y="92"/>
                  </a:lnTo>
                  <a:lnTo>
                    <a:pt x="264" y="92"/>
                  </a:lnTo>
                  <a:lnTo>
                    <a:pt x="292" y="94"/>
                  </a:lnTo>
                  <a:lnTo>
                    <a:pt x="316" y="100"/>
                  </a:lnTo>
                  <a:lnTo>
                    <a:pt x="328" y="106"/>
                  </a:lnTo>
                  <a:lnTo>
                    <a:pt x="340" y="110"/>
                  </a:lnTo>
                  <a:lnTo>
                    <a:pt x="350" y="118"/>
                  </a:lnTo>
                  <a:lnTo>
                    <a:pt x="360" y="126"/>
                  </a:lnTo>
                  <a:lnTo>
                    <a:pt x="370" y="136"/>
                  </a:lnTo>
                  <a:lnTo>
                    <a:pt x="378" y="146"/>
                  </a:lnTo>
                  <a:lnTo>
                    <a:pt x="384" y="158"/>
                  </a:lnTo>
                  <a:lnTo>
                    <a:pt x="390" y="170"/>
                  </a:lnTo>
                  <a:lnTo>
                    <a:pt x="394" y="184"/>
                  </a:lnTo>
                  <a:lnTo>
                    <a:pt x="398" y="200"/>
                  </a:lnTo>
                  <a:lnTo>
                    <a:pt x="400" y="216"/>
                  </a:lnTo>
                  <a:lnTo>
                    <a:pt x="400" y="234"/>
                  </a:lnTo>
                  <a:lnTo>
                    <a:pt x="400" y="580"/>
                  </a:lnTo>
                  <a:lnTo>
                    <a:pt x="508" y="580"/>
                  </a:lnTo>
                  <a:lnTo>
                    <a:pt x="508" y="238"/>
                  </a:lnTo>
                  <a:lnTo>
                    <a:pt x="508" y="238"/>
                  </a:lnTo>
                  <a:lnTo>
                    <a:pt x="510" y="220"/>
                  </a:lnTo>
                  <a:lnTo>
                    <a:pt x="512" y="204"/>
                  </a:lnTo>
                  <a:lnTo>
                    <a:pt x="516" y="190"/>
                  </a:lnTo>
                  <a:lnTo>
                    <a:pt x="520" y="176"/>
                  </a:lnTo>
                  <a:lnTo>
                    <a:pt x="526" y="162"/>
                  </a:lnTo>
                  <a:lnTo>
                    <a:pt x="534" y="150"/>
                  </a:lnTo>
                  <a:lnTo>
                    <a:pt x="544" y="140"/>
                  </a:lnTo>
                  <a:lnTo>
                    <a:pt x="552" y="130"/>
                  </a:lnTo>
                  <a:lnTo>
                    <a:pt x="564" y="120"/>
                  </a:lnTo>
                  <a:lnTo>
                    <a:pt x="576" y="114"/>
                  </a:lnTo>
                  <a:lnTo>
                    <a:pt x="588" y="106"/>
                  </a:lnTo>
                  <a:lnTo>
                    <a:pt x="602" y="102"/>
                  </a:lnTo>
                  <a:lnTo>
                    <a:pt x="618" y="98"/>
                  </a:lnTo>
                  <a:lnTo>
                    <a:pt x="632" y="94"/>
                  </a:lnTo>
                  <a:lnTo>
                    <a:pt x="648" y="92"/>
                  </a:lnTo>
                  <a:lnTo>
                    <a:pt x="664" y="92"/>
                  </a:lnTo>
                  <a:lnTo>
                    <a:pt x="664" y="92"/>
                  </a:lnTo>
                  <a:lnTo>
                    <a:pt x="692" y="94"/>
                  </a:lnTo>
                  <a:lnTo>
                    <a:pt x="718" y="100"/>
                  </a:lnTo>
                  <a:lnTo>
                    <a:pt x="730" y="106"/>
                  </a:lnTo>
                  <a:lnTo>
                    <a:pt x="740" y="110"/>
                  </a:lnTo>
                  <a:lnTo>
                    <a:pt x="752" y="118"/>
                  </a:lnTo>
                  <a:lnTo>
                    <a:pt x="760" y="126"/>
                  </a:lnTo>
                  <a:lnTo>
                    <a:pt x="770" y="136"/>
                  </a:lnTo>
                  <a:lnTo>
                    <a:pt x="778" y="146"/>
                  </a:lnTo>
                  <a:lnTo>
                    <a:pt x="784" y="158"/>
                  </a:lnTo>
                  <a:lnTo>
                    <a:pt x="790" y="170"/>
                  </a:lnTo>
                  <a:lnTo>
                    <a:pt x="796" y="184"/>
                  </a:lnTo>
                  <a:lnTo>
                    <a:pt x="798" y="200"/>
                  </a:lnTo>
                  <a:lnTo>
                    <a:pt x="800" y="216"/>
                  </a:lnTo>
                  <a:lnTo>
                    <a:pt x="802" y="234"/>
                  </a:lnTo>
                  <a:lnTo>
                    <a:pt x="802" y="580"/>
                  </a:lnTo>
                  <a:lnTo>
                    <a:pt x="802" y="5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7"/>
            <p:cNvSpPr>
              <a:spLocks noEditPoints="1"/>
            </p:cNvSpPr>
            <p:nvPr/>
          </p:nvSpPr>
          <p:spPr bwMode="auto">
            <a:xfrm>
              <a:off x="7542213"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6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10" y="200"/>
                  </a:lnTo>
                  <a:lnTo>
                    <a:pt x="182" y="204"/>
                  </a:lnTo>
                  <a:lnTo>
                    <a:pt x="156"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4"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
            <p:cNvSpPr>
              <a:spLocks noEditPoints="1"/>
            </p:cNvSpPr>
            <p:nvPr/>
          </p:nvSpPr>
          <p:spPr bwMode="auto">
            <a:xfrm>
              <a:off x="8624888"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4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08" y="200"/>
                  </a:lnTo>
                  <a:lnTo>
                    <a:pt x="182" y="204"/>
                  </a:lnTo>
                  <a:lnTo>
                    <a:pt x="154"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2"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9"/>
            <p:cNvSpPr>
              <a:spLocks/>
            </p:cNvSpPr>
            <p:nvPr/>
          </p:nvSpPr>
          <p:spPr bwMode="auto">
            <a:xfrm>
              <a:off x="9682163" y="1039813"/>
              <a:ext cx="469900" cy="1117600"/>
            </a:xfrm>
            <a:custGeom>
              <a:avLst/>
              <a:gdLst>
                <a:gd name="T0" fmla="*/ 86 w 296"/>
                <a:gd name="T1" fmla="*/ 138 h 704"/>
                <a:gd name="T2" fmla="*/ 0 w 296"/>
                <a:gd name="T3" fmla="*/ 138 h 704"/>
                <a:gd name="T4" fmla="*/ 0 w 296"/>
                <a:gd name="T5" fmla="*/ 224 h 704"/>
                <a:gd name="T6" fmla="*/ 86 w 296"/>
                <a:gd name="T7" fmla="*/ 224 h 704"/>
                <a:gd name="T8" fmla="*/ 86 w 296"/>
                <a:gd name="T9" fmla="*/ 582 h 704"/>
                <a:gd name="T10" fmla="*/ 86 w 296"/>
                <a:gd name="T11" fmla="*/ 582 h 704"/>
                <a:gd name="T12" fmla="*/ 88 w 296"/>
                <a:gd name="T13" fmla="*/ 612 h 704"/>
                <a:gd name="T14" fmla="*/ 90 w 296"/>
                <a:gd name="T15" fmla="*/ 626 h 704"/>
                <a:gd name="T16" fmla="*/ 94 w 296"/>
                <a:gd name="T17" fmla="*/ 638 h 704"/>
                <a:gd name="T18" fmla="*/ 98 w 296"/>
                <a:gd name="T19" fmla="*/ 650 h 704"/>
                <a:gd name="T20" fmla="*/ 102 w 296"/>
                <a:gd name="T21" fmla="*/ 660 h 704"/>
                <a:gd name="T22" fmla="*/ 110 w 296"/>
                <a:gd name="T23" fmla="*/ 668 h 704"/>
                <a:gd name="T24" fmla="*/ 118 w 296"/>
                <a:gd name="T25" fmla="*/ 676 h 704"/>
                <a:gd name="T26" fmla="*/ 126 w 296"/>
                <a:gd name="T27" fmla="*/ 682 h 704"/>
                <a:gd name="T28" fmla="*/ 136 w 296"/>
                <a:gd name="T29" fmla="*/ 688 h 704"/>
                <a:gd name="T30" fmla="*/ 148 w 296"/>
                <a:gd name="T31" fmla="*/ 694 h 704"/>
                <a:gd name="T32" fmla="*/ 162 w 296"/>
                <a:gd name="T33" fmla="*/ 698 h 704"/>
                <a:gd name="T34" fmla="*/ 192 w 296"/>
                <a:gd name="T35" fmla="*/ 702 h 704"/>
                <a:gd name="T36" fmla="*/ 230 w 296"/>
                <a:gd name="T37" fmla="*/ 704 h 704"/>
                <a:gd name="T38" fmla="*/ 230 w 296"/>
                <a:gd name="T39" fmla="*/ 704 h 704"/>
                <a:gd name="T40" fmla="*/ 266 w 296"/>
                <a:gd name="T41" fmla="*/ 704 h 704"/>
                <a:gd name="T42" fmla="*/ 296 w 296"/>
                <a:gd name="T43" fmla="*/ 704 h 704"/>
                <a:gd name="T44" fmla="*/ 296 w 296"/>
                <a:gd name="T45" fmla="*/ 614 h 704"/>
                <a:gd name="T46" fmla="*/ 246 w 296"/>
                <a:gd name="T47" fmla="*/ 614 h 704"/>
                <a:gd name="T48" fmla="*/ 246 w 296"/>
                <a:gd name="T49" fmla="*/ 614 h 704"/>
                <a:gd name="T50" fmla="*/ 232 w 296"/>
                <a:gd name="T51" fmla="*/ 612 h 704"/>
                <a:gd name="T52" fmla="*/ 220 w 296"/>
                <a:gd name="T53" fmla="*/ 610 h 704"/>
                <a:gd name="T54" fmla="*/ 212 w 296"/>
                <a:gd name="T55" fmla="*/ 608 h 704"/>
                <a:gd name="T56" fmla="*/ 204 w 296"/>
                <a:gd name="T57" fmla="*/ 604 h 704"/>
                <a:gd name="T58" fmla="*/ 200 w 296"/>
                <a:gd name="T59" fmla="*/ 598 h 704"/>
                <a:gd name="T60" fmla="*/ 196 w 296"/>
                <a:gd name="T61" fmla="*/ 590 h 704"/>
                <a:gd name="T62" fmla="*/ 194 w 296"/>
                <a:gd name="T63" fmla="*/ 582 h 704"/>
                <a:gd name="T64" fmla="*/ 194 w 296"/>
                <a:gd name="T65" fmla="*/ 572 h 704"/>
                <a:gd name="T66" fmla="*/ 194 w 296"/>
                <a:gd name="T67" fmla="*/ 224 h 704"/>
                <a:gd name="T68" fmla="*/ 294 w 296"/>
                <a:gd name="T69" fmla="*/ 224 h 704"/>
                <a:gd name="T70" fmla="*/ 294 w 296"/>
                <a:gd name="T71" fmla="*/ 138 h 704"/>
                <a:gd name="T72" fmla="*/ 194 w 296"/>
                <a:gd name="T73" fmla="*/ 138 h 704"/>
                <a:gd name="T74" fmla="*/ 194 w 296"/>
                <a:gd name="T75" fmla="*/ 0 h 704"/>
                <a:gd name="T76" fmla="*/ 86 w 296"/>
                <a:gd name="T77" fmla="*/ 0 h 704"/>
                <a:gd name="T78" fmla="*/ 86 w 296"/>
                <a:gd name="T79" fmla="*/ 138 h 704"/>
                <a:gd name="T80" fmla="*/ 86 w 296"/>
                <a:gd name="T81" fmla="*/ 13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6" h="704">
                  <a:moveTo>
                    <a:pt x="86" y="138"/>
                  </a:moveTo>
                  <a:lnTo>
                    <a:pt x="0" y="138"/>
                  </a:lnTo>
                  <a:lnTo>
                    <a:pt x="0" y="224"/>
                  </a:lnTo>
                  <a:lnTo>
                    <a:pt x="86" y="224"/>
                  </a:lnTo>
                  <a:lnTo>
                    <a:pt x="86" y="582"/>
                  </a:lnTo>
                  <a:lnTo>
                    <a:pt x="86" y="582"/>
                  </a:lnTo>
                  <a:lnTo>
                    <a:pt x="88" y="612"/>
                  </a:lnTo>
                  <a:lnTo>
                    <a:pt x="90" y="626"/>
                  </a:lnTo>
                  <a:lnTo>
                    <a:pt x="94" y="638"/>
                  </a:lnTo>
                  <a:lnTo>
                    <a:pt x="98" y="650"/>
                  </a:lnTo>
                  <a:lnTo>
                    <a:pt x="102" y="660"/>
                  </a:lnTo>
                  <a:lnTo>
                    <a:pt x="110" y="668"/>
                  </a:lnTo>
                  <a:lnTo>
                    <a:pt x="118" y="676"/>
                  </a:lnTo>
                  <a:lnTo>
                    <a:pt x="126" y="682"/>
                  </a:lnTo>
                  <a:lnTo>
                    <a:pt x="136" y="688"/>
                  </a:lnTo>
                  <a:lnTo>
                    <a:pt x="148" y="694"/>
                  </a:lnTo>
                  <a:lnTo>
                    <a:pt x="162" y="698"/>
                  </a:lnTo>
                  <a:lnTo>
                    <a:pt x="192" y="702"/>
                  </a:lnTo>
                  <a:lnTo>
                    <a:pt x="230" y="704"/>
                  </a:lnTo>
                  <a:lnTo>
                    <a:pt x="230" y="704"/>
                  </a:lnTo>
                  <a:lnTo>
                    <a:pt x="266" y="704"/>
                  </a:lnTo>
                  <a:lnTo>
                    <a:pt x="296" y="704"/>
                  </a:lnTo>
                  <a:lnTo>
                    <a:pt x="296" y="614"/>
                  </a:lnTo>
                  <a:lnTo>
                    <a:pt x="246" y="614"/>
                  </a:lnTo>
                  <a:lnTo>
                    <a:pt x="246" y="614"/>
                  </a:lnTo>
                  <a:lnTo>
                    <a:pt x="232" y="612"/>
                  </a:lnTo>
                  <a:lnTo>
                    <a:pt x="220" y="610"/>
                  </a:lnTo>
                  <a:lnTo>
                    <a:pt x="212" y="608"/>
                  </a:lnTo>
                  <a:lnTo>
                    <a:pt x="204" y="604"/>
                  </a:lnTo>
                  <a:lnTo>
                    <a:pt x="200" y="598"/>
                  </a:lnTo>
                  <a:lnTo>
                    <a:pt x="196" y="590"/>
                  </a:lnTo>
                  <a:lnTo>
                    <a:pt x="194" y="582"/>
                  </a:lnTo>
                  <a:lnTo>
                    <a:pt x="194" y="572"/>
                  </a:lnTo>
                  <a:lnTo>
                    <a:pt x="194" y="224"/>
                  </a:lnTo>
                  <a:lnTo>
                    <a:pt x="294" y="224"/>
                  </a:lnTo>
                  <a:lnTo>
                    <a:pt x="294" y="138"/>
                  </a:lnTo>
                  <a:lnTo>
                    <a:pt x="194" y="138"/>
                  </a:lnTo>
                  <a:lnTo>
                    <a:pt x="194" y="0"/>
                  </a:lnTo>
                  <a:lnTo>
                    <a:pt x="86" y="0"/>
                  </a:lnTo>
                  <a:lnTo>
                    <a:pt x="86" y="138"/>
                  </a:lnTo>
                  <a:lnTo>
                    <a:pt x="86" y="1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0"/>
            <p:cNvSpPr>
              <a:spLocks noEditPoints="1"/>
            </p:cNvSpPr>
            <p:nvPr/>
          </p:nvSpPr>
          <p:spPr bwMode="auto">
            <a:xfrm>
              <a:off x="10294938" y="1217613"/>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1"/>
            <p:cNvSpPr>
              <a:spLocks/>
            </p:cNvSpPr>
            <p:nvPr/>
          </p:nvSpPr>
          <p:spPr bwMode="auto">
            <a:xfrm>
              <a:off x="10952163" y="944563"/>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2"/>
            <p:cNvSpPr>
              <a:spLocks/>
            </p:cNvSpPr>
            <p:nvPr/>
          </p:nvSpPr>
          <p:spPr bwMode="auto">
            <a:xfrm>
              <a:off x="11031538" y="677863"/>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3" name="Rectangle 62"/>
          <p:cNvSpPr/>
          <p:nvPr userDrawn="1"/>
        </p:nvSpPr>
        <p:spPr>
          <a:xfrm>
            <a:off x="6148186" y="4074337"/>
            <a:ext cx="5792801" cy="2045047"/>
          </a:xfrm>
          <a:prstGeom prst="rect">
            <a:avLst/>
          </a:prstGeom>
        </p:spPr>
        <p:txBody>
          <a:bodyPr wrap="square">
            <a:spAutoFit/>
          </a:bodyPr>
          <a:lstStyle/>
          <a:p>
            <a:pPr algn="just">
              <a:lnSpc>
                <a:spcPct val="90000"/>
              </a:lnSpc>
              <a:spcBef>
                <a:spcPts val="0"/>
              </a:spcBef>
              <a:spcAft>
                <a:spcPts val="300"/>
              </a:spcAft>
            </a:pPr>
            <a:r>
              <a:rPr lang="en-US" sz="1200" b="1" dirty="0">
                <a:solidFill>
                  <a:schemeClr val="bg1"/>
                </a:solidFill>
                <a:latin typeface="+mn-lt"/>
                <a:cs typeface="Tahoma"/>
              </a:rPr>
              <a:t>ABOUT SMAATO</a:t>
            </a:r>
          </a:p>
          <a:p>
            <a:pPr algn="just">
              <a:lnSpc>
                <a:spcPct val="90000"/>
              </a:lnSpc>
              <a:spcBef>
                <a:spcPts val="0"/>
              </a:spcBef>
              <a:spcAft>
                <a:spcPts val="647"/>
              </a:spcAft>
            </a:pPr>
            <a:r>
              <a:rPr lang="en-US" sz="1200" b="0" i="0" u="none" strike="noStrike" kern="1200" baseline="0" dirty="0">
                <a:solidFill>
                  <a:schemeClr val="bg1"/>
                </a:solidFill>
                <a:latin typeface="+mn-lt"/>
                <a:ea typeface="+mn-ea"/>
                <a:cs typeface="Tahoma"/>
              </a:rPr>
              <a:t>Smaato is the leading global real-time advertising platform for mobile publishers and app developers. Smaato runs the world’s largest independent mobile ad exchange and has been pioneering innovative, mobile-first solutions for publishers since 2005.</a:t>
            </a:r>
          </a:p>
          <a:p>
            <a:pPr algn="just">
              <a:lnSpc>
                <a:spcPct val="90000"/>
              </a:lnSpc>
              <a:spcBef>
                <a:spcPts val="0"/>
              </a:spcBef>
              <a:spcAft>
                <a:spcPts val="647"/>
              </a:spcAft>
            </a:pPr>
            <a:r>
              <a:rPr lang="en-US" sz="1200" b="0" i="0" u="none" strike="noStrike" kern="1200" baseline="0" dirty="0" err="1">
                <a:solidFill>
                  <a:schemeClr val="bg1"/>
                </a:solidFill>
                <a:latin typeface="+mn-lt"/>
                <a:ea typeface="+mn-ea"/>
                <a:cs typeface="Tahoma"/>
              </a:rPr>
              <a:t>Smaato’s</a:t>
            </a:r>
            <a:r>
              <a:rPr lang="en-US" sz="1200" b="0" i="0" u="none" strike="noStrike" kern="1200" baseline="0" dirty="0">
                <a:solidFill>
                  <a:schemeClr val="bg1"/>
                </a:solidFill>
                <a:latin typeface="+mn-lt"/>
                <a:ea typeface="+mn-ea"/>
                <a:cs typeface="Tahoma"/>
              </a:rPr>
              <a:t> SPX is a global, intelligent and free-to-use self-service platform &amp; ad server that brings native, video and real-time advertising to over 90,000 app developers and mobile publishers. The company’s worldwide reach and extensive network of demand partners provides a massive variety of advertisers with one single integration. Smaato manages over 10 billion ads every day around the world, across over 1 billion unique mobile users each month.</a:t>
            </a:r>
          </a:p>
        </p:txBody>
      </p:sp>
      <p:graphicFrame>
        <p:nvGraphicFramePr>
          <p:cNvPr id="64" name="Table 63"/>
          <p:cNvGraphicFramePr>
            <a:graphicFrameLocks noGrp="1"/>
          </p:cNvGraphicFramePr>
          <p:nvPr userDrawn="1">
            <p:extLst/>
          </p:nvPr>
        </p:nvGraphicFramePr>
        <p:xfrm>
          <a:off x="6085986" y="6276951"/>
          <a:ext cx="5950508" cy="374889"/>
        </p:xfrm>
        <a:graphic>
          <a:graphicData uri="http://schemas.openxmlformats.org/drawingml/2006/table">
            <a:tbl>
              <a:tblPr firstRow="1" bandRow="1">
                <a:tableStyleId>{5C22544A-7EE6-4342-B048-85BDC9FD1C3A}</a:tableStyleId>
              </a:tblPr>
              <a:tblGrid>
                <a:gridCol w="1487627">
                  <a:extLst>
                    <a:ext uri="{9D8B030D-6E8A-4147-A177-3AD203B41FA5}">
                      <a16:colId xmlns:a16="http://schemas.microsoft.com/office/drawing/2014/main" val="20000"/>
                    </a:ext>
                  </a:extLst>
                </a:gridCol>
                <a:gridCol w="1487627">
                  <a:extLst>
                    <a:ext uri="{9D8B030D-6E8A-4147-A177-3AD203B41FA5}">
                      <a16:colId xmlns:a16="http://schemas.microsoft.com/office/drawing/2014/main" val="20001"/>
                    </a:ext>
                  </a:extLst>
                </a:gridCol>
                <a:gridCol w="1487627">
                  <a:extLst>
                    <a:ext uri="{9D8B030D-6E8A-4147-A177-3AD203B41FA5}">
                      <a16:colId xmlns:a16="http://schemas.microsoft.com/office/drawing/2014/main" val="20002"/>
                    </a:ext>
                  </a:extLst>
                </a:gridCol>
                <a:gridCol w="1487627">
                  <a:extLst>
                    <a:ext uri="{9D8B030D-6E8A-4147-A177-3AD203B41FA5}">
                      <a16:colId xmlns:a16="http://schemas.microsoft.com/office/drawing/2014/main" val="20003"/>
                    </a:ext>
                  </a:extLst>
                </a:gridCol>
              </a:tblGrid>
              <a:tr h="374889">
                <a:tc>
                  <a:txBody>
                    <a:bodyPr/>
                    <a:lstStyle/>
                    <a:p>
                      <a:pPr>
                        <a:lnSpc>
                          <a:spcPct val="90000"/>
                        </a:lnSpc>
                      </a:pPr>
                      <a:r>
                        <a:rPr lang="pt-PT" sz="900" b="0" dirty="0">
                          <a:solidFill>
                            <a:schemeClr val="bg1"/>
                          </a:solidFill>
                          <a:latin typeface="+mn-lt"/>
                          <a:ea typeface="Ruda"/>
                          <a:cs typeface="Tahoma"/>
                        </a:rPr>
                        <a:t>San Francisco, CA</a:t>
                      </a:r>
                    </a:p>
                    <a:p>
                      <a:pPr>
                        <a:lnSpc>
                          <a:spcPct val="90000"/>
                        </a:lnSpc>
                      </a:pPr>
                      <a:r>
                        <a:rPr lang="pt-PT" sz="900" b="0" dirty="0">
                          <a:solidFill>
                            <a:schemeClr val="bg1"/>
                          </a:solidFill>
                          <a:latin typeface="+mn-lt"/>
                          <a:ea typeface="Ruda"/>
                          <a:cs typeface="Tahoma"/>
                        </a:rPr>
                        <a:t>T: +1 (650) 286-1198</a:t>
                      </a:r>
                    </a:p>
                    <a:p>
                      <a:pPr>
                        <a:lnSpc>
                          <a:spcPct val="90000"/>
                        </a:lnSpc>
                      </a:pPr>
                      <a:r>
                        <a:rPr lang="pt-PT" sz="900" b="0" dirty="0" err="1">
                          <a:solidFill>
                            <a:schemeClr val="bg1"/>
                          </a:solidFill>
                          <a:latin typeface="+mn-lt"/>
                          <a:ea typeface="Ruda"/>
                          <a:cs typeface="Tahoma"/>
                        </a:rPr>
                        <a:t>americas@smaato.com</a:t>
                      </a:r>
                      <a:endParaRPr lang="pt-PT" sz="900" b="0" dirty="0">
                        <a:solidFill>
                          <a:schemeClr val="bg1"/>
                        </a:solidFill>
                        <a:latin typeface="+mn-lt"/>
                        <a:ea typeface="Ruda"/>
                        <a:cs typeface="Tahoma"/>
                      </a:endParaRPr>
                    </a:p>
                  </a:txBody>
                  <a:tcPr marL="137160" marR="137160" marT="0" marB="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pt-PT" sz="900" b="0" dirty="0">
                          <a:solidFill>
                            <a:schemeClr val="bg1"/>
                          </a:solidFill>
                          <a:latin typeface="+mn-lt"/>
                          <a:ea typeface="Ruda"/>
                          <a:cs typeface="Tahoma"/>
                        </a:rPr>
                        <a:t>New York City, NY</a:t>
                      </a:r>
                    </a:p>
                    <a:p>
                      <a:pPr>
                        <a:lnSpc>
                          <a:spcPct val="90000"/>
                        </a:lnSpc>
                      </a:pPr>
                      <a:r>
                        <a:rPr lang="en-US" sz="900" b="0" i="0" u="none" strike="noStrike" kern="1200" baseline="0" dirty="0">
                          <a:solidFill>
                            <a:schemeClr val="bg1"/>
                          </a:solidFill>
                          <a:latin typeface="+mn-lt"/>
                          <a:cs typeface="Tahoma"/>
                        </a:rPr>
                        <a:t>Tel: </a:t>
                      </a:r>
                      <a:r>
                        <a:rPr lang="is-IS" sz="900" b="0" i="0" u="none" strike="noStrike" kern="1200" baseline="0" dirty="0">
                          <a:solidFill>
                            <a:schemeClr val="bg1"/>
                          </a:solidFill>
                          <a:latin typeface="+mn-lt"/>
                          <a:cs typeface="Tahoma"/>
                        </a:rPr>
                        <a:t>+1 (646) 650-5030</a:t>
                      </a:r>
                      <a:endParaRPr lang="en-US" sz="900" b="0" i="0" u="none" strike="noStrike" kern="1200" baseline="0" dirty="0">
                        <a:solidFill>
                          <a:schemeClr val="bg1"/>
                        </a:solidFill>
                        <a:latin typeface="+mn-lt"/>
                        <a:cs typeface="Tahoma"/>
                      </a:endParaRPr>
                    </a:p>
                    <a:p>
                      <a:pPr marL="0" marR="0" indent="0" algn="l" defTabSz="914400" rtl="0" eaLnBrk="1" fontAlgn="auto" latinLnBrk="0" hangingPunct="1">
                        <a:lnSpc>
                          <a:spcPct val="90000"/>
                        </a:lnSpc>
                        <a:spcBef>
                          <a:spcPts val="0"/>
                        </a:spcBef>
                        <a:spcAft>
                          <a:spcPts val="0"/>
                        </a:spcAft>
                        <a:buClrTx/>
                        <a:buSzTx/>
                        <a:buFontTx/>
                        <a:buNone/>
                        <a:tabLst/>
                        <a:defRPr/>
                      </a:pPr>
                      <a:r>
                        <a:rPr lang="pt-PT" sz="900" b="0" dirty="0">
                          <a:solidFill>
                            <a:schemeClr val="bg1"/>
                          </a:solidFill>
                          <a:latin typeface="+mn-lt"/>
                          <a:ea typeface="Ruda"/>
                          <a:cs typeface="Tahoma"/>
                        </a:rPr>
                        <a:t>americas@smaato.com</a:t>
                      </a: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Hamburg, Germany</a:t>
                      </a:r>
                    </a:p>
                    <a:p>
                      <a:pPr lvl="0">
                        <a:lnSpc>
                          <a:spcPct val="90000"/>
                        </a:lnSpc>
                      </a:pPr>
                      <a:r>
                        <a:rPr lang="pt-PT" sz="900" b="0" dirty="0">
                          <a:solidFill>
                            <a:schemeClr val="bg1"/>
                          </a:solidFill>
                          <a:latin typeface="+mn-lt"/>
                          <a:ea typeface="Ruda"/>
                          <a:cs typeface="Tahoma"/>
                        </a:rPr>
                        <a:t>T: +49 (40) 3480 9490</a:t>
                      </a:r>
                    </a:p>
                    <a:p>
                      <a:pPr lvl="0">
                        <a:lnSpc>
                          <a:spcPct val="90000"/>
                        </a:lnSpc>
                      </a:pPr>
                      <a:r>
                        <a:rPr lang="pt-PT" sz="900" b="0" dirty="0">
                          <a:solidFill>
                            <a:schemeClr val="bg1"/>
                          </a:solidFill>
                          <a:latin typeface="+mn-lt"/>
                          <a:ea typeface="Ruda"/>
                          <a:cs typeface="Tahoma"/>
                        </a:rPr>
                        <a:t>emea@smaato.com</a:t>
                      </a: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Singapore, SG</a:t>
                      </a:r>
                    </a:p>
                    <a:p>
                      <a:pPr lvl="0">
                        <a:lnSpc>
                          <a:spcPct val="90000"/>
                        </a:lnSpc>
                      </a:pPr>
                      <a:r>
                        <a:rPr lang="pt-PT" sz="900" b="0" dirty="0">
                          <a:solidFill>
                            <a:schemeClr val="bg1"/>
                          </a:solidFill>
                          <a:latin typeface="+mn-lt"/>
                          <a:ea typeface="Ruda"/>
                          <a:cs typeface="Tahoma"/>
                        </a:rPr>
                        <a:t>T: </a:t>
                      </a:r>
                      <a:r>
                        <a:rPr lang="is-IS" sz="900" b="0" dirty="0">
                          <a:solidFill>
                            <a:schemeClr val="bg1"/>
                          </a:solidFill>
                          <a:latin typeface="+mn-lt"/>
                          <a:ea typeface="Ruda"/>
                          <a:cs typeface="Tahoma"/>
                        </a:rPr>
                        <a:t>+65 63366 254</a:t>
                      </a:r>
                    </a:p>
                    <a:p>
                      <a:pPr lvl="0">
                        <a:lnSpc>
                          <a:spcPct val="90000"/>
                        </a:lnSpc>
                      </a:pPr>
                      <a:r>
                        <a:rPr lang="pt-PT" sz="900" b="0" dirty="0" err="1">
                          <a:solidFill>
                            <a:schemeClr val="bg1"/>
                          </a:solidFill>
                          <a:latin typeface="+mn-lt"/>
                          <a:ea typeface="Ruda"/>
                          <a:cs typeface="Tahoma"/>
                        </a:rPr>
                        <a:t>apac@smaato.com</a:t>
                      </a:r>
                      <a:endParaRPr lang="pt-PT" sz="900" b="0" dirty="0">
                        <a:solidFill>
                          <a:schemeClr val="bg1"/>
                        </a:solidFill>
                        <a:latin typeface="+mn-lt"/>
                        <a:ea typeface="Ruda"/>
                        <a:cs typeface="Tahoma"/>
                      </a:endParaRPr>
                    </a:p>
                  </a:txBody>
                  <a:tcPr marL="137160" marR="137160" marT="0" marB="0"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Text Placeholder 5"/>
          <p:cNvSpPr>
            <a:spLocks noGrp="1"/>
          </p:cNvSpPr>
          <p:nvPr>
            <p:ph type="body" sz="quarter" idx="10" hasCustomPrompt="1"/>
          </p:nvPr>
        </p:nvSpPr>
        <p:spPr>
          <a:xfrm>
            <a:off x="6095999" y="2333773"/>
            <a:ext cx="5677647" cy="1255648"/>
          </a:xfrm>
        </p:spPr>
        <p:txBody>
          <a:bodyPr anchor="b">
            <a:noAutofit/>
          </a:bodyPr>
          <a:lstStyle>
            <a:lvl1pPr marL="0" indent="0">
              <a:buNone/>
              <a:defRPr sz="4800" b="1" baseline="0">
                <a:solidFill>
                  <a:schemeClr val="bg1"/>
                </a:solidFill>
              </a:defRPr>
            </a:lvl1pPr>
          </a:lstStyle>
          <a:p>
            <a:pPr lvl="0"/>
            <a:r>
              <a:rPr lang="en-US" dirty="0"/>
              <a:t>Insert optional text or remove</a:t>
            </a:r>
          </a:p>
        </p:txBody>
      </p:sp>
      <p:pic>
        <p:nvPicPr>
          <p:cNvPr id="24" name="Picture 23" descr="smaato_O_wht-shadow.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940" y="1990045"/>
            <a:ext cx="4902533" cy="4882896"/>
          </a:xfrm>
          <a:prstGeom prst="rect">
            <a:avLst/>
          </a:prstGeom>
        </p:spPr>
      </p:pic>
    </p:spTree>
    <p:extLst>
      <p:ext uri="{BB962C8B-B14F-4D97-AF65-F5344CB8AC3E}">
        <p14:creationId xmlns:p14="http://schemas.microsoft.com/office/powerpoint/2010/main" val="2515166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4BBBE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1779588"/>
            <a:ext cx="5257800" cy="3330575"/>
          </a:xfrm>
        </p:spPr>
        <p:txBody>
          <a:bodyPr anchor="b">
            <a:normAutofit/>
          </a:bodyPr>
          <a:lstStyle>
            <a:lvl1pPr algn="r">
              <a:defRPr sz="4800" b="1"/>
            </a:lvl1pPr>
          </a:lstStyle>
          <a:p>
            <a:r>
              <a:rPr lang="en-US"/>
              <a:t>Click to edit Master title style</a:t>
            </a:r>
            <a:endParaRPr lang="en-US" dirty="0"/>
          </a:p>
        </p:txBody>
      </p:sp>
      <p:sp>
        <p:nvSpPr>
          <p:cNvPr id="3" name="Subtitle 2"/>
          <p:cNvSpPr>
            <a:spLocks noGrp="1"/>
          </p:cNvSpPr>
          <p:nvPr>
            <p:ph type="subTitle" idx="1"/>
          </p:nvPr>
        </p:nvSpPr>
        <p:spPr>
          <a:xfrm>
            <a:off x="6096000" y="5202238"/>
            <a:ext cx="5257800" cy="80667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ext Placeholder 10"/>
          <p:cNvSpPr>
            <a:spLocks noGrp="1"/>
          </p:cNvSpPr>
          <p:nvPr>
            <p:ph type="body" sz="quarter" idx="13" hasCustomPrompt="1"/>
          </p:nvPr>
        </p:nvSpPr>
        <p:spPr>
          <a:xfrm>
            <a:off x="4467497" y="6008688"/>
            <a:ext cx="6886303" cy="468312"/>
          </a:xfrm>
        </p:spPr>
        <p:txBody>
          <a:bodyPr>
            <a:noAutofit/>
          </a:bodyPr>
          <a:lstStyle>
            <a:lvl1pPr marL="0" indent="0" algn="r">
              <a:buNone/>
              <a:defRPr sz="1400" b="1" cap="all" baseline="0">
                <a:solidFill>
                  <a:schemeClr val="bg1"/>
                </a:solidFill>
              </a:defRPr>
            </a:lvl1pPr>
          </a:lstStyle>
          <a:p>
            <a:pPr lvl="0"/>
            <a:r>
              <a:rPr lang="en-US" dirty="0"/>
              <a:t>Click to add speaker name or date</a:t>
            </a:r>
          </a:p>
        </p:txBody>
      </p:sp>
      <p:pic>
        <p:nvPicPr>
          <p:cNvPr id="7" name="Picture 6" descr="smaato_large-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54743" y="359277"/>
            <a:ext cx="4752769" cy="1051842"/>
          </a:xfrm>
          <a:prstGeom prst="rect">
            <a:avLst/>
          </a:prstGeom>
        </p:spPr>
      </p:pic>
    </p:spTree>
    <p:extLst>
      <p:ext uri="{BB962C8B-B14F-4D97-AF65-F5344CB8AC3E}">
        <p14:creationId xmlns:p14="http://schemas.microsoft.com/office/powerpoint/2010/main" val="10040298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4BBBE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0378" y="1709738"/>
            <a:ext cx="8917071" cy="2852737"/>
          </a:xfrm>
        </p:spPr>
        <p:txBody>
          <a:bodyPr anchor="b">
            <a:normAutofit/>
          </a:bodyPr>
          <a:lstStyle>
            <a:lvl1pPr algn="r">
              <a:defRPr sz="4800" b="1"/>
            </a:lvl1pPr>
          </a:lstStyle>
          <a:p>
            <a:r>
              <a:rPr lang="en-US"/>
              <a:t>Click to edit Master title style</a:t>
            </a:r>
            <a:endParaRPr lang="en-US" dirty="0"/>
          </a:p>
        </p:txBody>
      </p:sp>
      <p:sp>
        <p:nvSpPr>
          <p:cNvPr id="3" name="Text Placeholder 2"/>
          <p:cNvSpPr>
            <a:spLocks noGrp="1"/>
          </p:cNvSpPr>
          <p:nvPr>
            <p:ph type="body" idx="1"/>
          </p:nvPr>
        </p:nvSpPr>
        <p:spPr>
          <a:xfrm>
            <a:off x="2430378" y="4589463"/>
            <a:ext cx="8917072" cy="1500187"/>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81DCC53-3B5C-5D49-B771-2B2E7D3365A0}" type="datetime1">
              <a:rPr lang="en-US" smtClean="0">
                <a:solidFill>
                  <a:prstClr val="white"/>
                </a:solidFill>
              </a:rPr>
              <a:pPr/>
              <a:t>3/10/2017</a:t>
            </a:fld>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F63A3B-78C7-47BE-AE5E-E10140E04643}" type="slidenum">
              <a:rPr lang="en-US" smtClean="0">
                <a:solidFill>
                  <a:prstClr val="white"/>
                </a:solidFill>
              </a:rPr>
              <a:pPr/>
              <a:t>‹#›</a:t>
            </a:fld>
            <a:endParaRPr lang="en-US" dirty="0">
              <a:solidFill>
                <a:prstClr val="white"/>
              </a:solidFill>
            </a:endParaRPr>
          </a:p>
        </p:txBody>
      </p:sp>
      <p:pic>
        <p:nvPicPr>
          <p:cNvPr id="15" name="Picture 14" descr="smaato_O_small_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 y="5888737"/>
            <a:ext cx="893950" cy="969263"/>
          </a:xfrm>
          <a:prstGeom prst="rect">
            <a:avLst/>
          </a:prstGeom>
        </p:spPr>
      </p:pic>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71848" y="123891"/>
            <a:ext cx="1527104" cy="338719"/>
          </a:xfrm>
          <a:prstGeom prst="rect">
            <a:avLst/>
          </a:prstGeom>
        </p:spPr>
      </p:pic>
    </p:spTree>
    <p:extLst>
      <p:ext uri="{BB962C8B-B14F-4D97-AF65-F5344CB8AC3E}">
        <p14:creationId xmlns:p14="http://schemas.microsoft.com/office/powerpoint/2010/main" val="659368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4" name="Date Placeholder 3"/>
          <p:cNvSpPr>
            <a:spLocks noGrp="1"/>
          </p:cNvSpPr>
          <p:nvPr>
            <p:ph type="dt" sz="half" idx="10"/>
          </p:nvPr>
        </p:nvSpPr>
        <p:spPr/>
        <p:txBody>
          <a:bodyPr/>
          <a:lstStyle/>
          <a:p>
            <a:fld id="{DFCCC08D-D6D9-734D-B3F4-1D7EB4E73237}" type="datetime1">
              <a:rPr lang="en-US" smtClean="0">
                <a:solidFill>
                  <a:srgbClr val="333333">
                    <a:tint val="75000"/>
                  </a:srgbClr>
                </a:solidFill>
              </a:rPr>
              <a:pPr/>
              <a:t>3/10/2017</a:t>
            </a:fld>
            <a:endParaRPr lang="en-US">
              <a:solidFill>
                <a:srgbClr val="333333">
                  <a:tint val="75000"/>
                </a:srgbClr>
              </a:solidFill>
            </a:endParaRPr>
          </a:p>
        </p:txBody>
      </p:sp>
      <p:sp>
        <p:nvSpPr>
          <p:cNvPr id="6" name="Slide Number Placeholder 5"/>
          <p:cNvSpPr>
            <a:spLocks noGrp="1"/>
          </p:cNvSpPr>
          <p:nvPr>
            <p:ph type="sldNum" sz="quarter" idx="12"/>
          </p:nvPr>
        </p:nvSpPr>
        <p:spPr/>
        <p:txBody>
          <a:bodyPr/>
          <a:lstStyle/>
          <a:p>
            <a:fld id="{5246FB18-5DF1-419A-B975-14AFDDD65B9F}" type="slidenum">
              <a:rPr lang="en-US" smtClean="0">
                <a:solidFill>
                  <a:srgbClr val="333333">
                    <a:tint val="75000"/>
                  </a:srgbClr>
                </a:solidFill>
              </a:rPr>
              <a:pPr/>
              <a:t>‹#›</a:t>
            </a:fld>
            <a:endParaRPr lang="en-US">
              <a:solidFill>
                <a:srgbClr val="333333">
                  <a:tint val="75000"/>
                </a:srgbClr>
              </a:solidFill>
            </a:endParaRPr>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
        <p:nvSpPr>
          <p:cNvPr id="14"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solidFill>
                  <a:srgbClr val="333333">
                    <a:lumMod val="50000"/>
                    <a:lumOff val="50000"/>
                  </a:srgbClr>
                </a:solidFill>
              </a:rPr>
              <a:t>​Copyright © 2016 Smaato Inc. All Rights Reserved.</a:t>
            </a:r>
            <a:endParaRPr lang="en-US" dirty="0">
              <a:solidFill>
                <a:srgbClr val="333333">
                  <a:lumMod val="50000"/>
                  <a:lumOff val="50000"/>
                </a:srgbClr>
              </a:solidFill>
            </a:endParaRPr>
          </a:p>
        </p:txBody>
      </p:sp>
      <p:sp>
        <p:nvSpPr>
          <p:cNvPr id="7" name="Text Placeholder 6"/>
          <p:cNvSpPr>
            <a:spLocks noGrp="1"/>
          </p:cNvSpPr>
          <p:nvPr>
            <p:ph type="body" sz="quarter" idx="14"/>
          </p:nvPr>
        </p:nvSpPr>
        <p:spPr>
          <a:xfrm>
            <a:off x="841248" y="1426464"/>
            <a:ext cx="10240963" cy="4068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818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0EFFAD-8E65-D244-9147-F3A1406857C9}" type="datetime1">
              <a:rPr lang="en-US" smtClean="0">
                <a:solidFill>
                  <a:srgbClr val="333333">
                    <a:tint val="75000"/>
                  </a:srgbClr>
                </a:solidFill>
              </a:rPr>
              <a:pPr/>
              <a:t>3/10/2017</a:t>
            </a:fld>
            <a:endParaRPr lang="en-US">
              <a:solidFill>
                <a:srgbClr val="333333">
                  <a:tint val="75000"/>
                </a:srgbClr>
              </a:solidFill>
            </a:endParaRPr>
          </a:p>
        </p:txBody>
      </p:sp>
      <p:sp>
        <p:nvSpPr>
          <p:cNvPr id="6" name="Slide Number Placeholder 5"/>
          <p:cNvSpPr>
            <a:spLocks noGrp="1"/>
          </p:cNvSpPr>
          <p:nvPr>
            <p:ph type="sldNum" sz="quarter" idx="12"/>
          </p:nvPr>
        </p:nvSpPr>
        <p:spPr/>
        <p:txBody>
          <a:bodyPr/>
          <a:lstStyle/>
          <a:p>
            <a:fld id="{5246FB18-5DF1-419A-B975-14AFDDD65B9F}" type="slidenum">
              <a:rPr lang="en-US" smtClean="0">
                <a:solidFill>
                  <a:srgbClr val="333333">
                    <a:tint val="75000"/>
                  </a:srgbClr>
                </a:solidFill>
              </a:rPr>
              <a:pPr/>
              <a:t>‹#›</a:t>
            </a:fld>
            <a:endParaRPr lang="en-US">
              <a:solidFill>
                <a:srgbClr val="333333">
                  <a:tint val="75000"/>
                </a:srgbClr>
              </a:solidFill>
            </a:endParaRPr>
          </a:p>
        </p:txBody>
      </p:sp>
      <p:sp>
        <p:nvSpPr>
          <p:cNvPr id="15"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solidFill>
                  <a:srgbClr val="333333">
                    <a:lumMod val="50000"/>
                    <a:lumOff val="50000"/>
                  </a:srgbClr>
                </a:solidFill>
              </a:rPr>
              <a:t>​Copyright © 2016 Smaato Inc. All Rights Reserved.</a:t>
            </a:r>
            <a:endParaRPr lang="en-US" dirty="0">
              <a:solidFill>
                <a:srgbClr val="333333">
                  <a:lumMod val="50000"/>
                  <a:lumOff val="50000"/>
                </a:srgbClr>
              </a:solidFill>
            </a:endParaRPr>
          </a:p>
        </p:txBody>
      </p:sp>
      <p:sp>
        <p:nvSpPr>
          <p:cNvPr id="8"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9"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2110848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20813"/>
            <a:ext cx="5181600" cy="4226952"/>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420813"/>
            <a:ext cx="5181600" cy="4226952"/>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7124E4-A16C-F94B-83C5-B8BA7C76D40A}" type="datetime1">
              <a:rPr lang="en-US" smtClean="0">
                <a:solidFill>
                  <a:srgbClr val="333333">
                    <a:tint val="75000"/>
                  </a:srgbClr>
                </a:solidFill>
              </a:rPr>
              <a:pPr/>
              <a:t>3/10/2017</a:t>
            </a:fld>
            <a:endParaRPr lang="en-US">
              <a:solidFill>
                <a:srgbClr val="333333">
                  <a:tint val="75000"/>
                </a:srgbClr>
              </a:solidFill>
            </a:endParaRPr>
          </a:p>
        </p:txBody>
      </p:sp>
      <p:sp>
        <p:nvSpPr>
          <p:cNvPr id="7" name="Slide Number Placeholder 6"/>
          <p:cNvSpPr>
            <a:spLocks noGrp="1"/>
          </p:cNvSpPr>
          <p:nvPr>
            <p:ph type="sldNum" sz="quarter" idx="12"/>
          </p:nvPr>
        </p:nvSpPr>
        <p:spPr/>
        <p:txBody>
          <a:bodyPr/>
          <a:lstStyle/>
          <a:p>
            <a:fld id="{5246FB18-5DF1-419A-B975-14AFDDD65B9F}" type="slidenum">
              <a:rPr lang="en-US" smtClean="0">
                <a:solidFill>
                  <a:srgbClr val="333333">
                    <a:tint val="75000"/>
                  </a:srgbClr>
                </a:solidFill>
              </a:rPr>
              <a:pPr/>
              <a:t>‹#›</a:t>
            </a:fld>
            <a:endParaRPr lang="en-US">
              <a:solidFill>
                <a:srgbClr val="333333">
                  <a:tint val="75000"/>
                </a:srgbClr>
              </a:solidFill>
            </a:endParaRPr>
          </a:p>
        </p:txBody>
      </p:sp>
      <p:sp>
        <p:nvSpPr>
          <p:cNvPr id="11"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solidFill>
                  <a:srgbClr val="333333">
                    <a:lumMod val="50000"/>
                    <a:lumOff val="50000"/>
                  </a:srgbClr>
                </a:solidFill>
              </a:rPr>
              <a:t>​Copyright © 2016 Smaato Inc. All Rights Reserved.</a:t>
            </a:r>
            <a:endParaRPr lang="en-US" dirty="0">
              <a:solidFill>
                <a:srgbClr val="333333">
                  <a:lumMod val="50000"/>
                  <a:lumOff val="50000"/>
                </a:srgbClr>
              </a:solidFill>
            </a:endParaRPr>
          </a:p>
        </p:txBody>
      </p:sp>
      <p:sp>
        <p:nvSpPr>
          <p:cNvPr id="9"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2614965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8BDA018-31AB-7742-9C66-23D5E1414703}" type="datetime1">
              <a:rPr lang="en-US" smtClean="0">
                <a:solidFill>
                  <a:srgbClr val="333333">
                    <a:tint val="75000"/>
                  </a:srgbClr>
                </a:solidFill>
              </a:rPr>
              <a:pPr/>
              <a:t>3/10/2017</a:t>
            </a:fld>
            <a:endParaRPr lang="en-US">
              <a:solidFill>
                <a:srgbClr val="333333">
                  <a:tint val="75000"/>
                </a:srgbClr>
              </a:solidFill>
            </a:endParaRPr>
          </a:p>
        </p:txBody>
      </p:sp>
      <p:sp>
        <p:nvSpPr>
          <p:cNvPr id="7" name="Slide Number Placeholder 6"/>
          <p:cNvSpPr>
            <a:spLocks noGrp="1"/>
          </p:cNvSpPr>
          <p:nvPr>
            <p:ph type="sldNum" sz="quarter" idx="12"/>
          </p:nvPr>
        </p:nvSpPr>
        <p:spPr/>
        <p:txBody>
          <a:bodyPr/>
          <a:lstStyle/>
          <a:p>
            <a:fld id="{5246FB18-5DF1-419A-B975-14AFDDD65B9F}" type="slidenum">
              <a:rPr lang="en-US" smtClean="0">
                <a:solidFill>
                  <a:srgbClr val="333333">
                    <a:tint val="75000"/>
                  </a:srgbClr>
                </a:solidFill>
              </a:rPr>
              <a:pPr/>
              <a:t>‹#›</a:t>
            </a:fld>
            <a:endParaRPr lang="en-US">
              <a:solidFill>
                <a:srgbClr val="333333">
                  <a:tint val="75000"/>
                </a:srgbClr>
              </a:solidFill>
            </a:endParaRPr>
          </a:p>
        </p:txBody>
      </p:sp>
      <p:sp>
        <p:nvSpPr>
          <p:cNvPr id="13" name="Content Placeholder 2"/>
          <p:cNvSpPr>
            <a:spLocks noGrp="1"/>
          </p:cNvSpPr>
          <p:nvPr>
            <p:ph sz="half" idx="1"/>
          </p:nvPr>
        </p:nvSpPr>
        <p:spPr>
          <a:xfrm>
            <a:off x="838200" y="1420813"/>
            <a:ext cx="3370253" cy="4286716"/>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2"/>
          </p:nvPr>
        </p:nvSpPr>
        <p:spPr>
          <a:xfrm>
            <a:off x="4330205" y="1420813"/>
            <a:ext cx="3370253" cy="4286716"/>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p:cNvSpPr>
            <a:spLocks noGrp="1"/>
          </p:cNvSpPr>
          <p:nvPr>
            <p:ph sz="half" idx="14"/>
          </p:nvPr>
        </p:nvSpPr>
        <p:spPr>
          <a:xfrm>
            <a:off x="7822211" y="1420813"/>
            <a:ext cx="3370253" cy="4286716"/>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solidFill>
                  <a:srgbClr val="333333">
                    <a:lumMod val="50000"/>
                    <a:lumOff val="50000"/>
                  </a:srgbClr>
                </a:solidFill>
              </a:rPr>
              <a:t>​Copyright © 2016 Smaato Inc. All Rights Reserved.</a:t>
            </a:r>
            <a:endParaRPr lang="en-US" dirty="0">
              <a:solidFill>
                <a:srgbClr val="333333">
                  <a:lumMod val="50000"/>
                  <a:lumOff val="50000"/>
                </a:srgbClr>
              </a:solidFill>
            </a:endParaRPr>
          </a:p>
        </p:txBody>
      </p:sp>
      <p:sp>
        <p:nvSpPr>
          <p:cNvPr id="10"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799701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hanks/Contac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4782" y="1142957"/>
            <a:ext cx="5239018" cy="916672"/>
          </a:xfrm>
        </p:spPr>
        <p:txBody>
          <a:bodyPr anchor="b">
            <a:normAutofit/>
          </a:bodyPr>
          <a:lstStyle>
            <a:lvl1pPr algn="l">
              <a:defRPr sz="4400" b="1"/>
            </a:lvl1pPr>
          </a:lstStyle>
          <a:p>
            <a:r>
              <a:rPr lang="en-US" dirty="0"/>
              <a:t>Add title</a:t>
            </a:r>
          </a:p>
        </p:txBody>
      </p:sp>
      <p:sp>
        <p:nvSpPr>
          <p:cNvPr id="24" name="Text Placeholder 19"/>
          <p:cNvSpPr>
            <a:spLocks noGrp="1"/>
          </p:cNvSpPr>
          <p:nvPr userDrawn="1">
            <p:ph type="body" sz="quarter" idx="15" hasCustomPrompt="1"/>
          </p:nvPr>
        </p:nvSpPr>
        <p:spPr>
          <a:xfrm>
            <a:off x="6114782" y="2077535"/>
            <a:ext cx="5239018" cy="961037"/>
          </a:xfrm>
        </p:spPr>
        <p:txBody>
          <a:bodyPr anchor="b"/>
          <a:lstStyle>
            <a:lvl1pPr marL="0" indent="0" algn="l">
              <a:buNone/>
              <a:defRPr b="1">
                <a:solidFill>
                  <a:schemeClr val="bg1"/>
                </a:solidFill>
              </a:defRPr>
            </a:lvl1pPr>
          </a:lstStyle>
          <a:p>
            <a:pPr lvl="0"/>
            <a:r>
              <a:rPr lang="en-US" dirty="0"/>
              <a:t>Add name</a:t>
            </a:r>
          </a:p>
        </p:txBody>
      </p:sp>
      <p:sp>
        <p:nvSpPr>
          <p:cNvPr id="25" name="Text Placeholder 19"/>
          <p:cNvSpPr>
            <a:spLocks noGrp="1"/>
          </p:cNvSpPr>
          <p:nvPr userDrawn="1">
            <p:ph type="body" sz="quarter" idx="16" hasCustomPrompt="1"/>
          </p:nvPr>
        </p:nvSpPr>
        <p:spPr>
          <a:xfrm>
            <a:off x="6114782" y="2976933"/>
            <a:ext cx="5239018" cy="715470"/>
          </a:xfrm>
        </p:spPr>
        <p:txBody>
          <a:bodyPr anchor="t">
            <a:normAutofit/>
          </a:bodyPr>
          <a:lstStyle>
            <a:lvl1pPr marL="0" indent="0" algn="l">
              <a:buNone/>
              <a:defRPr sz="2400" b="0" i="0" baseline="0">
                <a:solidFill>
                  <a:schemeClr val="bg1"/>
                </a:solidFill>
              </a:defRPr>
            </a:lvl1pPr>
          </a:lstStyle>
          <a:p>
            <a:pPr lvl="0"/>
            <a:r>
              <a:rPr lang="en-US" dirty="0"/>
              <a:t>Add title</a:t>
            </a:r>
          </a:p>
        </p:txBody>
      </p:sp>
      <p:sp>
        <p:nvSpPr>
          <p:cNvPr id="26" name="Text Placeholder 19"/>
          <p:cNvSpPr>
            <a:spLocks noGrp="1"/>
          </p:cNvSpPr>
          <p:nvPr userDrawn="1">
            <p:ph type="body" sz="quarter" idx="17" hasCustomPrompt="1"/>
          </p:nvPr>
        </p:nvSpPr>
        <p:spPr>
          <a:xfrm>
            <a:off x="6114782" y="3512487"/>
            <a:ext cx="5239018" cy="354247"/>
          </a:xfrm>
        </p:spPr>
        <p:txBody>
          <a:bodyPr anchor="b">
            <a:normAutofit/>
          </a:bodyPr>
          <a:lstStyle>
            <a:lvl1pPr marL="0" indent="0" algn="l">
              <a:buNone/>
              <a:defRPr sz="1600" b="0" i="0">
                <a:solidFill>
                  <a:schemeClr val="bg1"/>
                </a:solidFill>
              </a:defRPr>
            </a:lvl1pPr>
          </a:lstStyle>
          <a:p>
            <a:pPr lvl="0"/>
            <a:r>
              <a:rPr lang="en-US" dirty="0"/>
              <a:t>Add phone</a:t>
            </a:r>
          </a:p>
        </p:txBody>
      </p:sp>
      <p:sp>
        <p:nvSpPr>
          <p:cNvPr id="27" name="Text Placeholder 19"/>
          <p:cNvSpPr>
            <a:spLocks noGrp="1"/>
          </p:cNvSpPr>
          <p:nvPr userDrawn="1">
            <p:ph type="body" sz="quarter" idx="18" hasCustomPrompt="1"/>
          </p:nvPr>
        </p:nvSpPr>
        <p:spPr>
          <a:xfrm>
            <a:off x="6114782" y="3811143"/>
            <a:ext cx="5239018" cy="363760"/>
          </a:xfrm>
        </p:spPr>
        <p:txBody>
          <a:bodyPr anchor="t">
            <a:normAutofit/>
          </a:bodyPr>
          <a:lstStyle>
            <a:lvl1pPr marL="0" indent="0" algn="l">
              <a:buNone/>
              <a:defRPr sz="1600" b="0" i="0" baseline="0">
                <a:solidFill>
                  <a:schemeClr val="bg1"/>
                </a:solidFill>
              </a:defRPr>
            </a:lvl1pPr>
          </a:lstStyle>
          <a:p>
            <a:pPr lvl="0"/>
            <a:r>
              <a:rPr lang="en-US" dirty="0"/>
              <a:t>Add e-mail</a:t>
            </a:r>
          </a:p>
        </p:txBody>
      </p:sp>
      <p:sp>
        <p:nvSpPr>
          <p:cNvPr id="22" name="Text Placeholder 19"/>
          <p:cNvSpPr>
            <a:spLocks noGrp="1"/>
          </p:cNvSpPr>
          <p:nvPr>
            <p:ph type="body" sz="quarter" idx="19" hasCustomPrompt="1"/>
          </p:nvPr>
        </p:nvSpPr>
        <p:spPr>
          <a:xfrm>
            <a:off x="6105812" y="4166318"/>
            <a:ext cx="5239018" cy="961037"/>
          </a:xfrm>
        </p:spPr>
        <p:txBody>
          <a:bodyPr anchor="b"/>
          <a:lstStyle>
            <a:lvl1pPr marL="0" indent="0" algn="l">
              <a:buNone/>
              <a:defRPr b="1">
                <a:solidFill>
                  <a:schemeClr val="bg1"/>
                </a:solidFill>
              </a:defRPr>
            </a:lvl1pPr>
          </a:lstStyle>
          <a:p>
            <a:pPr lvl="0"/>
            <a:r>
              <a:rPr lang="en-US" dirty="0"/>
              <a:t>Add name</a:t>
            </a:r>
          </a:p>
        </p:txBody>
      </p:sp>
      <p:sp>
        <p:nvSpPr>
          <p:cNvPr id="23" name="Text Placeholder 19"/>
          <p:cNvSpPr>
            <a:spLocks noGrp="1"/>
          </p:cNvSpPr>
          <p:nvPr>
            <p:ph type="body" sz="quarter" idx="20" hasCustomPrompt="1"/>
          </p:nvPr>
        </p:nvSpPr>
        <p:spPr>
          <a:xfrm>
            <a:off x="6105812" y="5065716"/>
            <a:ext cx="5239018" cy="715470"/>
          </a:xfrm>
        </p:spPr>
        <p:txBody>
          <a:bodyPr anchor="t">
            <a:normAutofit/>
          </a:bodyPr>
          <a:lstStyle>
            <a:lvl1pPr marL="0" indent="0" algn="l">
              <a:buNone/>
              <a:defRPr sz="2400" b="0" i="0" baseline="0">
                <a:solidFill>
                  <a:schemeClr val="bg1"/>
                </a:solidFill>
              </a:defRPr>
            </a:lvl1pPr>
          </a:lstStyle>
          <a:p>
            <a:pPr lvl="0"/>
            <a:r>
              <a:rPr lang="en-US" dirty="0"/>
              <a:t>Add title</a:t>
            </a:r>
          </a:p>
        </p:txBody>
      </p:sp>
      <p:sp>
        <p:nvSpPr>
          <p:cNvPr id="35" name="Text Placeholder 19"/>
          <p:cNvSpPr>
            <a:spLocks noGrp="1"/>
          </p:cNvSpPr>
          <p:nvPr>
            <p:ph type="body" sz="quarter" idx="21" hasCustomPrompt="1"/>
          </p:nvPr>
        </p:nvSpPr>
        <p:spPr>
          <a:xfrm>
            <a:off x="6105812" y="5601270"/>
            <a:ext cx="5239018" cy="354247"/>
          </a:xfrm>
        </p:spPr>
        <p:txBody>
          <a:bodyPr anchor="b">
            <a:normAutofit/>
          </a:bodyPr>
          <a:lstStyle>
            <a:lvl1pPr marL="0" indent="0" algn="l">
              <a:buNone/>
              <a:defRPr sz="1600" b="0" i="0">
                <a:solidFill>
                  <a:schemeClr val="bg1"/>
                </a:solidFill>
              </a:defRPr>
            </a:lvl1pPr>
          </a:lstStyle>
          <a:p>
            <a:pPr lvl="0"/>
            <a:r>
              <a:rPr lang="en-US" dirty="0"/>
              <a:t>Add phone</a:t>
            </a:r>
          </a:p>
        </p:txBody>
      </p:sp>
      <p:sp>
        <p:nvSpPr>
          <p:cNvPr id="36" name="Text Placeholder 19"/>
          <p:cNvSpPr>
            <a:spLocks noGrp="1"/>
          </p:cNvSpPr>
          <p:nvPr>
            <p:ph type="body" sz="quarter" idx="22" hasCustomPrompt="1"/>
          </p:nvPr>
        </p:nvSpPr>
        <p:spPr>
          <a:xfrm>
            <a:off x="6105812" y="5899926"/>
            <a:ext cx="5239018" cy="363760"/>
          </a:xfrm>
        </p:spPr>
        <p:txBody>
          <a:bodyPr anchor="t">
            <a:normAutofit/>
          </a:bodyPr>
          <a:lstStyle>
            <a:lvl1pPr marL="0" indent="0" algn="l">
              <a:buNone/>
              <a:defRPr sz="1600" b="0" i="0" baseline="0">
                <a:solidFill>
                  <a:schemeClr val="bg1"/>
                </a:solidFill>
              </a:defRPr>
            </a:lvl1pPr>
          </a:lstStyle>
          <a:p>
            <a:pPr lvl="0"/>
            <a:r>
              <a:rPr lang="en-US" dirty="0"/>
              <a:t>Add e-mail</a:t>
            </a:r>
          </a:p>
        </p:txBody>
      </p:sp>
      <p:grpSp>
        <p:nvGrpSpPr>
          <p:cNvPr id="13" name="Group 12"/>
          <p:cNvGrpSpPr/>
          <p:nvPr userDrawn="1"/>
        </p:nvGrpSpPr>
        <p:grpSpPr>
          <a:xfrm>
            <a:off x="8422303" y="243403"/>
            <a:ext cx="3518685" cy="781746"/>
            <a:chOff x="5011738" y="677863"/>
            <a:chExt cx="6759575" cy="1501775"/>
          </a:xfrm>
        </p:grpSpPr>
        <p:sp>
          <p:nvSpPr>
            <p:cNvPr id="14" name="Freeform 5"/>
            <p:cNvSpPr>
              <a:spLocks/>
            </p:cNvSpPr>
            <p:nvPr/>
          </p:nvSpPr>
          <p:spPr bwMode="auto">
            <a:xfrm>
              <a:off x="5011738" y="1236663"/>
              <a:ext cx="730250" cy="942975"/>
            </a:xfrm>
            <a:custGeom>
              <a:avLst/>
              <a:gdLst>
                <a:gd name="T0" fmla="*/ 2 w 460"/>
                <a:gd name="T1" fmla="*/ 434 h 594"/>
                <a:gd name="T2" fmla="*/ 18 w 460"/>
                <a:gd name="T3" fmla="*/ 488 h 594"/>
                <a:gd name="T4" fmla="*/ 50 w 460"/>
                <a:gd name="T5" fmla="*/ 532 h 594"/>
                <a:gd name="T6" fmla="*/ 98 w 460"/>
                <a:gd name="T7" fmla="*/ 566 h 594"/>
                <a:gd name="T8" fmla="*/ 158 w 460"/>
                <a:gd name="T9" fmla="*/ 586 h 594"/>
                <a:gd name="T10" fmla="*/ 234 w 460"/>
                <a:gd name="T11" fmla="*/ 594 h 594"/>
                <a:gd name="T12" fmla="*/ 278 w 460"/>
                <a:gd name="T13" fmla="*/ 590 h 594"/>
                <a:gd name="T14" fmla="*/ 338 w 460"/>
                <a:gd name="T15" fmla="*/ 576 h 594"/>
                <a:gd name="T16" fmla="*/ 390 w 460"/>
                <a:gd name="T17" fmla="*/ 548 h 594"/>
                <a:gd name="T18" fmla="*/ 432 w 460"/>
                <a:gd name="T19" fmla="*/ 510 h 594"/>
                <a:gd name="T20" fmla="*/ 456 w 460"/>
                <a:gd name="T21" fmla="*/ 458 h 594"/>
                <a:gd name="T22" fmla="*/ 460 w 460"/>
                <a:gd name="T23" fmla="*/ 418 h 594"/>
                <a:gd name="T24" fmla="*/ 446 w 460"/>
                <a:gd name="T25" fmla="*/ 346 h 594"/>
                <a:gd name="T26" fmla="*/ 424 w 460"/>
                <a:gd name="T27" fmla="*/ 316 h 594"/>
                <a:gd name="T28" fmla="*/ 364 w 460"/>
                <a:gd name="T29" fmla="*/ 280 h 594"/>
                <a:gd name="T30" fmla="*/ 184 w 460"/>
                <a:gd name="T31" fmla="*/ 232 h 594"/>
                <a:gd name="T32" fmla="*/ 140 w 460"/>
                <a:gd name="T33" fmla="*/ 212 h 594"/>
                <a:gd name="T34" fmla="*/ 118 w 460"/>
                <a:gd name="T35" fmla="*/ 184 h 594"/>
                <a:gd name="T36" fmla="*/ 114 w 460"/>
                <a:gd name="T37" fmla="*/ 162 h 594"/>
                <a:gd name="T38" fmla="*/ 132 w 460"/>
                <a:gd name="T39" fmla="*/ 118 h 594"/>
                <a:gd name="T40" fmla="*/ 180 w 460"/>
                <a:gd name="T41" fmla="*/ 88 h 594"/>
                <a:gd name="T42" fmla="*/ 228 w 460"/>
                <a:gd name="T43" fmla="*/ 82 h 594"/>
                <a:gd name="T44" fmla="*/ 294 w 460"/>
                <a:gd name="T45" fmla="*/ 94 h 594"/>
                <a:gd name="T46" fmla="*/ 332 w 460"/>
                <a:gd name="T47" fmla="*/ 134 h 594"/>
                <a:gd name="T48" fmla="*/ 444 w 460"/>
                <a:gd name="T49" fmla="*/ 176 h 594"/>
                <a:gd name="T50" fmla="*/ 442 w 460"/>
                <a:gd name="T51" fmla="*/ 144 h 594"/>
                <a:gd name="T52" fmla="*/ 426 w 460"/>
                <a:gd name="T53" fmla="*/ 98 h 594"/>
                <a:gd name="T54" fmla="*/ 396 w 460"/>
                <a:gd name="T55" fmla="*/ 56 h 594"/>
                <a:gd name="T56" fmla="*/ 350 w 460"/>
                <a:gd name="T57" fmla="*/ 24 h 594"/>
                <a:gd name="T58" fmla="*/ 284 w 460"/>
                <a:gd name="T59" fmla="*/ 4 h 594"/>
                <a:gd name="T60" fmla="*/ 230 w 460"/>
                <a:gd name="T61" fmla="*/ 0 h 594"/>
                <a:gd name="T62" fmla="*/ 156 w 460"/>
                <a:gd name="T63" fmla="*/ 8 h 594"/>
                <a:gd name="T64" fmla="*/ 96 w 460"/>
                <a:gd name="T65" fmla="*/ 30 h 594"/>
                <a:gd name="T66" fmla="*/ 50 w 460"/>
                <a:gd name="T67" fmla="*/ 64 h 594"/>
                <a:gd name="T68" fmla="*/ 22 w 460"/>
                <a:gd name="T69" fmla="*/ 106 h 594"/>
                <a:gd name="T70" fmla="*/ 8 w 460"/>
                <a:gd name="T71" fmla="*/ 156 h 594"/>
                <a:gd name="T72" fmla="*/ 8 w 460"/>
                <a:gd name="T73" fmla="*/ 198 h 594"/>
                <a:gd name="T74" fmla="*/ 36 w 460"/>
                <a:gd name="T75" fmla="*/ 262 h 594"/>
                <a:gd name="T76" fmla="*/ 102 w 460"/>
                <a:gd name="T77" fmla="*/ 308 h 594"/>
                <a:gd name="T78" fmla="*/ 242 w 460"/>
                <a:gd name="T79" fmla="*/ 346 h 594"/>
                <a:gd name="T80" fmla="*/ 314 w 460"/>
                <a:gd name="T81" fmla="*/ 370 h 594"/>
                <a:gd name="T82" fmla="*/ 348 w 460"/>
                <a:gd name="T83" fmla="*/ 400 h 594"/>
                <a:gd name="T84" fmla="*/ 352 w 460"/>
                <a:gd name="T85" fmla="*/ 426 h 594"/>
                <a:gd name="T86" fmla="*/ 340 w 460"/>
                <a:gd name="T87" fmla="*/ 466 h 594"/>
                <a:gd name="T88" fmla="*/ 290 w 460"/>
                <a:gd name="T89" fmla="*/ 500 h 594"/>
                <a:gd name="T90" fmla="*/ 230 w 460"/>
                <a:gd name="T91" fmla="*/ 508 h 594"/>
                <a:gd name="T92" fmla="*/ 162 w 460"/>
                <a:gd name="T93" fmla="*/ 494 h 594"/>
                <a:gd name="T94" fmla="*/ 114 w 460"/>
                <a:gd name="T95" fmla="*/ 456 h 594"/>
                <a:gd name="T96" fmla="*/ 100 w 460"/>
                <a:gd name="T97" fmla="*/ 41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0" h="594">
                  <a:moveTo>
                    <a:pt x="0" y="416"/>
                  </a:moveTo>
                  <a:lnTo>
                    <a:pt x="0" y="416"/>
                  </a:lnTo>
                  <a:lnTo>
                    <a:pt x="2" y="434"/>
                  </a:lnTo>
                  <a:lnTo>
                    <a:pt x="6" y="454"/>
                  </a:lnTo>
                  <a:lnTo>
                    <a:pt x="10" y="472"/>
                  </a:lnTo>
                  <a:lnTo>
                    <a:pt x="18" y="488"/>
                  </a:lnTo>
                  <a:lnTo>
                    <a:pt x="26" y="504"/>
                  </a:lnTo>
                  <a:lnTo>
                    <a:pt x="38" y="518"/>
                  </a:lnTo>
                  <a:lnTo>
                    <a:pt x="50" y="532"/>
                  </a:lnTo>
                  <a:lnTo>
                    <a:pt x="64" y="544"/>
                  </a:lnTo>
                  <a:lnTo>
                    <a:pt x="80" y="556"/>
                  </a:lnTo>
                  <a:lnTo>
                    <a:pt x="98" y="566"/>
                  </a:lnTo>
                  <a:lnTo>
                    <a:pt x="116" y="574"/>
                  </a:lnTo>
                  <a:lnTo>
                    <a:pt x="136" y="580"/>
                  </a:lnTo>
                  <a:lnTo>
                    <a:pt x="158" y="586"/>
                  </a:lnTo>
                  <a:lnTo>
                    <a:pt x="182" y="590"/>
                  </a:lnTo>
                  <a:lnTo>
                    <a:pt x="208" y="592"/>
                  </a:lnTo>
                  <a:lnTo>
                    <a:pt x="234" y="594"/>
                  </a:lnTo>
                  <a:lnTo>
                    <a:pt x="234" y="594"/>
                  </a:lnTo>
                  <a:lnTo>
                    <a:pt x="256" y="592"/>
                  </a:lnTo>
                  <a:lnTo>
                    <a:pt x="278" y="590"/>
                  </a:lnTo>
                  <a:lnTo>
                    <a:pt x="298" y="588"/>
                  </a:lnTo>
                  <a:lnTo>
                    <a:pt x="318" y="582"/>
                  </a:lnTo>
                  <a:lnTo>
                    <a:pt x="338" y="576"/>
                  </a:lnTo>
                  <a:lnTo>
                    <a:pt x="356" y="568"/>
                  </a:lnTo>
                  <a:lnTo>
                    <a:pt x="374" y="558"/>
                  </a:lnTo>
                  <a:lnTo>
                    <a:pt x="390" y="548"/>
                  </a:lnTo>
                  <a:lnTo>
                    <a:pt x="406" y="536"/>
                  </a:lnTo>
                  <a:lnTo>
                    <a:pt x="420" y="524"/>
                  </a:lnTo>
                  <a:lnTo>
                    <a:pt x="432" y="510"/>
                  </a:lnTo>
                  <a:lnTo>
                    <a:pt x="442" y="494"/>
                  </a:lnTo>
                  <a:lnTo>
                    <a:pt x="450" y="476"/>
                  </a:lnTo>
                  <a:lnTo>
                    <a:pt x="456" y="458"/>
                  </a:lnTo>
                  <a:lnTo>
                    <a:pt x="460" y="438"/>
                  </a:lnTo>
                  <a:lnTo>
                    <a:pt x="460" y="418"/>
                  </a:lnTo>
                  <a:lnTo>
                    <a:pt x="460" y="418"/>
                  </a:lnTo>
                  <a:lnTo>
                    <a:pt x="458" y="392"/>
                  </a:lnTo>
                  <a:lnTo>
                    <a:pt x="454" y="368"/>
                  </a:lnTo>
                  <a:lnTo>
                    <a:pt x="446" y="346"/>
                  </a:lnTo>
                  <a:lnTo>
                    <a:pt x="440" y="336"/>
                  </a:lnTo>
                  <a:lnTo>
                    <a:pt x="432" y="326"/>
                  </a:lnTo>
                  <a:lnTo>
                    <a:pt x="424" y="316"/>
                  </a:lnTo>
                  <a:lnTo>
                    <a:pt x="414" y="308"/>
                  </a:lnTo>
                  <a:lnTo>
                    <a:pt x="392" y="294"/>
                  </a:lnTo>
                  <a:lnTo>
                    <a:pt x="364" y="280"/>
                  </a:lnTo>
                  <a:lnTo>
                    <a:pt x="330" y="270"/>
                  </a:lnTo>
                  <a:lnTo>
                    <a:pt x="184" y="232"/>
                  </a:lnTo>
                  <a:lnTo>
                    <a:pt x="184" y="232"/>
                  </a:lnTo>
                  <a:lnTo>
                    <a:pt x="166" y="226"/>
                  </a:lnTo>
                  <a:lnTo>
                    <a:pt x="152" y="220"/>
                  </a:lnTo>
                  <a:lnTo>
                    <a:pt x="140" y="212"/>
                  </a:lnTo>
                  <a:lnTo>
                    <a:pt x="130" y="204"/>
                  </a:lnTo>
                  <a:lnTo>
                    <a:pt x="124" y="194"/>
                  </a:lnTo>
                  <a:lnTo>
                    <a:pt x="118" y="184"/>
                  </a:lnTo>
                  <a:lnTo>
                    <a:pt x="116" y="174"/>
                  </a:lnTo>
                  <a:lnTo>
                    <a:pt x="114" y="162"/>
                  </a:lnTo>
                  <a:lnTo>
                    <a:pt x="114" y="162"/>
                  </a:lnTo>
                  <a:lnTo>
                    <a:pt x="116" y="146"/>
                  </a:lnTo>
                  <a:lnTo>
                    <a:pt x="122" y="132"/>
                  </a:lnTo>
                  <a:lnTo>
                    <a:pt x="132" y="118"/>
                  </a:lnTo>
                  <a:lnTo>
                    <a:pt x="146" y="106"/>
                  </a:lnTo>
                  <a:lnTo>
                    <a:pt x="162" y="96"/>
                  </a:lnTo>
                  <a:lnTo>
                    <a:pt x="180" y="88"/>
                  </a:lnTo>
                  <a:lnTo>
                    <a:pt x="202" y="82"/>
                  </a:lnTo>
                  <a:lnTo>
                    <a:pt x="228" y="82"/>
                  </a:lnTo>
                  <a:lnTo>
                    <a:pt x="228" y="82"/>
                  </a:lnTo>
                  <a:lnTo>
                    <a:pt x="252" y="82"/>
                  </a:lnTo>
                  <a:lnTo>
                    <a:pt x="274" y="88"/>
                  </a:lnTo>
                  <a:lnTo>
                    <a:pt x="294" y="94"/>
                  </a:lnTo>
                  <a:lnTo>
                    <a:pt x="310" y="104"/>
                  </a:lnTo>
                  <a:lnTo>
                    <a:pt x="322" y="118"/>
                  </a:lnTo>
                  <a:lnTo>
                    <a:pt x="332" y="134"/>
                  </a:lnTo>
                  <a:lnTo>
                    <a:pt x="338" y="154"/>
                  </a:lnTo>
                  <a:lnTo>
                    <a:pt x="344" y="176"/>
                  </a:lnTo>
                  <a:lnTo>
                    <a:pt x="444" y="176"/>
                  </a:lnTo>
                  <a:lnTo>
                    <a:pt x="444" y="176"/>
                  </a:lnTo>
                  <a:lnTo>
                    <a:pt x="444" y="160"/>
                  </a:lnTo>
                  <a:lnTo>
                    <a:pt x="442" y="144"/>
                  </a:lnTo>
                  <a:lnTo>
                    <a:pt x="438" y="130"/>
                  </a:lnTo>
                  <a:lnTo>
                    <a:pt x="432" y="114"/>
                  </a:lnTo>
                  <a:lnTo>
                    <a:pt x="426" y="98"/>
                  </a:lnTo>
                  <a:lnTo>
                    <a:pt x="418" y="84"/>
                  </a:lnTo>
                  <a:lnTo>
                    <a:pt x="408" y="70"/>
                  </a:lnTo>
                  <a:lnTo>
                    <a:pt x="396" y="56"/>
                  </a:lnTo>
                  <a:lnTo>
                    <a:pt x="382" y="44"/>
                  </a:lnTo>
                  <a:lnTo>
                    <a:pt x="368" y="34"/>
                  </a:lnTo>
                  <a:lnTo>
                    <a:pt x="350" y="24"/>
                  </a:lnTo>
                  <a:lnTo>
                    <a:pt x="330" y="16"/>
                  </a:lnTo>
                  <a:lnTo>
                    <a:pt x="308" y="10"/>
                  </a:lnTo>
                  <a:lnTo>
                    <a:pt x="284" y="4"/>
                  </a:lnTo>
                  <a:lnTo>
                    <a:pt x="258" y="2"/>
                  </a:lnTo>
                  <a:lnTo>
                    <a:pt x="230" y="0"/>
                  </a:lnTo>
                  <a:lnTo>
                    <a:pt x="230" y="0"/>
                  </a:lnTo>
                  <a:lnTo>
                    <a:pt x="204" y="2"/>
                  </a:lnTo>
                  <a:lnTo>
                    <a:pt x="178" y="4"/>
                  </a:lnTo>
                  <a:lnTo>
                    <a:pt x="156" y="8"/>
                  </a:lnTo>
                  <a:lnTo>
                    <a:pt x="134" y="14"/>
                  </a:lnTo>
                  <a:lnTo>
                    <a:pt x="114" y="22"/>
                  </a:lnTo>
                  <a:lnTo>
                    <a:pt x="96" y="30"/>
                  </a:lnTo>
                  <a:lnTo>
                    <a:pt x="80" y="40"/>
                  </a:lnTo>
                  <a:lnTo>
                    <a:pt x="64" y="52"/>
                  </a:lnTo>
                  <a:lnTo>
                    <a:pt x="50" y="64"/>
                  </a:lnTo>
                  <a:lnTo>
                    <a:pt x="40" y="78"/>
                  </a:lnTo>
                  <a:lnTo>
                    <a:pt x="30" y="92"/>
                  </a:lnTo>
                  <a:lnTo>
                    <a:pt x="22" y="106"/>
                  </a:lnTo>
                  <a:lnTo>
                    <a:pt x="16" y="122"/>
                  </a:lnTo>
                  <a:lnTo>
                    <a:pt x="10" y="138"/>
                  </a:lnTo>
                  <a:lnTo>
                    <a:pt x="8" y="156"/>
                  </a:lnTo>
                  <a:lnTo>
                    <a:pt x="8" y="172"/>
                  </a:lnTo>
                  <a:lnTo>
                    <a:pt x="8" y="172"/>
                  </a:lnTo>
                  <a:lnTo>
                    <a:pt x="8" y="198"/>
                  </a:lnTo>
                  <a:lnTo>
                    <a:pt x="14" y="220"/>
                  </a:lnTo>
                  <a:lnTo>
                    <a:pt x="24" y="242"/>
                  </a:lnTo>
                  <a:lnTo>
                    <a:pt x="36" y="262"/>
                  </a:lnTo>
                  <a:lnTo>
                    <a:pt x="54" y="280"/>
                  </a:lnTo>
                  <a:lnTo>
                    <a:pt x="76" y="296"/>
                  </a:lnTo>
                  <a:lnTo>
                    <a:pt x="102" y="308"/>
                  </a:lnTo>
                  <a:lnTo>
                    <a:pt x="134" y="318"/>
                  </a:lnTo>
                  <a:lnTo>
                    <a:pt x="242" y="346"/>
                  </a:lnTo>
                  <a:lnTo>
                    <a:pt x="242" y="346"/>
                  </a:lnTo>
                  <a:lnTo>
                    <a:pt x="272" y="354"/>
                  </a:lnTo>
                  <a:lnTo>
                    <a:pt x="296" y="362"/>
                  </a:lnTo>
                  <a:lnTo>
                    <a:pt x="314" y="370"/>
                  </a:lnTo>
                  <a:lnTo>
                    <a:pt x="330" y="380"/>
                  </a:lnTo>
                  <a:lnTo>
                    <a:pt x="340" y="390"/>
                  </a:lnTo>
                  <a:lnTo>
                    <a:pt x="348" y="400"/>
                  </a:lnTo>
                  <a:lnTo>
                    <a:pt x="352" y="412"/>
                  </a:lnTo>
                  <a:lnTo>
                    <a:pt x="352" y="426"/>
                  </a:lnTo>
                  <a:lnTo>
                    <a:pt x="352" y="426"/>
                  </a:lnTo>
                  <a:lnTo>
                    <a:pt x="352" y="440"/>
                  </a:lnTo>
                  <a:lnTo>
                    <a:pt x="348" y="452"/>
                  </a:lnTo>
                  <a:lnTo>
                    <a:pt x="340" y="466"/>
                  </a:lnTo>
                  <a:lnTo>
                    <a:pt x="328" y="480"/>
                  </a:lnTo>
                  <a:lnTo>
                    <a:pt x="312" y="490"/>
                  </a:lnTo>
                  <a:lnTo>
                    <a:pt x="290" y="500"/>
                  </a:lnTo>
                  <a:lnTo>
                    <a:pt x="262" y="506"/>
                  </a:lnTo>
                  <a:lnTo>
                    <a:pt x="230" y="508"/>
                  </a:lnTo>
                  <a:lnTo>
                    <a:pt x="230" y="508"/>
                  </a:lnTo>
                  <a:lnTo>
                    <a:pt x="206" y="506"/>
                  </a:lnTo>
                  <a:lnTo>
                    <a:pt x="182" y="502"/>
                  </a:lnTo>
                  <a:lnTo>
                    <a:pt x="162" y="494"/>
                  </a:lnTo>
                  <a:lnTo>
                    <a:pt x="144" y="484"/>
                  </a:lnTo>
                  <a:lnTo>
                    <a:pt x="128" y="472"/>
                  </a:lnTo>
                  <a:lnTo>
                    <a:pt x="114" y="456"/>
                  </a:lnTo>
                  <a:lnTo>
                    <a:pt x="106" y="436"/>
                  </a:lnTo>
                  <a:lnTo>
                    <a:pt x="102" y="426"/>
                  </a:lnTo>
                  <a:lnTo>
                    <a:pt x="100" y="416"/>
                  </a:lnTo>
                  <a:lnTo>
                    <a:pt x="0" y="416"/>
                  </a:lnTo>
                  <a:lnTo>
                    <a:pt x="0" y="4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sp>
          <p:nvSpPr>
            <p:cNvPr id="15" name="Freeform 6"/>
            <p:cNvSpPr>
              <a:spLocks/>
            </p:cNvSpPr>
            <p:nvPr/>
          </p:nvSpPr>
          <p:spPr bwMode="auto">
            <a:xfrm>
              <a:off x="5948363" y="1236663"/>
              <a:ext cx="1444625" cy="920750"/>
            </a:xfrm>
            <a:custGeom>
              <a:avLst/>
              <a:gdLst>
                <a:gd name="T0" fmla="*/ 910 w 910"/>
                <a:gd name="T1" fmla="*/ 580 h 580"/>
                <a:gd name="T2" fmla="*/ 910 w 910"/>
                <a:gd name="T3" fmla="*/ 222 h 580"/>
                <a:gd name="T4" fmla="*/ 904 w 910"/>
                <a:gd name="T5" fmla="*/ 170 h 580"/>
                <a:gd name="T6" fmla="*/ 890 w 910"/>
                <a:gd name="T7" fmla="*/ 126 h 580"/>
                <a:gd name="T8" fmla="*/ 868 w 910"/>
                <a:gd name="T9" fmla="*/ 86 h 580"/>
                <a:gd name="T10" fmla="*/ 840 w 910"/>
                <a:gd name="T11" fmla="*/ 56 h 580"/>
                <a:gd name="T12" fmla="*/ 804 w 910"/>
                <a:gd name="T13" fmla="*/ 32 h 580"/>
                <a:gd name="T14" fmla="*/ 764 w 910"/>
                <a:gd name="T15" fmla="*/ 14 h 580"/>
                <a:gd name="T16" fmla="*/ 718 w 910"/>
                <a:gd name="T17" fmla="*/ 4 h 580"/>
                <a:gd name="T18" fmla="*/ 670 w 910"/>
                <a:gd name="T19" fmla="*/ 0 h 580"/>
                <a:gd name="T20" fmla="*/ 638 w 910"/>
                <a:gd name="T21" fmla="*/ 2 h 580"/>
                <a:gd name="T22" fmla="*/ 580 w 910"/>
                <a:gd name="T23" fmla="*/ 12 h 580"/>
                <a:gd name="T24" fmla="*/ 526 w 910"/>
                <a:gd name="T25" fmla="*/ 36 h 580"/>
                <a:gd name="T26" fmla="*/ 492 w 910"/>
                <a:gd name="T27" fmla="*/ 62 h 580"/>
                <a:gd name="T28" fmla="*/ 474 w 910"/>
                <a:gd name="T29" fmla="*/ 86 h 580"/>
                <a:gd name="T30" fmla="*/ 466 w 910"/>
                <a:gd name="T31" fmla="*/ 98 h 580"/>
                <a:gd name="T32" fmla="*/ 446 w 910"/>
                <a:gd name="T33" fmla="*/ 70 h 580"/>
                <a:gd name="T34" fmla="*/ 402 w 910"/>
                <a:gd name="T35" fmla="*/ 32 h 580"/>
                <a:gd name="T36" fmla="*/ 354 w 910"/>
                <a:gd name="T37" fmla="*/ 10 h 580"/>
                <a:gd name="T38" fmla="*/ 306 w 910"/>
                <a:gd name="T39" fmla="*/ 2 h 580"/>
                <a:gd name="T40" fmla="*/ 282 w 910"/>
                <a:gd name="T41" fmla="*/ 0 h 580"/>
                <a:gd name="T42" fmla="*/ 232 w 910"/>
                <a:gd name="T43" fmla="*/ 6 h 580"/>
                <a:gd name="T44" fmla="*/ 182 w 910"/>
                <a:gd name="T45" fmla="*/ 20 h 580"/>
                <a:gd name="T46" fmla="*/ 140 w 910"/>
                <a:gd name="T47" fmla="*/ 44 h 580"/>
                <a:gd name="T48" fmla="*/ 116 w 910"/>
                <a:gd name="T49" fmla="*/ 70 h 580"/>
                <a:gd name="T50" fmla="*/ 108 w 910"/>
                <a:gd name="T51" fmla="*/ 82 h 580"/>
                <a:gd name="T52" fmla="*/ 0 w 910"/>
                <a:gd name="T53" fmla="*/ 14 h 580"/>
                <a:gd name="T54" fmla="*/ 108 w 910"/>
                <a:gd name="T55" fmla="*/ 580 h 580"/>
                <a:gd name="T56" fmla="*/ 108 w 910"/>
                <a:gd name="T57" fmla="*/ 238 h 580"/>
                <a:gd name="T58" fmla="*/ 110 w 910"/>
                <a:gd name="T59" fmla="*/ 204 h 580"/>
                <a:gd name="T60" fmla="*/ 120 w 910"/>
                <a:gd name="T61" fmla="*/ 176 h 580"/>
                <a:gd name="T62" fmla="*/ 134 w 910"/>
                <a:gd name="T63" fmla="*/ 150 h 580"/>
                <a:gd name="T64" fmla="*/ 152 w 910"/>
                <a:gd name="T65" fmla="*/ 130 h 580"/>
                <a:gd name="T66" fmla="*/ 176 w 910"/>
                <a:gd name="T67" fmla="*/ 114 h 580"/>
                <a:gd name="T68" fmla="*/ 202 w 910"/>
                <a:gd name="T69" fmla="*/ 102 h 580"/>
                <a:gd name="T70" fmla="*/ 232 w 910"/>
                <a:gd name="T71" fmla="*/ 94 h 580"/>
                <a:gd name="T72" fmla="*/ 264 w 910"/>
                <a:gd name="T73" fmla="*/ 92 h 580"/>
                <a:gd name="T74" fmla="*/ 292 w 910"/>
                <a:gd name="T75" fmla="*/ 94 h 580"/>
                <a:gd name="T76" fmla="*/ 328 w 910"/>
                <a:gd name="T77" fmla="*/ 106 h 580"/>
                <a:gd name="T78" fmla="*/ 350 w 910"/>
                <a:gd name="T79" fmla="*/ 118 h 580"/>
                <a:gd name="T80" fmla="*/ 370 w 910"/>
                <a:gd name="T81" fmla="*/ 136 h 580"/>
                <a:gd name="T82" fmla="*/ 384 w 910"/>
                <a:gd name="T83" fmla="*/ 158 h 580"/>
                <a:gd name="T84" fmla="*/ 394 w 910"/>
                <a:gd name="T85" fmla="*/ 184 h 580"/>
                <a:gd name="T86" fmla="*/ 400 w 910"/>
                <a:gd name="T87" fmla="*/ 216 h 580"/>
                <a:gd name="T88" fmla="*/ 400 w 910"/>
                <a:gd name="T89" fmla="*/ 580 h 580"/>
                <a:gd name="T90" fmla="*/ 508 w 910"/>
                <a:gd name="T91" fmla="*/ 238 h 580"/>
                <a:gd name="T92" fmla="*/ 510 w 910"/>
                <a:gd name="T93" fmla="*/ 220 h 580"/>
                <a:gd name="T94" fmla="*/ 516 w 910"/>
                <a:gd name="T95" fmla="*/ 190 h 580"/>
                <a:gd name="T96" fmla="*/ 526 w 910"/>
                <a:gd name="T97" fmla="*/ 162 h 580"/>
                <a:gd name="T98" fmla="*/ 544 w 910"/>
                <a:gd name="T99" fmla="*/ 140 h 580"/>
                <a:gd name="T100" fmla="*/ 564 w 910"/>
                <a:gd name="T101" fmla="*/ 120 h 580"/>
                <a:gd name="T102" fmla="*/ 588 w 910"/>
                <a:gd name="T103" fmla="*/ 106 h 580"/>
                <a:gd name="T104" fmla="*/ 618 w 910"/>
                <a:gd name="T105" fmla="*/ 98 h 580"/>
                <a:gd name="T106" fmla="*/ 648 w 910"/>
                <a:gd name="T107" fmla="*/ 92 h 580"/>
                <a:gd name="T108" fmla="*/ 664 w 910"/>
                <a:gd name="T109" fmla="*/ 92 h 580"/>
                <a:gd name="T110" fmla="*/ 718 w 910"/>
                <a:gd name="T111" fmla="*/ 100 h 580"/>
                <a:gd name="T112" fmla="*/ 740 w 910"/>
                <a:gd name="T113" fmla="*/ 110 h 580"/>
                <a:gd name="T114" fmla="*/ 760 w 910"/>
                <a:gd name="T115" fmla="*/ 126 h 580"/>
                <a:gd name="T116" fmla="*/ 778 w 910"/>
                <a:gd name="T117" fmla="*/ 146 h 580"/>
                <a:gd name="T118" fmla="*/ 790 w 910"/>
                <a:gd name="T119" fmla="*/ 170 h 580"/>
                <a:gd name="T120" fmla="*/ 798 w 910"/>
                <a:gd name="T121" fmla="*/ 200 h 580"/>
                <a:gd name="T122" fmla="*/ 802 w 910"/>
                <a:gd name="T123" fmla="*/ 234 h 580"/>
                <a:gd name="T124" fmla="*/ 802 w 910"/>
                <a:gd name="T125"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0" h="580">
                  <a:moveTo>
                    <a:pt x="802" y="580"/>
                  </a:moveTo>
                  <a:lnTo>
                    <a:pt x="910" y="580"/>
                  </a:lnTo>
                  <a:lnTo>
                    <a:pt x="910" y="222"/>
                  </a:lnTo>
                  <a:lnTo>
                    <a:pt x="910" y="222"/>
                  </a:lnTo>
                  <a:lnTo>
                    <a:pt x="908" y="196"/>
                  </a:lnTo>
                  <a:lnTo>
                    <a:pt x="904" y="170"/>
                  </a:lnTo>
                  <a:lnTo>
                    <a:pt x="898" y="146"/>
                  </a:lnTo>
                  <a:lnTo>
                    <a:pt x="890" y="126"/>
                  </a:lnTo>
                  <a:lnTo>
                    <a:pt x="880" y="106"/>
                  </a:lnTo>
                  <a:lnTo>
                    <a:pt x="868" y="86"/>
                  </a:lnTo>
                  <a:lnTo>
                    <a:pt x="854" y="70"/>
                  </a:lnTo>
                  <a:lnTo>
                    <a:pt x="840" y="56"/>
                  </a:lnTo>
                  <a:lnTo>
                    <a:pt x="822" y="42"/>
                  </a:lnTo>
                  <a:lnTo>
                    <a:pt x="804" y="32"/>
                  </a:lnTo>
                  <a:lnTo>
                    <a:pt x="784" y="22"/>
                  </a:lnTo>
                  <a:lnTo>
                    <a:pt x="764" y="14"/>
                  </a:lnTo>
                  <a:lnTo>
                    <a:pt x="742" y="8"/>
                  </a:lnTo>
                  <a:lnTo>
                    <a:pt x="718" y="4"/>
                  </a:lnTo>
                  <a:lnTo>
                    <a:pt x="694" y="2"/>
                  </a:lnTo>
                  <a:lnTo>
                    <a:pt x="670" y="0"/>
                  </a:lnTo>
                  <a:lnTo>
                    <a:pt x="670" y="0"/>
                  </a:lnTo>
                  <a:lnTo>
                    <a:pt x="638" y="2"/>
                  </a:lnTo>
                  <a:lnTo>
                    <a:pt x="608" y="6"/>
                  </a:lnTo>
                  <a:lnTo>
                    <a:pt x="580" y="12"/>
                  </a:lnTo>
                  <a:lnTo>
                    <a:pt x="552" y="22"/>
                  </a:lnTo>
                  <a:lnTo>
                    <a:pt x="526" y="36"/>
                  </a:lnTo>
                  <a:lnTo>
                    <a:pt x="502" y="54"/>
                  </a:lnTo>
                  <a:lnTo>
                    <a:pt x="492" y="62"/>
                  </a:lnTo>
                  <a:lnTo>
                    <a:pt x="482" y="74"/>
                  </a:lnTo>
                  <a:lnTo>
                    <a:pt x="474" y="86"/>
                  </a:lnTo>
                  <a:lnTo>
                    <a:pt x="466" y="98"/>
                  </a:lnTo>
                  <a:lnTo>
                    <a:pt x="466" y="98"/>
                  </a:lnTo>
                  <a:lnTo>
                    <a:pt x="456" y="84"/>
                  </a:lnTo>
                  <a:lnTo>
                    <a:pt x="446" y="70"/>
                  </a:lnTo>
                  <a:lnTo>
                    <a:pt x="424" y="48"/>
                  </a:lnTo>
                  <a:lnTo>
                    <a:pt x="402" y="32"/>
                  </a:lnTo>
                  <a:lnTo>
                    <a:pt x="378" y="18"/>
                  </a:lnTo>
                  <a:lnTo>
                    <a:pt x="354" y="10"/>
                  </a:lnTo>
                  <a:lnTo>
                    <a:pt x="330" y="4"/>
                  </a:lnTo>
                  <a:lnTo>
                    <a:pt x="306" y="2"/>
                  </a:lnTo>
                  <a:lnTo>
                    <a:pt x="282" y="0"/>
                  </a:lnTo>
                  <a:lnTo>
                    <a:pt x="282" y="0"/>
                  </a:lnTo>
                  <a:lnTo>
                    <a:pt x="258" y="2"/>
                  </a:lnTo>
                  <a:lnTo>
                    <a:pt x="232" y="6"/>
                  </a:lnTo>
                  <a:lnTo>
                    <a:pt x="206" y="10"/>
                  </a:lnTo>
                  <a:lnTo>
                    <a:pt x="182" y="20"/>
                  </a:lnTo>
                  <a:lnTo>
                    <a:pt x="160" y="30"/>
                  </a:lnTo>
                  <a:lnTo>
                    <a:pt x="140" y="44"/>
                  </a:lnTo>
                  <a:lnTo>
                    <a:pt x="122" y="62"/>
                  </a:lnTo>
                  <a:lnTo>
                    <a:pt x="116" y="70"/>
                  </a:lnTo>
                  <a:lnTo>
                    <a:pt x="110" y="82"/>
                  </a:lnTo>
                  <a:lnTo>
                    <a:pt x="108" y="82"/>
                  </a:lnTo>
                  <a:lnTo>
                    <a:pt x="108" y="14"/>
                  </a:lnTo>
                  <a:lnTo>
                    <a:pt x="0" y="14"/>
                  </a:lnTo>
                  <a:lnTo>
                    <a:pt x="0" y="580"/>
                  </a:lnTo>
                  <a:lnTo>
                    <a:pt x="108" y="580"/>
                  </a:lnTo>
                  <a:lnTo>
                    <a:pt x="108" y="238"/>
                  </a:lnTo>
                  <a:lnTo>
                    <a:pt x="108" y="238"/>
                  </a:lnTo>
                  <a:lnTo>
                    <a:pt x="108" y="220"/>
                  </a:lnTo>
                  <a:lnTo>
                    <a:pt x="110" y="204"/>
                  </a:lnTo>
                  <a:lnTo>
                    <a:pt x="114" y="190"/>
                  </a:lnTo>
                  <a:lnTo>
                    <a:pt x="120" y="176"/>
                  </a:lnTo>
                  <a:lnTo>
                    <a:pt x="126" y="162"/>
                  </a:lnTo>
                  <a:lnTo>
                    <a:pt x="134" y="150"/>
                  </a:lnTo>
                  <a:lnTo>
                    <a:pt x="142" y="140"/>
                  </a:lnTo>
                  <a:lnTo>
                    <a:pt x="152" y="130"/>
                  </a:lnTo>
                  <a:lnTo>
                    <a:pt x="164" y="120"/>
                  </a:lnTo>
                  <a:lnTo>
                    <a:pt x="176" y="114"/>
                  </a:lnTo>
                  <a:lnTo>
                    <a:pt x="188" y="106"/>
                  </a:lnTo>
                  <a:lnTo>
                    <a:pt x="202" y="102"/>
                  </a:lnTo>
                  <a:lnTo>
                    <a:pt x="216" y="98"/>
                  </a:lnTo>
                  <a:lnTo>
                    <a:pt x="232" y="94"/>
                  </a:lnTo>
                  <a:lnTo>
                    <a:pt x="248" y="92"/>
                  </a:lnTo>
                  <a:lnTo>
                    <a:pt x="264" y="92"/>
                  </a:lnTo>
                  <a:lnTo>
                    <a:pt x="264" y="92"/>
                  </a:lnTo>
                  <a:lnTo>
                    <a:pt x="292" y="94"/>
                  </a:lnTo>
                  <a:lnTo>
                    <a:pt x="316" y="100"/>
                  </a:lnTo>
                  <a:lnTo>
                    <a:pt x="328" y="106"/>
                  </a:lnTo>
                  <a:lnTo>
                    <a:pt x="340" y="110"/>
                  </a:lnTo>
                  <a:lnTo>
                    <a:pt x="350" y="118"/>
                  </a:lnTo>
                  <a:lnTo>
                    <a:pt x="360" y="126"/>
                  </a:lnTo>
                  <a:lnTo>
                    <a:pt x="370" y="136"/>
                  </a:lnTo>
                  <a:lnTo>
                    <a:pt x="378" y="146"/>
                  </a:lnTo>
                  <a:lnTo>
                    <a:pt x="384" y="158"/>
                  </a:lnTo>
                  <a:lnTo>
                    <a:pt x="390" y="170"/>
                  </a:lnTo>
                  <a:lnTo>
                    <a:pt x="394" y="184"/>
                  </a:lnTo>
                  <a:lnTo>
                    <a:pt x="398" y="200"/>
                  </a:lnTo>
                  <a:lnTo>
                    <a:pt x="400" y="216"/>
                  </a:lnTo>
                  <a:lnTo>
                    <a:pt x="400" y="234"/>
                  </a:lnTo>
                  <a:lnTo>
                    <a:pt x="400" y="580"/>
                  </a:lnTo>
                  <a:lnTo>
                    <a:pt x="508" y="580"/>
                  </a:lnTo>
                  <a:lnTo>
                    <a:pt x="508" y="238"/>
                  </a:lnTo>
                  <a:lnTo>
                    <a:pt x="508" y="238"/>
                  </a:lnTo>
                  <a:lnTo>
                    <a:pt x="510" y="220"/>
                  </a:lnTo>
                  <a:lnTo>
                    <a:pt x="512" y="204"/>
                  </a:lnTo>
                  <a:lnTo>
                    <a:pt x="516" y="190"/>
                  </a:lnTo>
                  <a:lnTo>
                    <a:pt x="520" y="176"/>
                  </a:lnTo>
                  <a:lnTo>
                    <a:pt x="526" y="162"/>
                  </a:lnTo>
                  <a:lnTo>
                    <a:pt x="534" y="150"/>
                  </a:lnTo>
                  <a:lnTo>
                    <a:pt x="544" y="140"/>
                  </a:lnTo>
                  <a:lnTo>
                    <a:pt x="552" y="130"/>
                  </a:lnTo>
                  <a:lnTo>
                    <a:pt x="564" y="120"/>
                  </a:lnTo>
                  <a:lnTo>
                    <a:pt x="576" y="114"/>
                  </a:lnTo>
                  <a:lnTo>
                    <a:pt x="588" y="106"/>
                  </a:lnTo>
                  <a:lnTo>
                    <a:pt x="602" y="102"/>
                  </a:lnTo>
                  <a:lnTo>
                    <a:pt x="618" y="98"/>
                  </a:lnTo>
                  <a:lnTo>
                    <a:pt x="632" y="94"/>
                  </a:lnTo>
                  <a:lnTo>
                    <a:pt x="648" y="92"/>
                  </a:lnTo>
                  <a:lnTo>
                    <a:pt x="664" y="92"/>
                  </a:lnTo>
                  <a:lnTo>
                    <a:pt x="664" y="92"/>
                  </a:lnTo>
                  <a:lnTo>
                    <a:pt x="692" y="94"/>
                  </a:lnTo>
                  <a:lnTo>
                    <a:pt x="718" y="100"/>
                  </a:lnTo>
                  <a:lnTo>
                    <a:pt x="730" y="106"/>
                  </a:lnTo>
                  <a:lnTo>
                    <a:pt x="740" y="110"/>
                  </a:lnTo>
                  <a:lnTo>
                    <a:pt x="752" y="118"/>
                  </a:lnTo>
                  <a:lnTo>
                    <a:pt x="760" y="126"/>
                  </a:lnTo>
                  <a:lnTo>
                    <a:pt x="770" y="136"/>
                  </a:lnTo>
                  <a:lnTo>
                    <a:pt x="778" y="146"/>
                  </a:lnTo>
                  <a:lnTo>
                    <a:pt x="784" y="158"/>
                  </a:lnTo>
                  <a:lnTo>
                    <a:pt x="790" y="170"/>
                  </a:lnTo>
                  <a:lnTo>
                    <a:pt x="796" y="184"/>
                  </a:lnTo>
                  <a:lnTo>
                    <a:pt x="798" y="200"/>
                  </a:lnTo>
                  <a:lnTo>
                    <a:pt x="800" y="216"/>
                  </a:lnTo>
                  <a:lnTo>
                    <a:pt x="802" y="234"/>
                  </a:lnTo>
                  <a:lnTo>
                    <a:pt x="802" y="580"/>
                  </a:lnTo>
                  <a:lnTo>
                    <a:pt x="802" y="5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sp>
          <p:nvSpPr>
            <p:cNvPr id="16" name="Freeform 7"/>
            <p:cNvSpPr>
              <a:spLocks noEditPoints="1"/>
            </p:cNvSpPr>
            <p:nvPr/>
          </p:nvSpPr>
          <p:spPr bwMode="auto">
            <a:xfrm>
              <a:off x="7542213"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6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10" y="200"/>
                  </a:lnTo>
                  <a:lnTo>
                    <a:pt x="182" y="204"/>
                  </a:lnTo>
                  <a:lnTo>
                    <a:pt x="156"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4"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sp>
          <p:nvSpPr>
            <p:cNvPr id="18" name="Freeform 8"/>
            <p:cNvSpPr>
              <a:spLocks noEditPoints="1"/>
            </p:cNvSpPr>
            <p:nvPr/>
          </p:nvSpPr>
          <p:spPr bwMode="auto">
            <a:xfrm>
              <a:off x="8624888"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4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08" y="200"/>
                  </a:lnTo>
                  <a:lnTo>
                    <a:pt x="182" y="204"/>
                  </a:lnTo>
                  <a:lnTo>
                    <a:pt x="154"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2"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sp>
          <p:nvSpPr>
            <p:cNvPr id="19" name="Freeform 9"/>
            <p:cNvSpPr>
              <a:spLocks/>
            </p:cNvSpPr>
            <p:nvPr/>
          </p:nvSpPr>
          <p:spPr bwMode="auto">
            <a:xfrm>
              <a:off x="9682163" y="1039813"/>
              <a:ext cx="469900" cy="1117600"/>
            </a:xfrm>
            <a:custGeom>
              <a:avLst/>
              <a:gdLst>
                <a:gd name="T0" fmla="*/ 86 w 296"/>
                <a:gd name="T1" fmla="*/ 138 h 704"/>
                <a:gd name="T2" fmla="*/ 0 w 296"/>
                <a:gd name="T3" fmla="*/ 138 h 704"/>
                <a:gd name="T4" fmla="*/ 0 w 296"/>
                <a:gd name="T5" fmla="*/ 224 h 704"/>
                <a:gd name="T6" fmla="*/ 86 w 296"/>
                <a:gd name="T7" fmla="*/ 224 h 704"/>
                <a:gd name="T8" fmla="*/ 86 w 296"/>
                <a:gd name="T9" fmla="*/ 582 h 704"/>
                <a:gd name="T10" fmla="*/ 86 w 296"/>
                <a:gd name="T11" fmla="*/ 582 h 704"/>
                <a:gd name="T12" fmla="*/ 88 w 296"/>
                <a:gd name="T13" fmla="*/ 612 h 704"/>
                <a:gd name="T14" fmla="*/ 90 w 296"/>
                <a:gd name="T15" fmla="*/ 626 h 704"/>
                <a:gd name="T16" fmla="*/ 94 w 296"/>
                <a:gd name="T17" fmla="*/ 638 h 704"/>
                <a:gd name="T18" fmla="*/ 98 w 296"/>
                <a:gd name="T19" fmla="*/ 650 h 704"/>
                <a:gd name="T20" fmla="*/ 102 w 296"/>
                <a:gd name="T21" fmla="*/ 660 h 704"/>
                <a:gd name="T22" fmla="*/ 110 w 296"/>
                <a:gd name="T23" fmla="*/ 668 h 704"/>
                <a:gd name="T24" fmla="*/ 118 w 296"/>
                <a:gd name="T25" fmla="*/ 676 h 704"/>
                <a:gd name="T26" fmla="*/ 126 w 296"/>
                <a:gd name="T27" fmla="*/ 682 h 704"/>
                <a:gd name="T28" fmla="*/ 136 w 296"/>
                <a:gd name="T29" fmla="*/ 688 h 704"/>
                <a:gd name="T30" fmla="*/ 148 w 296"/>
                <a:gd name="T31" fmla="*/ 694 h 704"/>
                <a:gd name="T32" fmla="*/ 162 w 296"/>
                <a:gd name="T33" fmla="*/ 698 h 704"/>
                <a:gd name="T34" fmla="*/ 192 w 296"/>
                <a:gd name="T35" fmla="*/ 702 h 704"/>
                <a:gd name="T36" fmla="*/ 230 w 296"/>
                <a:gd name="T37" fmla="*/ 704 h 704"/>
                <a:gd name="T38" fmla="*/ 230 w 296"/>
                <a:gd name="T39" fmla="*/ 704 h 704"/>
                <a:gd name="T40" fmla="*/ 266 w 296"/>
                <a:gd name="T41" fmla="*/ 704 h 704"/>
                <a:gd name="T42" fmla="*/ 296 w 296"/>
                <a:gd name="T43" fmla="*/ 704 h 704"/>
                <a:gd name="T44" fmla="*/ 296 w 296"/>
                <a:gd name="T45" fmla="*/ 614 h 704"/>
                <a:gd name="T46" fmla="*/ 246 w 296"/>
                <a:gd name="T47" fmla="*/ 614 h 704"/>
                <a:gd name="T48" fmla="*/ 246 w 296"/>
                <a:gd name="T49" fmla="*/ 614 h 704"/>
                <a:gd name="T50" fmla="*/ 232 w 296"/>
                <a:gd name="T51" fmla="*/ 612 h 704"/>
                <a:gd name="T52" fmla="*/ 220 w 296"/>
                <a:gd name="T53" fmla="*/ 610 h 704"/>
                <a:gd name="T54" fmla="*/ 212 w 296"/>
                <a:gd name="T55" fmla="*/ 608 h 704"/>
                <a:gd name="T56" fmla="*/ 204 w 296"/>
                <a:gd name="T57" fmla="*/ 604 h 704"/>
                <a:gd name="T58" fmla="*/ 200 w 296"/>
                <a:gd name="T59" fmla="*/ 598 h 704"/>
                <a:gd name="T60" fmla="*/ 196 w 296"/>
                <a:gd name="T61" fmla="*/ 590 h 704"/>
                <a:gd name="T62" fmla="*/ 194 w 296"/>
                <a:gd name="T63" fmla="*/ 582 h 704"/>
                <a:gd name="T64" fmla="*/ 194 w 296"/>
                <a:gd name="T65" fmla="*/ 572 h 704"/>
                <a:gd name="T66" fmla="*/ 194 w 296"/>
                <a:gd name="T67" fmla="*/ 224 h 704"/>
                <a:gd name="T68" fmla="*/ 294 w 296"/>
                <a:gd name="T69" fmla="*/ 224 h 704"/>
                <a:gd name="T70" fmla="*/ 294 w 296"/>
                <a:gd name="T71" fmla="*/ 138 h 704"/>
                <a:gd name="T72" fmla="*/ 194 w 296"/>
                <a:gd name="T73" fmla="*/ 138 h 704"/>
                <a:gd name="T74" fmla="*/ 194 w 296"/>
                <a:gd name="T75" fmla="*/ 0 h 704"/>
                <a:gd name="T76" fmla="*/ 86 w 296"/>
                <a:gd name="T77" fmla="*/ 0 h 704"/>
                <a:gd name="T78" fmla="*/ 86 w 296"/>
                <a:gd name="T79" fmla="*/ 138 h 704"/>
                <a:gd name="T80" fmla="*/ 86 w 296"/>
                <a:gd name="T81" fmla="*/ 13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6" h="704">
                  <a:moveTo>
                    <a:pt x="86" y="138"/>
                  </a:moveTo>
                  <a:lnTo>
                    <a:pt x="0" y="138"/>
                  </a:lnTo>
                  <a:lnTo>
                    <a:pt x="0" y="224"/>
                  </a:lnTo>
                  <a:lnTo>
                    <a:pt x="86" y="224"/>
                  </a:lnTo>
                  <a:lnTo>
                    <a:pt x="86" y="582"/>
                  </a:lnTo>
                  <a:lnTo>
                    <a:pt x="86" y="582"/>
                  </a:lnTo>
                  <a:lnTo>
                    <a:pt x="88" y="612"/>
                  </a:lnTo>
                  <a:lnTo>
                    <a:pt x="90" y="626"/>
                  </a:lnTo>
                  <a:lnTo>
                    <a:pt x="94" y="638"/>
                  </a:lnTo>
                  <a:lnTo>
                    <a:pt x="98" y="650"/>
                  </a:lnTo>
                  <a:lnTo>
                    <a:pt x="102" y="660"/>
                  </a:lnTo>
                  <a:lnTo>
                    <a:pt x="110" y="668"/>
                  </a:lnTo>
                  <a:lnTo>
                    <a:pt x="118" y="676"/>
                  </a:lnTo>
                  <a:lnTo>
                    <a:pt x="126" y="682"/>
                  </a:lnTo>
                  <a:lnTo>
                    <a:pt x="136" y="688"/>
                  </a:lnTo>
                  <a:lnTo>
                    <a:pt x="148" y="694"/>
                  </a:lnTo>
                  <a:lnTo>
                    <a:pt x="162" y="698"/>
                  </a:lnTo>
                  <a:lnTo>
                    <a:pt x="192" y="702"/>
                  </a:lnTo>
                  <a:lnTo>
                    <a:pt x="230" y="704"/>
                  </a:lnTo>
                  <a:lnTo>
                    <a:pt x="230" y="704"/>
                  </a:lnTo>
                  <a:lnTo>
                    <a:pt x="266" y="704"/>
                  </a:lnTo>
                  <a:lnTo>
                    <a:pt x="296" y="704"/>
                  </a:lnTo>
                  <a:lnTo>
                    <a:pt x="296" y="614"/>
                  </a:lnTo>
                  <a:lnTo>
                    <a:pt x="246" y="614"/>
                  </a:lnTo>
                  <a:lnTo>
                    <a:pt x="246" y="614"/>
                  </a:lnTo>
                  <a:lnTo>
                    <a:pt x="232" y="612"/>
                  </a:lnTo>
                  <a:lnTo>
                    <a:pt x="220" y="610"/>
                  </a:lnTo>
                  <a:lnTo>
                    <a:pt x="212" y="608"/>
                  </a:lnTo>
                  <a:lnTo>
                    <a:pt x="204" y="604"/>
                  </a:lnTo>
                  <a:lnTo>
                    <a:pt x="200" y="598"/>
                  </a:lnTo>
                  <a:lnTo>
                    <a:pt x="196" y="590"/>
                  </a:lnTo>
                  <a:lnTo>
                    <a:pt x="194" y="582"/>
                  </a:lnTo>
                  <a:lnTo>
                    <a:pt x="194" y="572"/>
                  </a:lnTo>
                  <a:lnTo>
                    <a:pt x="194" y="224"/>
                  </a:lnTo>
                  <a:lnTo>
                    <a:pt x="294" y="224"/>
                  </a:lnTo>
                  <a:lnTo>
                    <a:pt x="294" y="138"/>
                  </a:lnTo>
                  <a:lnTo>
                    <a:pt x="194" y="138"/>
                  </a:lnTo>
                  <a:lnTo>
                    <a:pt x="194" y="0"/>
                  </a:lnTo>
                  <a:lnTo>
                    <a:pt x="86" y="0"/>
                  </a:lnTo>
                  <a:lnTo>
                    <a:pt x="86" y="138"/>
                  </a:lnTo>
                  <a:lnTo>
                    <a:pt x="86" y="1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sp>
          <p:nvSpPr>
            <p:cNvPr id="20" name="Freeform 10"/>
            <p:cNvSpPr>
              <a:spLocks noEditPoints="1"/>
            </p:cNvSpPr>
            <p:nvPr/>
          </p:nvSpPr>
          <p:spPr bwMode="auto">
            <a:xfrm>
              <a:off x="10294938" y="1217613"/>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sp>
          <p:nvSpPr>
            <p:cNvPr id="21" name="Freeform 11"/>
            <p:cNvSpPr>
              <a:spLocks/>
            </p:cNvSpPr>
            <p:nvPr/>
          </p:nvSpPr>
          <p:spPr bwMode="auto">
            <a:xfrm>
              <a:off x="10952163" y="944563"/>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sp>
          <p:nvSpPr>
            <p:cNvPr id="28" name="Freeform 12"/>
            <p:cNvSpPr>
              <a:spLocks/>
            </p:cNvSpPr>
            <p:nvPr/>
          </p:nvSpPr>
          <p:spPr bwMode="auto">
            <a:xfrm>
              <a:off x="11031538" y="677863"/>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grpSp>
      <p:pic>
        <p:nvPicPr>
          <p:cNvPr id="29" name="Picture 28" descr="smaato_O_wht-shadow.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940" y="1990045"/>
            <a:ext cx="4902533" cy="4882896"/>
          </a:xfrm>
          <a:prstGeom prst="rect">
            <a:avLst/>
          </a:prstGeom>
        </p:spPr>
      </p:pic>
    </p:spTree>
    <p:extLst>
      <p:ext uri="{BB962C8B-B14F-4D97-AF65-F5344CB8AC3E}">
        <p14:creationId xmlns:p14="http://schemas.microsoft.com/office/powerpoint/2010/main" val="4287810554"/>
      </p:ext>
    </p:extLst>
  </p:cSld>
  <p:clrMapOvr>
    <a:masterClrMapping/>
  </p:clrMapOvr>
  <p:extLst mod="1">
    <p:ext uri="{DCECCB84-F9BA-43D5-87BE-67443E8EF086}">
      <p15:sldGuideLst xmlns:p15="http://schemas.microsoft.com/office/powerpoint/2012/main">
        <p15:guide id="1" pos="23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4" name="Date Placeholder 3"/>
          <p:cNvSpPr>
            <a:spLocks noGrp="1"/>
          </p:cNvSpPr>
          <p:nvPr>
            <p:ph type="dt" sz="half" idx="10"/>
          </p:nvPr>
        </p:nvSpPr>
        <p:spPr/>
        <p:txBody>
          <a:bodyPr/>
          <a:lstStyle/>
          <a:p>
            <a:fld id="{DFCCC08D-D6D9-734D-B3F4-1D7EB4E73237}" type="datetime1">
              <a:rPr lang="en-US" smtClean="0"/>
              <a:t>3/10/2017</a:t>
            </a:fld>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
        <p:nvSpPr>
          <p:cNvPr id="14"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7" name="Text Placeholder 6"/>
          <p:cNvSpPr>
            <a:spLocks noGrp="1"/>
          </p:cNvSpPr>
          <p:nvPr>
            <p:ph type="body" sz="quarter" idx="14"/>
          </p:nvPr>
        </p:nvSpPr>
        <p:spPr>
          <a:xfrm>
            <a:off x="841248" y="1426464"/>
            <a:ext cx="10240963" cy="4068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60252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rgbClr val="4BBBEB"/>
        </a:solidFill>
        <a:effectLst/>
      </p:bgPr>
    </p:bg>
    <p:spTree>
      <p:nvGrpSpPr>
        <p:cNvPr id="1" name=""/>
        <p:cNvGrpSpPr/>
        <p:nvPr/>
      </p:nvGrpSpPr>
      <p:grpSpPr>
        <a:xfrm>
          <a:off x="0" y="0"/>
          <a:ext cx="0" cy="0"/>
          <a:chOff x="0" y="0"/>
          <a:chExt cx="0" cy="0"/>
        </a:xfrm>
      </p:grpSpPr>
      <p:grpSp>
        <p:nvGrpSpPr>
          <p:cNvPr id="54" name="Group 53"/>
          <p:cNvGrpSpPr/>
          <p:nvPr userDrawn="1"/>
        </p:nvGrpSpPr>
        <p:grpSpPr>
          <a:xfrm>
            <a:off x="8422303" y="243403"/>
            <a:ext cx="3518685" cy="781746"/>
            <a:chOff x="5011738" y="677863"/>
            <a:chExt cx="6759575" cy="1501775"/>
          </a:xfrm>
        </p:grpSpPr>
        <p:sp>
          <p:nvSpPr>
            <p:cNvPr id="55" name="Freeform 5"/>
            <p:cNvSpPr>
              <a:spLocks/>
            </p:cNvSpPr>
            <p:nvPr/>
          </p:nvSpPr>
          <p:spPr bwMode="auto">
            <a:xfrm>
              <a:off x="5011738" y="1236663"/>
              <a:ext cx="730250" cy="942975"/>
            </a:xfrm>
            <a:custGeom>
              <a:avLst/>
              <a:gdLst>
                <a:gd name="T0" fmla="*/ 2 w 460"/>
                <a:gd name="T1" fmla="*/ 434 h 594"/>
                <a:gd name="T2" fmla="*/ 18 w 460"/>
                <a:gd name="T3" fmla="*/ 488 h 594"/>
                <a:gd name="T4" fmla="*/ 50 w 460"/>
                <a:gd name="T5" fmla="*/ 532 h 594"/>
                <a:gd name="T6" fmla="*/ 98 w 460"/>
                <a:gd name="T7" fmla="*/ 566 h 594"/>
                <a:gd name="T8" fmla="*/ 158 w 460"/>
                <a:gd name="T9" fmla="*/ 586 h 594"/>
                <a:gd name="T10" fmla="*/ 234 w 460"/>
                <a:gd name="T11" fmla="*/ 594 h 594"/>
                <a:gd name="T12" fmla="*/ 278 w 460"/>
                <a:gd name="T13" fmla="*/ 590 h 594"/>
                <a:gd name="T14" fmla="*/ 338 w 460"/>
                <a:gd name="T15" fmla="*/ 576 h 594"/>
                <a:gd name="T16" fmla="*/ 390 w 460"/>
                <a:gd name="T17" fmla="*/ 548 h 594"/>
                <a:gd name="T18" fmla="*/ 432 w 460"/>
                <a:gd name="T19" fmla="*/ 510 h 594"/>
                <a:gd name="T20" fmla="*/ 456 w 460"/>
                <a:gd name="T21" fmla="*/ 458 h 594"/>
                <a:gd name="T22" fmla="*/ 460 w 460"/>
                <a:gd name="T23" fmla="*/ 418 h 594"/>
                <a:gd name="T24" fmla="*/ 446 w 460"/>
                <a:gd name="T25" fmla="*/ 346 h 594"/>
                <a:gd name="T26" fmla="*/ 424 w 460"/>
                <a:gd name="T27" fmla="*/ 316 h 594"/>
                <a:gd name="T28" fmla="*/ 364 w 460"/>
                <a:gd name="T29" fmla="*/ 280 h 594"/>
                <a:gd name="T30" fmla="*/ 184 w 460"/>
                <a:gd name="T31" fmla="*/ 232 h 594"/>
                <a:gd name="T32" fmla="*/ 140 w 460"/>
                <a:gd name="T33" fmla="*/ 212 h 594"/>
                <a:gd name="T34" fmla="*/ 118 w 460"/>
                <a:gd name="T35" fmla="*/ 184 h 594"/>
                <a:gd name="T36" fmla="*/ 114 w 460"/>
                <a:gd name="T37" fmla="*/ 162 h 594"/>
                <a:gd name="T38" fmla="*/ 132 w 460"/>
                <a:gd name="T39" fmla="*/ 118 h 594"/>
                <a:gd name="T40" fmla="*/ 180 w 460"/>
                <a:gd name="T41" fmla="*/ 88 h 594"/>
                <a:gd name="T42" fmla="*/ 228 w 460"/>
                <a:gd name="T43" fmla="*/ 82 h 594"/>
                <a:gd name="T44" fmla="*/ 294 w 460"/>
                <a:gd name="T45" fmla="*/ 94 h 594"/>
                <a:gd name="T46" fmla="*/ 332 w 460"/>
                <a:gd name="T47" fmla="*/ 134 h 594"/>
                <a:gd name="T48" fmla="*/ 444 w 460"/>
                <a:gd name="T49" fmla="*/ 176 h 594"/>
                <a:gd name="T50" fmla="*/ 442 w 460"/>
                <a:gd name="T51" fmla="*/ 144 h 594"/>
                <a:gd name="T52" fmla="*/ 426 w 460"/>
                <a:gd name="T53" fmla="*/ 98 h 594"/>
                <a:gd name="T54" fmla="*/ 396 w 460"/>
                <a:gd name="T55" fmla="*/ 56 h 594"/>
                <a:gd name="T56" fmla="*/ 350 w 460"/>
                <a:gd name="T57" fmla="*/ 24 h 594"/>
                <a:gd name="T58" fmla="*/ 284 w 460"/>
                <a:gd name="T59" fmla="*/ 4 h 594"/>
                <a:gd name="T60" fmla="*/ 230 w 460"/>
                <a:gd name="T61" fmla="*/ 0 h 594"/>
                <a:gd name="T62" fmla="*/ 156 w 460"/>
                <a:gd name="T63" fmla="*/ 8 h 594"/>
                <a:gd name="T64" fmla="*/ 96 w 460"/>
                <a:gd name="T65" fmla="*/ 30 h 594"/>
                <a:gd name="T66" fmla="*/ 50 w 460"/>
                <a:gd name="T67" fmla="*/ 64 h 594"/>
                <a:gd name="T68" fmla="*/ 22 w 460"/>
                <a:gd name="T69" fmla="*/ 106 h 594"/>
                <a:gd name="T70" fmla="*/ 8 w 460"/>
                <a:gd name="T71" fmla="*/ 156 h 594"/>
                <a:gd name="T72" fmla="*/ 8 w 460"/>
                <a:gd name="T73" fmla="*/ 198 h 594"/>
                <a:gd name="T74" fmla="*/ 36 w 460"/>
                <a:gd name="T75" fmla="*/ 262 h 594"/>
                <a:gd name="T76" fmla="*/ 102 w 460"/>
                <a:gd name="T77" fmla="*/ 308 h 594"/>
                <a:gd name="T78" fmla="*/ 242 w 460"/>
                <a:gd name="T79" fmla="*/ 346 h 594"/>
                <a:gd name="T80" fmla="*/ 314 w 460"/>
                <a:gd name="T81" fmla="*/ 370 h 594"/>
                <a:gd name="T82" fmla="*/ 348 w 460"/>
                <a:gd name="T83" fmla="*/ 400 h 594"/>
                <a:gd name="T84" fmla="*/ 352 w 460"/>
                <a:gd name="T85" fmla="*/ 426 h 594"/>
                <a:gd name="T86" fmla="*/ 340 w 460"/>
                <a:gd name="T87" fmla="*/ 466 h 594"/>
                <a:gd name="T88" fmla="*/ 290 w 460"/>
                <a:gd name="T89" fmla="*/ 500 h 594"/>
                <a:gd name="T90" fmla="*/ 230 w 460"/>
                <a:gd name="T91" fmla="*/ 508 h 594"/>
                <a:gd name="T92" fmla="*/ 162 w 460"/>
                <a:gd name="T93" fmla="*/ 494 h 594"/>
                <a:gd name="T94" fmla="*/ 114 w 460"/>
                <a:gd name="T95" fmla="*/ 456 h 594"/>
                <a:gd name="T96" fmla="*/ 100 w 460"/>
                <a:gd name="T97" fmla="*/ 41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0" h="594">
                  <a:moveTo>
                    <a:pt x="0" y="416"/>
                  </a:moveTo>
                  <a:lnTo>
                    <a:pt x="0" y="416"/>
                  </a:lnTo>
                  <a:lnTo>
                    <a:pt x="2" y="434"/>
                  </a:lnTo>
                  <a:lnTo>
                    <a:pt x="6" y="454"/>
                  </a:lnTo>
                  <a:lnTo>
                    <a:pt x="10" y="472"/>
                  </a:lnTo>
                  <a:lnTo>
                    <a:pt x="18" y="488"/>
                  </a:lnTo>
                  <a:lnTo>
                    <a:pt x="26" y="504"/>
                  </a:lnTo>
                  <a:lnTo>
                    <a:pt x="38" y="518"/>
                  </a:lnTo>
                  <a:lnTo>
                    <a:pt x="50" y="532"/>
                  </a:lnTo>
                  <a:lnTo>
                    <a:pt x="64" y="544"/>
                  </a:lnTo>
                  <a:lnTo>
                    <a:pt x="80" y="556"/>
                  </a:lnTo>
                  <a:lnTo>
                    <a:pt x="98" y="566"/>
                  </a:lnTo>
                  <a:lnTo>
                    <a:pt x="116" y="574"/>
                  </a:lnTo>
                  <a:lnTo>
                    <a:pt x="136" y="580"/>
                  </a:lnTo>
                  <a:lnTo>
                    <a:pt x="158" y="586"/>
                  </a:lnTo>
                  <a:lnTo>
                    <a:pt x="182" y="590"/>
                  </a:lnTo>
                  <a:lnTo>
                    <a:pt x="208" y="592"/>
                  </a:lnTo>
                  <a:lnTo>
                    <a:pt x="234" y="594"/>
                  </a:lnTo>
                  <a:lnTo>
                    <a:pt x="234" y="594"/>
                  </a:lnTo>
                  <a:lnTo>
                    <a:pt x="256" y="592"/>
                  </a:lnTo>
                  <a:lnTo>
                    <a:pt x="278" y="590"/>
                  </a:lnTo>
                  <a:lnTo>
                    <a:pt x="298" y="588"/>
                  </a:lnTo>
                  <a:lnTo>
                    <a:pt x="318" y="582"/>
                  </a:lnTo>
                  <a:lnTo>
                    <a:pt x="338" y="576"/>
                  </a:lnTo>
                  <a:lnTo>
                    <a:pt x="356" y="568"/>
                  </a:lnTo>
                  <a:lnTo>
                    <a:pt x="374" y="558"/>
                  </a:lnTo>
                  <a:lnTo>
                    <a:pt x="390" y="548"/>
                  </a:lnTo>
                  <a:lnTo>
                    <a:pt x="406" y="536"/>
                  </a:lnTo>
                  <a:lnTo>
                    <a:pt x="420" y="524"/>
                  </a:lnTo>
                  <a:lnTo>
                    <a:pt x="432" y="510"/>
                  </a:lnTo>
                  <a:lnTo>
                    <a:pt x="442" y="494"/>
                  </a:lnTo>
                  <a:lnTo>
                    <a:pt x="450" y="476"/>
                  </a:lnTo>
                  <a:lnTo>
                    <a:pt x="456" y="458"/>
                  </a:lnTo>
                  <a:lnTo>
                    <a:pt x="460" y="438"/>
                  </a:lnTo>
                  <a:lnTo>
                    <a:pt x="460" y="418"/>
                  </a:lnTo>
                  <a:lnTo>
                    <a:pt x="460" y="418"/>
                  </a:lnTo>
                  <a:lnTo>
                    <a:pt x="458" y="392"/>
                  </a:lnTo>
                  <a:lnTo>
                    <a:pt x="454" y="368"/>
                  </a:lnTo>
                  <a:lnTo>
                    <a:pt x="446" y="346"/>
                  </a:lnTo>
                  <a:lnTo>
                    <a:pt x="440" y="336"/>
                  </a:lnTo>
                  <a:lnTo>
                    <a:pt x="432" y="326"/>
                  </a:lnTo>
                  <a:lnTo>
                    <a:pt x="424" y="316"/>
                  </a:lnTo>
                  <a:lnTo>
                    <a:pt x="414" y="308"/>
                  </a:lnTo>
                  <a:lnTo>
                    <a:pt x="392" y="294"/>
                  </a:lnTo>
                  <a:lnTo>
                    <a:pt x="364" y="280"/>
                  </a:lnTo>
                  <a:lnTo>
                    <a:pt x="330" y="270"/>
                  </a:lnTo>
                  <a:lnTo>
                    <a:pt x="184" y="232"/>
                  </a:lnTo>
                  <a:lnTo>
                    <a:pt x="184" y="232"/>
                  </a:lnTo>
                  <a:lnTo>
                    <a:pt x="166" y="226"/>
                  </a:lnTo>
                  <a:lnTo>
                    <a:pt x="152" y="220"/>
                  </a:lnTo>
                  <a:lnTo>
                    <a:pt x="140" y="212"/>
                  </a:lnTo>
                  <a:lnTo>
                    <a:pt x="130" y="204"/>
                  </a:lnTo>
                  <a:lnTo>
                    <a:pt x="124" y="194"/>
                  </a:lnTo>
                  <a:lnTo>
                    <a:pt x="118" y="184"/>
                  </a:lnTo>
                  <a:lnTo>
                    <a:pt x="116" y="174"/>
                  </a:lnTo>
                  <a:lnTo>
                    <a:pt x="114" y="162"/>
                  </a:lnTo>
                  <a:lnTo>
                    <a:pt x="114" y="162"/>
                  </a:lnTo>
                  <a:lnTo>
                    <a:pt x="116" y="146"/>
                  </a:lnTo>
                  <a:lnTo>
                    <a:pt x="122" y="132"/>
                  </a:lnTo>
                  <a:lnTo>
                    <a:pt x="132" y="118"/>
                  </a:lnTo>
                  <a:lnTo>
                    <a:pt x="146" y="106"/>
                  </a:lnTo>
                  <a:lnTo>
                    <a:pt x="162" y="96"/>
                  </a:lnTo>
                  <a:lnTo>
                    <a:pt x="180" y="88"/>
                  </a:lnTo>
                  <a:lnTo>
                    <a:pt x="202" y="82"/>
                  </a:lnTo>
                  <a:lnTo>
                    <a:pt x="228" y="82"/>
                  </a:lnTo>
                  <a:lnTo>
                    <a:pt x="228" y="82"/>
                  </a:lnTo>
                  <a:lnTo>
                    <a:pt x="252" y="82"/>
                  </a:lnTo>
                  <a:lnTo>
                    <a:pt x="274" y="88"/>
                  </a:lnTo>
                  <a:lnTo>
                    <a:pt x="294" y="94"/>
                  </a:lnTo>
                  <a:lnTo>
                    <a:pt x="310" y="104"/>
                  </a:lnTo>
                  <a:lnTo>
                    <a:pt x="322" y="118"/>
                  </a:lnTo>
                  <a:lnTo>
                    <a:pt x="332" y="134"/>
                  </a:lnTo>
                  <a:lnTo>
                    <a:pt x="338" y="154"/>
                  </a:lnTo>
                  <a:lnTo>
                    <a:pt x="344" y="176"/>
                  </a:lnTo>
                  <a:lnTo>
                    <a:pt x="444" y="176"/>
                  </a:lnTo>
                  <a:lnTo>
                    <a:pt x="444" y="176"/>
                  </a:lnTo>
                  <a:lnTo>
                    <a:pt x="444" y="160"/>
                  </a:lnTo>
                  <a:lnTo>
                    <a:pt x="442" y="144"/>
                  </a:lnTo>
                  <a:lnTo>
                    <a:pt x="438" y="130"/>
                  </a:lnTo>
                  <a:lnTo>
                    <a:pt x="432" y="114"/>
                  </a:lnTo>
                  <a:lnTo>
                    <a:pt x="426" y="98"/>
                  </a:lnTo>
                  <a:lnTo>
                    <a:pt x="418" y="84"/>
                  </a:lnTo>
                  <a:lnTo>
                    <a:pt x="408" y="70"/>
                  </a:lnTo>
                  <a:lnTo>
                    <a:pt x="396" y="56"/>
                  </a:lnTo>
                  <a:lnTo>
                    <a:pt x="382" y="44"/>
                  </a:lnTo>
                  <a:lnTo>
                    <a:pt x="368" y="34"/>
                  </a:lnTo>
                  <a:lnTo>
                    <a:pt x="350" y="24"/>
                  </a:lnTo>
                  <a:lnTo>
                    <a:pt x="330" y="16"/>
                  </a:lnTo>
                  <a:lnTo>
                    <a:pt x="308" y="10"/>
                  </a:lnTo>
                  <a:lnTo>
                    <a:pt x="284" y="4"/>
                  </a:lnTo>
                  <a:lnTo>
                    <a:pt x="258" y="2"/>
                  </a:lnTo>
                  <a:lnTo>
                    <a:pt x="230" y="0"/>
                  </a:lnTo>
                  <a:lnTo>
                    <a:pt x="230" y="0"/>
                  </a:lnTo>
                  <a:lnTo>
                    <a:pt x="204" y="2"/>
                  </a:lnTo>
                  <a:lnTo>
                    <a:pt x="178" y="4"/>
                  </a:lnTo>
                  <a:lnTo>
                    <a:pt x="156" y="8"/>
                  </a:lnTo>
                  <a:lnTo>
                    <a:pt x="134" y="14"/>
                  </a:lnTo>
                  <a:lnTo>
                    <a:pt x="114" y="22"/>
                  </a:lnTo>
                  <a:lnTo>
                    <a:pt x="96" y="30"/>
                  </a:lnTo>
                  <a:lnTo>
                    <a:pt x="80" y="40"/>
                  </a:lnTo>
                  <a:lnTo>
                    <a:pt x="64" y="52"/>
                  </a:lnTo>
                  <a:lnTo>
                    <a:pt x="50" y="64"/>
                  </a:lnTo>
                  <a:lnTo>
                    <a:pt x="40" y="78"/>
                  </a:lnTo>
                  <a:lnTo>
                    <a:pt x="30" y="92"/>
                  </a:lnTo>
                  <a:lnTo>
                    <a:pt x="22" y="106"/>
                  </a:lnTo>
                  <a:lnTo>
                    <a:pt x="16" y="122"/>
                  </a:lnTo>
                  <a:lnTo>
                    <a:pt x="10" y="138"/>
                  </a:lnTo>
                  <a:lnTo>
                    <a:pt x="8" y="156"/>
                  </a:lnTo>
                  <a:lnTo>
                    <a:pt x="8" y="172"/>
                  </a:lnTo>
                  <a:lnTo>
                    <a:pt x="8" y="172"/>
                  </a:lnTo>
                  <a:lnTo>
                    <a:pt x="8" y="198"/>
                  </a:lnTo>
                  <a:lnTo>
                    <a:pt x="14" y="220"/>
                  </a:lnTo>
                  <a:lnTo>
                    <a:pt x="24" y="242"/>
                  </a:lnTo>
                  <a:lnTo>
                    <a:pt x="36" y="262"/>
                  </a:lnTo>
                  <a:lnTo>
                    <a:pt x="54" y="280"/>
                  </a:lnTo>
                  <a:lnTo>
                    <a:pt x="76" y="296"/>
                  </a:lnTo>
                  <a:lnTo>
                    <a:pt x="102" y="308"/>
                  </a:lnTo>
                  <a:lnTo>
                    <a:pt x="134" y="318"/>
                  </a:lnTo>
                  <a:lnTo>
                    <a:pt x="242" y="346"/>
                  </a:lnTo>
                  <a:lnTo>
                    <a:pt x="242" y="346"/>
                  </a:lnTo>
                  <a:lnTo>
                    <a:pt x="272" y="354"/>
                  </a:lnTo>
                  <a:lnTo>
                    <a:pt x="296" y="362"/>
                  </a:lnTo>
                  <a:lnTo>
                    <a:pt x="314" y="370"/>
                  </a:lnTo>
                  <a:lnTo>
                    <a:pt x="330" y="380"/>
                  </a:lnTo>
                  <a:lnTo>
                    <a:pt x="340" y="390"/>
                  </a:lnTo>
                  <a:lnTo>
                    <a:pt x="348" y="400"/>
                  </a:lnTo>
                  <a:lnTo>
                    <a:pt x="352" y="412"/>
                  </a:lnTo>
                  <a:lnTo>
                    <a:pt x="352" y="426"/>
                  </a:lnTo>
                  <a:lnTo>
                    <a:pt x="352" y="426"/>
                  </a:lnTo>
                  <a:lnTo>
                    <a:pt x="352" y="440"/>
                  </a:lnTo>
                  <a:lnTo>
                    <a:pt x="348" y="452"/>
                  </a:lnTo>
                  <a:lnTo>
                    <a:pt x="340" y="466"/>
                  </a:lnTo>
                  <a:lnTo>
                    <a:pt x="328" y="480"/>
                  </a:lnTo>
                  <a:lnTo>
                    <a:pt x="312" y="490"/>
                  </a:lnTo>
                  <a:lnTo>
                    <a:pt x="290" y="500"/>
                  </a:lnTo>
                  <a:lnTo>
                    <a:pt x="262" y="506"/>
                  </a:lnTo>
                  <a:lnTo>
                    <a:pt x="230" y="508"/>
                  </a:lnTo>
                  <a:lnTo>
                    <a:pt x="230" y="508"/>
                  </a:lnTo>
                  <a:lnTo>
                    <a:pt x="206" y="506"/>
                  </a:lnTo>
                  <a:lnTo>
                    <a:pt x="182" y="502"/>
                  </a:lnTo>
                  <a:lnTo>
                    <a:pt x="162" y="494"/>
                  </a:lnTo>
                  <a:lnTo>
                    <a:pt x="144" y="484"/>
                  </a:lnTo>
                  <a:lnTo>
                    <a:pt x="128" y="472"/>
                  </a:lnTo>
                  <a:lnTo>
                    <a:pt x="114" y="456"/>
                  </a:lnTo>
                  <a:lnTo>
                    <a:pt x="106" y="436"/>
                  </a:lnTo>
                  <a:lnTo>
                    <a:pt x="102" y="426"/>
                  </a:lnTo>
                  <a:lnTo>
                    <a:pt x="100" y="416"/>
                  </a:lnTo>
                  <a:lnTo>
                    <a:pt x="0" y="416"/>
                  </a:lnTo>
                  <a:lnTo>
                    <a:pt x="0" y="4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sp>
          <p:nvSpPr>
            <p:cNvPr id="56" name="Freeform 6"/>
            <p:cNvSpPr>
              <a:spLocks/>
            </p:cNvSpPr>
            <p:nvPr/>
          </p:nvSpPr>
          <p:spPr bwMode="auto">
            <a:xfrm>
              <a:off x="5948363" y="1236663"/>
              <a:ext cx="1444625" cy="920750"/>
            </a:xfrm>
            <a:custGeom>
              <a:avLst/>
              <a:gdLst>
                <a:gd name="T0" fmla="*/ 910 w 910"/>
                <a:gd name="T1" fmla="*/ 580 h 580"/>
                <a:gd name="T2" fmla="*/ 910 w 910"/>
                <a:gd name="T3" fmla="*/ 222 h 580"/>
                <a:gd name="T4" fmla="*/ 904 w 910"/>
                <a:gd name="T5" fmla="*/ 170 h 580"/>
                <a:gd name="T6" fmla="*/ 890 w 910"/>
                <a:gd name="T7" fmla="*/ 126 h 580"/>
                <a:gd name="T8" fmla="*/ 868 w 910"/>
                <a:gd name="T9" fmla="*/ 86 h 580"/>
                <a:gd name="T10" fmla="*/ 840 w 910"/>
                <a:gd name="T11" fmla="*/ 56 h 580"/>
                <a:gd name="T12" fmla="*/ 804 w 910"/>
                <a:gd name="T13" fmla="*/ 32 h 580"/>
                <a:gd name="T14" fmla="*/ 764 w 910"/>
                <a:gd name="T15" fmla="*/ 14 h 580"/>
                <a:gd name="T16" fmla="*/ 718 w 910"/>
                <a:gd name="T17" fmla="*/ 4 h 580"/>
                <a:gd name="T18" fmla="*/ 670 w 910"/>
                <a:gd name="T19" fmla="*/ 0 h 580"/>
                <a:gd name="T20" fmla="*/ 638 w 910"/>
                <a:gd name="T21" fmla="*/ 2 h 580"/>
                <a:gd name="T22" fmla="*/ 580 w 910"/>
                <a:gd name="T23" fmla="*/ 12 h 580"/>
                <a:gd name="T24" fmla="*/ 526 w 910"/>
                <a:gd name="T25" fmla="*/ 36 h 580"/>
                <a:gd name="T26" fmla="*/ 492 w 910"/>
                <a:gd name="T27" fmla="*/ 62 h 580"/>
                <a:gd name="T28" fmla="*/ 474 w 910"/>
                <a:gd name="T29" fmla="*/ 86 h 580"/>
                <a:gd name="T30" fmla="*/ 466 w 910"/>
                <a:gd name="T31" fmla="*/ 98 h 580"/>
                <a:gd name="T32" fmla="*/ 446 w 910"/>
                <a:gd name="T33" fmla="*/ 70 h 580"/>
                <a:gd name="T34" fmla="*/ 402 w 910"/>
                <a:gd name="T35" fmla="*/ 32 h 580"/>
                <a:gd name="T36" fmla="*/ 354 w 910"/>
                <a:gd name="T37" fmla="*/ 10 h 580"/>
                <a:gd name="T38" fmla="*/ 306 w 910"/>
                <a:gd name="T39" fmla="*/ 2 h 580"/>
                <a:gd name="T40" fmla="*/ 282 w 910"/>
                <a:gd name="T41" fmla="*/ 0 h 580"/>
                <a:gd name="T42" fmla="*/ 232 w 910"/>
                <a:gd name="T43" fmla="*/ 6 h 580"/>
                <a:gd name="T44" fmla="*/ 182 w 910"/>
                <a:gd name="T45" fmla="*/ 20 h 580"/>
                <a:gd name="T46" fmla="*/ 140 w 910"/>
                <a:gd name="T47" fmla="*/ 44 h 580"/>
                <a:gd name="T48" fmla="*/ 116 w 910"/>
                <a:gd name="T49" fmla="*/ 70 h 580"/>
                <a:gd name="T50" fmla="*/ 108 w 910"/>
                <a:gd name="T51" fmla="*/ 82 h 580"/>
                <a:gd name="T52" fmla="*/ 0 w 910"/>
                <a:gd name="T53" fmla="*/ 14 h 580"/>
                <a:gd name="T54" fmla="*/ 108 w 910"/>
                <a:gd name="T55" fmla="*/ 580 h 580"/>
                <a:gd name="T56" fmla="*/ 108 w 910"/>
                <a:gd name="T57" fmla="*/ 238 h 580"/>
                <a:gd name="T58" fmla="*/ 110 w 910"/>
                <a:gd name="T59" fmla="*/ 204 h 580"/>
                <a:gd name="T60" fmla="*/ 120 w 910"/>
                <a:gd name="T61" fmla="*/ 176 h 580"/>
                <a:gd name="T62" fmla="*/ 134 w 910"/>
                <a:gd name="T63" fmla="*/ 150 h 580"/>
                <a:gd name="T64" fmla="*/ 152 w 910"/>
                <a:gd name="T65" fmla="*/ 130 h 580"/>
                <a:gd name="T66" fmla="*/ 176 w 910"/>
                <a:gd name="T67" fmla="*/ 114 h 580"/>
                <a:gd name="T68" fmla="*/ 202 w 910"/>
                <a:gd name="T69" fmla="*/ 102 h 580"/>
                <a:gd name="T70" fmla="*/ 232 w 910"/>
                <a:gd name="T71" fmla="*/ 94 h 580"/>
                <a:gd name="T72" fmla="*/ 264 w 910"/>
                <a:gd name="T73" fmla="*/ 92 h 580"/>
                <a:gd name="T74" fmla="*/ 292 w 910"/>
                <a:gd name="T75" fmla="*/ 94 h 580"/>
                <a:gd name="T76" fmla="*/ 328 w 910"/>
                <a:gd name="T77" fmla="*/ 106 h 580"/>
                <a:gd name="T78" fmla="*/ 350 w 910"/>
                <a:gd name="T79" fmla="*/ 118 h 580"/>
                <a:gd name="T80" fmla="*/ 370 w 910"/>
                <a:gd name="T81" fmla="*/ 136 h 580"/>
                <a:gd name="T82" fmla="*/ 384 w 910"/>
                <a:gd name="T83" fmla="*/ 158 h 580"/>
                <a:gd name="T84" fmla="*/ 394 w 910"/>
                <a:gd name="T85" fmla="*/ 184 h 580"/>
                <a:gd name="T86" fmla="*/ 400 w 910"/>
                <a:gd name="T87" fmla="*/ 216 h 580"/>
                <a:gd name="T88" fmla="*/ 400 w 910"/>
                <a:gd name="T89" fmla="*/ 580 h 580"/>
                <a:gd name="T90" fmla="*/ 508 w 910"/>
                <a:gd name="T91" fmla="*/ 238 h 580"/>
                <a:gd name="T92" fmla="*/ 510 w 910"/>
                <a:gd name="T93" fmla="*/ 220 h 580"/>
                <a:gd name="T94" fmla="*/ 516 w 910"/>
                <a:gd name="T95" fmla="*/ 190 h 580"/>
                <a:gd name="T96" fmla="*/ 526 w 910"/>
                <a:gd name="T97" fmla="*/ 162 h 580"/>
                <a:gd name="T98" fmla="*/ 544 w 910"/>
                <a:gd name="T99" fmla="*/ 140 h 580"/>
                <a:gd name="T100" fmla="*/ 564 w 910"/>
                <a:gd name="T101" fmla="*/ 120 h 580"/>
                <a:gd name="T102" fmla="*/ 588 w 910"/>
                <a:gd name="T103" fmla="*/ 106 h 580"/>
                <a:gd name="T104" fmla="*/ 618 w 910"/>
                <a:gd name="T105" fmla="*/ 98 h 580"/>
                <a:gd name="T106" fmla="*/ 648 w 910"/>
                <a:gd name="T107" fmla="*/ 92 h 580"/>
                <a:gd name="T108" fmla="*/ 664 w 910"/>
                <a:gd name="T109" fmla="*/ 92 h 580"/>
                <a:gd name="T110" fmla="*/ 718 w 910"/>
                <a:gd name="T111" fmla="*/ 100 h 580"/>
                <a:gd name="T112" fmla="*/ 740 w 910"/>
                <a:gd name="T113" fmla="*/ 110 h 580"/>
                <a:gd name="T114" fmla="*/ 760 w 910"/>
                <a:gd name="T115" fmla="*/ 126 h 580"/>
                <a:gd name="T116" fmla="*/ 778 w 910"/>
                <a:gd name="T117" fmla="*/ 146 h 580"/>
                <a:gd name="T118" fmla="*/ 790 w 910"/>
                <a:gd name="T119" fmla="*/ 170 h 580"/>
                <a:gd name="T120" fmla="*/ 798 w 910"/>
                <a:gd name="T121" fmla="*/ 200 h 580"/>
                <a:gd name="T122" fmla="*/ 802 w 910"/>
                <a:gd name="T123" fmla="*/ 234 h 580"/>
                <a:gd name="T124" fmla="*/ 802 w 910"/>
                <a:gd name="T125"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0" h="580">
                  <a:moveTo>
                    <a:pt x="802" y="580"/>
                  </a:moveTo>
                  <a:lnTo>
                    <a:pt x="910" y="580"/>
                  </a:lnTo>
                  <a:lnTo>
                    <a:pt x="910" y="222"/>
                  </a:lnTo>
                  <a:lnTo>
                    <a:pt x="910" y="222"/>
                  </a:lnTo>
                  <a:lnTo>
                    <a:pt x="908" y="196"/>
                  </a:lnTo>
                  <a:lnTo>
                    <a:pt x="904" y="170"/>
                  </a:lnTo>
                  <a:lnTo>
                    <a:pt x="898" y="146"/>
                  </a:lnTo>
                  <a:lnTo>
                    <a:pt x="890" y="126"/>
                  </a:lnTo>
                  <a:lnTo>
                    <a:pt x="880" y="106"/>
                  </a:lnTo>
                  <a:lnTo>
                    <a:pt x="868" y="86"/>
                  </a:lnTo>
                  <a:lnTo>
                    <a:pt x="854" y="70"/>
                  </a:lnTo>
                  <a:lnTo>
                    <a:pt x="840" y="56"/>
                  </a:lnTo>
                  <a:lnTo>
                    <a:pt x="822" y="42"/>
                  </a:lnTo>
                  <a:lnTo>
                    <a:pt x="804" y="32"/>
                  </a:lnTo>
                  <a:lnTo>
                    <a:pt x="784" y="22"/>
                  </a:lnTo>
                  <a:lnTo>
                    <a:pt x="764" y="14"/>
                  </a:lnTo>
                  <a:lnTo>
                    <a:pt x="742" y="8"/>
                  </a:lnTo>
                  <a:lnTo>
                    <a:pt x="718" y="4"/>
                  </a:lnTo>
                  <a:lnTo>
                    <a:pt x="694" y="2"/>
                  </a:lnTo>
                  <a:lnTo>
                    <a:pt x="670" y="0"/>
                  </a:lnTo>
                  <a:lnTo>
                    <a:pt x="670" y="0"/>
                  </a:lnTo>
                  <a:lnTo>
                    <a:pt x="638" y="2"/>
                  </a:lnTo>
                  <a:lnTo>
                    <a:pt x="608" y="6"/>
                  </a:lnTo>
                  <a:lnTo>
                    <a:pt x="580" y="12"/>
                  </a:lnTo>
                  <a:lnTo>
                    <a:pt x="552" y="22"/>
                  </a:lnTo>
                  <a:lnTo>
                    <a:pt x="526" y="36"/>
                  </a:lnTo>
                  <a:lnTo>
                    <a:pt x="502" y="54"/>
                  </a:lnTo>
                  <a:lnTo>
                    <a:pt x="492" y="62"/>
                  </a:lnTo>
                  <a:lnTo>
                    <a:pt x="482" y="74"/>
                  </a:lnTo>
                  <a:lnTo>
                    <a:pt x="474" y="86"/>
                  </a:lnTo>
                  <a:lnTo>
                    <a:pt x="466" y="98"/>
                  </a:lnTo>
                  <a:lnTo>
                    <a:pt x="466" y="98"/>
                  </a:lnTo>
                  <a:lnTo>
                    <a:pt x="456" y="84"/>
                  </a:lnTo>
                  <a:lnTo>
                    <a:pt x="446" y="70"/>
                  </a:lnTo>
                  <a:lnTo>
                    <a:pt x="424" y="48"/>
                  </a:lnTo>
                  <a:lnTo>
                    <a:pt x="402" y="32"/>
                  </a:lnTo>
                  <a:lnTo>
                    <a:pt x="378" y="18"/>
                  </a:lnTo>
                  <a:lnTo>
                    <a:pt x="354" y="10"/>
                  </a:lnTo>
                  <a:lnTo>
                    <a:pt x="330" y="4"/>
                  </a:lnTo>
                  <a:lnTo>
                    <a:pt x="306" y="2"/>
                  </a:lnTo>
                  <a:lnTo>
                    <a:pt x="282" y="0"/>
                  </a:lnTo>
                  <a:lnTo>
                    <a:pt x="282" y="0"/>
                  </a:lnTo>
                  <a:lnTo>
                    <a:pt x="258" y="2"/>
                  </a:lnTo>
                  <a:lnTo>
                    <a:pt x="232" y="6"/>
                  </a:lnTo>
                  <a:lnTo>
                    <a:pt x="206" y="10"/>
                  </a:lnTo>
                  <a:lnTo>
                    <a:pt x="182" y="20"/>
                  </a:lnTo>
                  <a:lnTo>
                    <a:pt x="160" y="30"/>
                  </a:lnTo>
                  <a:lnTo>
                    <a:pt x="140" y="44"/>
                  </a:lnTo>
                  <a:lnTo>
                    <a:pt x="122" y="62"/>
                  </a:lnTo>
                  <a:lnTo>
                    <a:pt x="116" y="70"/>
                  </a:lnTo>
                  <a:lnTo>
                    <a:pt x="110" y="82"/>
                  </a:lnTo>
                  <a:lnTo>
                    <a:pt x="108" y="82"/>
                  </a:lnTo>
                  <a:lnTo>
                    <a:pt x="108" y="14"/>
                  </a:lnTo>
                  <a:lnTo>
                    <a:pt x="0" y="14"/>
                  </a:lnTo>
                  <a:lnTo>
                    <a:pt x="0" y="580"/>
                  </a:lnTo>
                  <a:lnTo>
                    <a:pt x="108" y="580"/>
                  </a:lnTo>
                  <a:lnTo>
                    <a:pt x="108" y="238"/>
                  </a:lnTo>
                  <a:lnTo>
                    <a:pt x="108" y="238"/>
                  </a:lnTo>
                  <a:lnTo>
                    <a:pt x="108" y="220"/>
                  </a:lnTo>
                  <a:lnTo>
                    <a:pt x="110" y="204"/>
                  </a:lnTo>
                  <a:lnTo>
                    <a:pt x="114" y="190"/>
                  </a:lnTo>
                  <a:lnTo>
                    <a:pt x="120" y="176"/>
                  </a:lnTo>
                  <a:lnTo>
                    <a:pt x="126" y="162"/>
                  </a:lnTo>
                  <a:lnTo>
                    <a:pt x="134" y="150"/>
                  </a:lnTo>
                  <a:lnTo>
                    <a:pt x="142" y="140"/>
                  </a:lnTo>
                  <a:lnTo>
                    <a:pt x="152" y="130"/>
                  </a:lnTo>
                  <a:lnTo>
                    <a:pt x="164" y="120"/>
                  </a:lnTo>
                  <a:lnTo>
                    <a:pt x="176" y="114"/>
                  </a:lnTo>
                  <a:lnTo>
                    <a:pt x="188" y="106"/>
                  </a:lnTo>
                  <a:lnTo>
                    <a:pt x="202" y="102"/>
                  </a:lnTo>
                  <a:lnTo>
                    <a:pt x="216" y="98"/>
                  </a:lnTo>
                  <a:lnTo>
                    <a:pt x="232" y="94"/>
                  </a:lnTo>
                  <a:lnTo>
                    <a:pt x="248" y="92"/>
                  </a:lnTo>
                  <a:lnTo>
                    <a:pt x="264" y="92"/>
                  </a:lnTo>
                  <a:lnTo>
                    <a:pt x="264" y="92"/>
                  </a:lnTo>
                  <a:lnTo>
                    <a:pt x="292" y="94"/>
                  </a:lnTo>
                  <a:lnTo>
                    <a:pt x="316" y="100"/>
                  </a:lnTo>
                  <a:lnTo>
                    <a:pt x="328" y="106"/>
                  </a:lnTo>
                  <a:lnTo>
                    <a:pt x="340" y="110"/>
                  </a:lnTo>
                  <a:lnTo>
                    <a:pt x="350" y="118"/>
                  </a:lnTo>
                  <a:lnTo>
                    <a:pt x="360" y="126"/>
                  </a:lnTo>
                  <a:lnTo>
                    <a:pt x="370" y="136"/>
                  </a:lnTo>
                  <a:lnTo>
                    <a:pt x="378" y="146"/>
                  </a:lnTo>
                  <a:lnTo>
                    <a:pt x="384" y="158"/>
                  </a:lnTo>
                  <a:lnTo>
                    <a:pt x="390" y="170"/>
                  </a:lnTo>
                  <a:lnTo>
                    <a:pt x="394" y="184"/>
                  </a:lnTo>
                  <a:lnTo>
                    <a:pt x="398" y="200"/>
                  </a:lnTo>
                  <a:lnTo>
                    <a:pt x="400" y="216"/>
                  </a:lnTo>
                  <a:lnTo>
                    <a:pt x="400" y="234"/>
                  </a:lnTo>
                  <a:lnTo>
                    <a:pt x="400" y="580"/>
                  </a:lnTo>
                  <a:lnTo>
                    <a:pt x="508" y="580"/>
                  </a:lnTo>
                  <a:lnTo>
                    <a:pt x="508" y="238"/>
                  </a:lnTo>
                  <a:lnTo>
                    <a:pt x="508" y="238"/>
                  </a:lnTo>
                  <a:lnTo>
                    <a:pt x="510" y="220"/>
                  </a:lnTo>
                  <a:lnTo>
                    <a:pt x="512" y="204"/>
                  </a:lnTo>
                  <a:lnTo>
                    <a:pt x="516" y="190"/>
                  </a:lnTo>
                  <a:lnTo>
                    <a:pt x="520" y="176"/>
                  </a:lnTo>
                  <a:lnTo>
                    <a:pt x="526" y="162"/>
                  </a:lnTo>
                  <a:lnTo>
                    <a:pt x="534" y="150"/>
                  </a:lnTo>
                  <a:lnTo>
                    <a:pt x="544" y="140"/>
                  </a:lnTo>
                  <a:lnTo>
                    <a:pt x="552" y="130"/>
                  </a:lnTo>
                  <a:lnTo>
                    <a:pt x="564" y="120"/>
                  </a:lnTo>
                  <a:lnTo>
                    <a:pt x="576" y="114"/>
                  </a:lnTo>
                  <a:lnTo>
                    <a:pt x="588" y="106"/>
                  </a:lnTo>
                  <a:lnTo>
                    <a:pt x="602" y="102"/>
                  </a:lnTo>
                  <a:lnTo>
                    <a:pt x="618" y="98"/>
                  </a:lnTo>
                  <a:lnTo>
                    <a:pt x="632" y="94"/>
                  </a:lnTo>
                  <a:lnTo>
                    <a:pt x="648" y="92"/>
                  </a:lnTo>
                  <a:lnTo>
                    <a:pt x="664" y="92"/>
                  </a:lnTo>
                  <a:lnTo>
                    <a:pt x="664" y="92"/>
                  </a:lnTo>
                  <a:lnTo>
                    <a:pt x="692" y="94"/>
                  </a:lnTo>
                  <a:lnTo>
                    <a:pt x="718" y="100"/>
                  </a:lnTo>
                  <a:lnTo>
                    <a:pt x="730" y="106"/>
                  </a:lnTo>
                  <a:lnTo>
                    <a:pt x="740" y="110"/>
                  </a:lnTo>
                  <a:lnTo>
                    <a:pt x="752" y="118"/>
                  </a:lnTo>
                  <a:lnTo>
                    <a:pt x="760" y="126"/>
                  </a:lnTo>
                  <a:lnTo>
                    <a:pt x="770" y="136"/>
                  </a:lnTo>
                  <a:lnTo>
                    <a:pt x="778" y="146"/>
                  </a:lnTo>
                  <a:lnTo>
                    <a:pt x="784" y="158"/>
                  </a:lnTo>
                  <a:lnTo>
                    <a:pt x="790" y="170"/>
                  </a:lnTo>
                  <a:lnTo>
                    <a:pt x="796" y="184"/>
                  </a:lnTo>
                  <a:lnTo>
                    <a:pt x="798" y="200"/>
                  </a:lnTo>
                  <a:lnTo>
                    <a:pt x="800" y="216"/>
                  </a:lnTo>
                  <a:lnTo>
                    <a:pt x="802" y="234"/>
                  </a:lnTo>
                  <a:lnTo>
                    <a:pt x="802" y="580"/>
                  </a:lnTo>
                  <a:lnTo>
                    <a:pt x="802" y="5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sp>
          <p:nvSpPr>
            <p:cNvPr id="57" name="Freeform 7"/>
            <p:cNvSpPr>
              <a:spLocks noEditPoints="1"/>
            </p:cNvSpPr>
            <p:nvPr/>
          </p:nvSpPr>
          <p:spPr bwMode="auto">
            <a:xfrm>
              <a:off x="7542213"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6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10" y="200"/>
                  </a:lnTo>
                  <a:lnTo>
                    <a:pt x="182" y="204"/>
                  </a:lnTo>
                  <a:lnTo>
                    <a:pt x="156"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4"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sp>
          <p:nvSpPr>
            <p:cNvPr id="58" name="Freeform 8"/>
            <p:cNvSpPr>
              <a:spLocks noEditPoints="1"/>
            </p:cNvSpPr>
            <p:nvPr/>
          </p:nvSpPr>
          <p:spPr bwMode="auto">
            <a:xfrm>
              <a:off x="8624888"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4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08" y="200"/>
                  </a:lnTo>
                  <a:lnTo>
                    <a:pt x="182" y="204"/>
                  </a:lnTo>
                  <a:lnTo>
                    <a:pt x="154"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2"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sp>
          <p:nvSpPr>
            <p:cNvPr id="59" name="Freeform 9"/>
            <p:cNvSpPr>
              <a:spLocks/>
            </p:cNvSpPr>
            <p:nvPr/>
          </p:nvSpPr>
          <p:spPr bwMode="auto">
            <a:xfrm>
              <a:off x="9682163" y="1039813"/>
              <a:ext cx="469900" cy="1117600"/>
            </a:xfrm>
            <a:custGeom>
              <a:avLst/>
              <a:gdLst>
                <a:gd name="T0" fmla="*/ 86 w 296"/>
                <a:gd name="T1" fmla="*/ 138 h 704"/>
                <a:gd name="T2" fmla="*/ 0 w 296"/>
                <a:gd name="T3" fmla="*/ 138 h 704"/>
                <a:gd name="T4" fmla="*/ 0 w 296"/>
                <a:gd name="T5" fmla="*/ 224 h 704"/>
                <a:gd name="T6" fmla="*/ 86 w 296"/>
                <a:gd name="T7" fmla="*/ 224 h 704"/>
                <a:gd name="T8" fmla="*/ 86 w 296"/>
                <a:gd name="T9" fmla="*/ 582 h 704"/>
                <a:gd name="T10" fmla="*/ 86 w 296"/>
                <a:gd name="T11" fmla="*/ 582 h 704"/>
                <a:gd name="T12" fmla="*/ 88 w 296"/>
                <a:gd name="T13" fmla="*/ 612 h 704"/>
                <a:gd name="T14" fmla="*/ 90 w 296"/>
                <a:gd name="T15" fmla="*/ 626 h 704"/>
                <a:gd name="T16" fmla="*/ 94 w 296"/>
                <a:gd name="T17" fmla="*/ 638 h 704"/>
                <a:gd name="T18" fmla="*/ 98 w 296"/>
                <a:gd name="T19" fmla="*/ 650 h 704"/>
                <a:gd name="T20" fmla="*/ 102 w 296"/>
                <a:gd name="T21" fmla="*/ 660 h 704"/>
                <a:gd name="T22" fmla="*/ 110 w 296"/>
                <a:gd name="T23" fmla="*/ 668 h 704"/>
                <a:gd name="T24" fmla="*/ 118 w 296"/>
                <a:gd name="T25" fmla="*/ 676 h 704"/>
                <a:gd name="T26" fmla="*/ 126 w 296"/>
                <a:gd name="T27" fmla="*/ 682 h 704"/>
                <a:gd name="T28" fmla="*/ 136 w 296"/>
                <a:gd name="T29" fmla="*/ 688 h 704"/>
                <a:gd name="T30" fmla="*/ 148 w 296"/>
                <a:gd name="T31" fmla="*/ 694 h 704"/>
                <a:gd name="T32" fmla="*/ 162 w 296"/>
                <a:gd name="T33" fmla="*/ 698 h 704"/>
                <a:gd name="T34" fmla="*/ 192 w 296"/>
                <a:gd name="T35" fmla="*/ 702 h 704"/>
                <a:gd name="T36" fmla="*/ 230 w 296"/>
                <a:gd name="T37" fmla="*/ 704 h 704"/>
                <a:gd name="T38" fmla="*/ 230 w 296"/>
                <a:gd name="T39" fmla="*/ 704 h 704"/>
                <a:gd name="T40" fmla="*/ 266 w 296"/>
                <a:gd name="T41" fmla="*/ 704 h 704"/>
                <a:gd name="T42" fmla="*/ 296 w 296"/>
                <a:gd name="T43" fmla="*/ 704 h 704"/>
                <a:gd name="T44" fmla="*/ 296 w 296"/>
                <a:gd name="T45" fmla="*/ 614 h 704"/>
                <a:gd name="T46" fmla="*/ 246 w 296"/>
                <a:gd name="T47" fmla="*/ 614 h 704"/>
                <a:gd name="T48" fmla="*/ 246 w 296"/>
                <a:gd name="T49" fmla="*/ 614 h 704"/>
                <a:gd name="T50" fmla="*/ 232 w 296"/>
                <a:gd name="T51" fmla="*/ 612 h 704"/>
                <a:gd name="T52" fmla="*/ 220 w 296"/>
                <a:gd name="T53" fmla="*/ 610 h 704"/>
                <a:gd name="T54" fmla="*/ 212 w 296"/>
                <a:gd name="T55" fmla="*/ 608 h 704"/>
                <a:gd name="T56" fmla="*/ 204 w 296"/>
                <a:gd name="T57" fmla="*/ 604 h 704"/>
                <a:gd name="T58" fmla="*/ 200 w 296"/>
                <a:gd name="T59" fmla="*/ 598 h 704"/>
                <a:gd name="T60" fmla="*/ 196 w 296"/>
                <a:gd name="T61" fmla="*/ 590 h 704"/>
                <a:gd name="T62" fmla="*/ 194 w 296"/>
                <a:gd name="T63" fmla="*/ 582 h 704"/>
                <a:gd name="T64" fmla="*/ 194 w 296"/>
                <a:gd name="T65" fmla="*/ 572 h 704"/>
                <a:gd name="T66" fmla="*/ 194 w 296"/>
                <a:gd name="T67" fmla="*/ 224 h 704"/>
                <a:gd name="T68" fmla="*/ 294 w 296"/>
                <a:gd name="T69" fmla="*/ 224 h 704"/>
                <a:gd name="T70" fmla="*/ 294 w 296"/>
                <a:gd name="T71" fmla="*/ 138 h 704"/>
                <a:gd name="T72" fmla="*/ 194 w 296"/>
                <a:gd name="T73" fmla="*/ 138 h 704"/>
                <a:gd name="T74" fmla="*/ 194 w 296"/>
                <a:gd name="T75" fmla="*/ 0 h 704"/>
                <a:gd name="T76" fmla="*/ 86 w 296"/>
                <a:gd name="T77" fmla="*/ 0 h 704"/>
                <a:gd name="T78" fmla="*/ 86 w 296"/>
                <a:gd name="T79" fmla="*/ 138 h 704"/>
                <a:gd name="T80" fmla="*/ 86 w 296"/>
                <a:gd name="T81" fmla="*/ 13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6" h="704">
                  <a:moveTo>
                    <a:pt x="86" y="138"/>
                  </a:moveTo>
                  <a:lnTo>
                    <a:pt x="0" y="138"/>
                  </a:lnTo>
                  <a:lnTo>
                    <a:pt x="0" y="224"/>
                  </a:lnTo>
                  <a:lnTo>
                    <a:pt x="86" y="224"/>
                  </a:lnTo>
                  <a:lnTo>
                    <a:pt x="86" y="582"/>
                  </a:lnTo>
                  <a:lnTo>
                    <a:pt x="86" y="582"/>
                  </a:lnTo>
                  <a:lnTo>
                    <a:pt x="88" y="612"/>
                  </a:lnTo>
                  <a:lnTo>
                    <a:pt x="90" y="626"/>
                  </a:lnTo>
                  <a:lnTo>
                    <a:pt x="94" y="638"/>
                  </a:lnTo>
                  <a:lnTo>
                    <a:pt x="98" y="650"/>
                  </a:lnTo>
                  <a:lnTo>
                    <a:pt x="102" y="660"/>
                  </a:lnTo>
                  <a:lnTo>
                    <a:pt x="110" y="668"/>
                  </a:lnTo>
                  <a:lnTo>
                    <a:pt x="118" y="676"/>
                  </a:lnTo>
                  <a:lnTo>
                    <a:pt x="126" y="682"/>
                  </a:lnTo>
                  <a:lnTo>
                    <a:pt x="136" y="688"/>
                  </a:lnTo>
                  <a:lnTo>
                    <a:pt x="148" y="694"/>
                  </a:lnTo>
                  <a:lnTo>
                    <a:pt x="162" y="698"/>
                  </a:lnTo>
                  <a:lnTo>
                    <a:pt x="192" y="702"/>
                  </a:lnTo>
                  <a:lnTo>
                    <a:pt x="230" y="704"/>
                  </a:lnTo>
                  <a:lnTo>
                    <a:pt x="230" y="704"/>
                  </a:lnTo>
                  <a:lnTo>
                    <a:pt x="266" y="704"/>
                  </a:lnTo>
                  <a:lnTo>
                    <a:pt x="296" y="704"/>
                  </a:lnTo>
                  <a:lnTo>
                    <a:pt x="296" y="614"/>
                  </a:lnTo>
                  <a:lnTo>
                    <a:pt x="246" y="614"/>
                  </a:lnTo>
                  <a:lnTo>
                    <a:pt x="246" y="614"/>
                  </a:lnTo>
                  <a:lnTo>
                    <a:pt x="232" y="612"/>
                  </a:lnTo>
                  <a:lnTo>
                    <a:pt x="220" y="610"/>
                  </a:lnTo>
                  <a:lnTo>
                    <a:pt x="212" y="608"/>
                  </a:lnTo>
                  <a:lnTo>
                    <a:pt x="204" y="604"/>
                  </a:lnTo>
                  <a:lnTo>
                    <a:pt x="200" y="598"/>
                  </a:lnTo>
                  <a:lnTo>
                    <a:pt x="196" y="590"/>
                  </a:lnTo>
                  <a:lnTo>
                    <a:pt x="194" y="582"/>
                  </a:lnTo>
                  <a:lnTo>
                    <a:pt x="194" y="572"/>
                  </a:lnTo>
                  <a:lnTo>
                    <a:pt x="194" y="224"/>
                  </a:lnTo>
                  <a:lnTo>
                    <a:pt x="294" y="224"/>
                  </a:lnTo>
                  <a:lnTo>
                    <a:pt x="294" y="138"/>
                  </a:lnTo>
                  <a:lnTo>
                    <a:pt x="194" y="138"/>
                  </a:lnTo>
                  <a:lnTo>
                    <a:pt x="194" y="0"/>
                  </a:lnTo>
                  <a:lnTo>
                    <a:pt x="86" y="0"/>
                  </a:lnTo>
                  <a:lnTo>
                    <a:pt x="86" y="138"/>
                  </a:lnTo>
                  <a:lnTo>
                    <a:pt x="86" y="1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sp>
          <p:nvSpPr>
            <p:cNvPr id="60" name="Freeform 10"/>
            <p:cNvSpPr>
              <a:spLocks noEditPoints="1"/>
            </p:cNvSpPr>
            <p:nvPr/>
          </p:nvSpPr>
          <p:spPr bwMode="auto">
            <a:xfrm>
              <a:off x="10294938" y="1217613"/>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sp>
          <p:nvSpPr>
            <p:cNvPr id="61" name="Freeform 11"/>
            <p:cNvSpPr>
              <a:spLocks/>
            </p:cNvSpPr>
            <p:nvPr/>
          </p:nvSpPr>
          <p:spPr bwMode="auto">
            <a:xfrm>
              <a:off x="10952163" y="944563"/>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sp>
          <p:nvSpPr>
            <p:cNvPr id="62" name="Freeform 12"/>
            <p:cNvSpPr>
              <a:spLocks/>
            </p:cNvSpPr>
            <p:nvPr/>
          </p:nvSpPr>
          <p:spPr bwMode="auto">
            <a:xfrm>
              <a:off x="11031538" y="677863"/>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333333"/>
                </a:solidFill>
              </a:endParaRPr>
            </a:p>
          </p:txBody>
        </p:sp>
      </p:grpSp>
      <p:sp>
        <p:nvSpPr>
          <p:cNvPr id="63" name="Rectangle 62"/>
          <p:cNvSpPr/>
          <p:nvPr userDrawn="1"/>
        </p:nvSpPr>
        <p:spPr>
          <a:xfrm>
            <a:off x="6148186" y="4074337"/>
            <a:ext cx="5792801" cy="2045047"/>
          </a:xfrm>
          <a:prstGeom prst="rect">
            <a:avLst/>
          </a:prstGeom>
        </p:spPr>
        <p:txBody>
          <a:bodyPr wrap="square">
            <a:spAutoFit/>
          </a:bodyPr>
          <a:lstStyle/>
          <a:p>
            <a:pPr algn="just">
              <a:lnSpc>
                <a:spcPct val="90000"/>
              </a:lnSpc>
              <a:spcAft>
                <a:spcPts val="300"/>
              </a:spcAft>
            </a:pPr>
            <a:r>
              <a:rPr lang="en-US" sz="1200" b="1" dirty="0">
                <a:solidFill>
                  <a:prstClr val="white"/>
                </a:solidFill>
                <a:cs typeface="Tahoma"/>
              </a:rPr>
              <a:t>ABOUT SMAATO</a:t>
            </a:r>
          </a:p>
          <a:p>
            <a:pPr algn="just">
              <a:lnSpc>
                <a:spcPct val="90000"/>
              </a:lnSpc>
              <a:spcAft>
                <a:spcPts val="647"/>
              </a:spcAft>
            </a:pPr>
            <a:r>
              <a:rPr lang="en-US" sz="1200" dirty="0">
                <a:solidFill>
                  <a:prstClr val="white"/>
                </a:solidFill>
                <a:cs typeface="Tahoma"/>
              </a:rPr>
              <a:t>Smaato is the leading global real-time advertising platform for mobile publishers and app developers. Smaato runs the world’s largest independent mobile ad exchange and has been pioneering innovative, mobile-first solutions for publishers since 2005.</a:t>
            </a:r>
          </a:p>
          <a:p>
            <a:pPr algn="just">
              <a:lnSpc>
                <a:spcPct val="90000"/>
              </a:lnSpc>
              <a:spcAft>
                <a:spcPts val="647"/>
              </a:spcAft>
            </a:pPr>
            <a:r>
              <a:rPr lang="en-US" sz="1200" dirty="0" err="1">
                <a:solidFill>
                  <a:prstClr val="white"/>
                </a:solidFill>
                <a:cs typeface="Tahoma"/>
              </a:rPr>
              <a:t>Smaato’s</a:t>
            </a:r>
            <a:r>
              <a:rPr lang="en-US" sz="1200" dirty="0">
                <a:solidFill>
                  <a:prstClr val="white"/>
                </a:solidFill>
                <a:cs typeface="Tahoma"/>
              </a:rPr>
              <a:t> SPX is a global, intelligent and free-to-use self-service platform &amp; ad server that brings native, video and real-time advertising to over 90,000 app developers and mobile publishers. The company’s worldwide reach and extensive network of demand partners provides a massive variety of advertisers with one single integration. Smaato manages over 10 billion ads every day around the world, across over 1 billion unique mobile users each month.</a:t>
            </a:r>
          </a:p>
        </p:txBody>
      </p:sp>
      <p:graphicFrame>
        <p:nvGraphicFramePr>
          <p:cNvPr id="64" name="Table 63"/>
          <p:cNvGraphicFramePr>
            <a:graphicFrameLocks noGrp="1"/>
          </p:cNvGraphicFramePr>
          <p:nvPr userDrawn="1">
            <p:extLst/>
          </p:nvPr>
        </p:nvGraphicFramePr>
        <p:xfrm>
          <a:off x="6085986" y="6276951"/>
          <a:ext cx="5950508" cy="374889"/>
        </p:xfrm>
        <a:graphic>
          <a:graphicData uri="http://schemas.openxmlformats.org/drawingml/2006/table">
            <a:tbl>
              <a:tblPr firstRow="1" bandRow="1">
                <a:tableStyleId>{5C22544A-7EE6-4342-B048-85BDC9FD1C3A}</a:tableStyleId>
              </a:tblPr>
              <a:tblGrid>
                <a:gridCol w="1487627">
                  <a:extLst>
                    <a:ext uri="{9D8B030D-6E8A-4147-A177-3AD203B41FA5}">
                      <a16:colId xmlns:a16="http://schemas.microsoft.com/office/drawing/2014/main" val="20000"/>
                    </a:ext>
                  </a:extLst>
                </a:gridCol>
                <a:gridCol w="1487627">
                  <a:extLst>
                    <a:ext uri="{9D8B030D-6E8A-4147-A177-3AD203B41FA5}">
                      <a16:colId xmlns:a16="http://schemas.microsoft.com/office/drawing/2014/main" val="20001"/>
                    </a:ext>
                  </a:extLst>
                </a:gridCol>
                <a:gridCol w="1487627">
                  <a:extLst>
                    <a:ext uri="{9D8B030D-6E8A-4147-A177-3AD203B41FA5}">
                      <a16:colId xmlns:a16="http://schemas.microsoft.com/office/drawing/2014/main" val="20002"/>
                    </a:ext>
                  </a:extLst>
                </a:gridCol>
                <a:gridCol w="1487627">
                  <a:extLst>
                    <a:ext uri="{9D8B030D-6E8A-4147-A177-3AD203B41FA5}">
                      <a16:colId xmlns:a16="http://schemas.microsoft.com/office/drawing/2014/main" val="20003"/>
                    </a:ext>
                  </a:extLst>
                </a:gridCol>
              </a:tblGrid>
              <a:tr h="374889">
                <a:tc>
                  <a:txBody>
                    <a:bodyPr/>
                    <a:lstStyle/>
                    <a:p>
                      <a:pPr>
                        <a:lnSpc>
                          <a:spcPct val="90000"/>
                        </a:lnSpc>
                      </a:pPr>
                      <a:r>
                        <a:rPr lang="pt-PT" sz="900" b="0" dirty="0">
                          <a:solidFill>
                            <a:schemeClr val="bg1"/>
                          </a:solidFill>
                          <a:latin typeface="+mn-lt"/>
                          <a:ea typeface="Ruda"/>
                          <a:cs typeface="Tahoma"/>
                        </a:rPr>
                        <a:t>San Francisco, CA</a:t>
                      </a:r>
                    </a:p>
                    <a:p>
                      <a:pPr>
                        <a:lnSpc>
                          <a:spcPct val="90000"/>
                        </a:lnSpc>
                      </a:pPr>
                      <a:r>
                        <a:rPr lang="pt-PT" sz="900" b="0" dirty="0">
                          <a:solidFill>
                            <a:schemeClr val="bg1"/>
                          </a:solidFill>
                          <a:latin typeface="+mn-lt"/>
                          <a:ea typeface="Ruda"/>
                          <a:cs typeface="Tahoma"/>
                        </a:rPr>
                        <a:t>T: +1 (650) 286-1198</a:t>
                      </a:r>
                    </a:p>
                    <a:p>
                      <a:pPr>
                        <a:lnSpc>
                          <a:spcPct val="90000"/>
                        </a:lnSpc>
                      </a:pPr>
                      <a:r>
                        <a:rPr lang="pt-PT" sz="900" b="0" dirty="0" err="1">
                          <a:solidFill>
                            <a:schemeClr val="bg1"/>
                          </a:solidFill>
                          <a:latin typeface="+mn-lt"/>
                          <a:ea typeface="Ruda"/>
                          <a:cs typeface="Tahoma"/>
                        </a:rPr>
                        <a:t>americas@smaato.com</a:t>
                      </a:r>
                      <a:endParaRPr lang="pt-PT" sz="900" b="0" dirty="0">
                        <a:solidFill>
                          <a:schemeClr val="bg1"/>
                        </a:solidFill>
                        <a:latin typeface="+mn-lt"/>
                        <a:ea typeface="Ruda"/>
                        <a:cs typeface="Tahoma"/>
                      </a:endParaRPr>
                    </a:p>
                  </a:txBody>
                  <a:tcPr marL="137160" marR="137160" marT="0" marB="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pt-PT" sz="900" b="0" dirty="0">
                          <a:solidFill>
                            <a:schemeClr val="bg1"/>
                          </a:solidFill>
                          <a:latin typeface="+mn-lt"/>
                          <a:ea typeface="Ruda"/>
                          <a:cs typeface="Tahoma"/>
                        </a:rPr>
                        <a:t>New York City, NY</a:t>
                      </a:r>
                    </a:p>
                    <a:p>
                      <a:pPr>
                        <a:lnSpc>
                          <a:spcPct val="90000"/>
                        </a:lnSpc>
                      </a:pPr>
                      <a:r>
                        <a:rPr lang="en-US" sz="900" b="0" i="0" u="none" strike="noStrike" kern="1200" baseline="0" dirty="0">
                          <a:solidFill>
                            <a:schemeClr val="bg1"/>
                          </a:solidFill>
                          <a:latin typeface="+mn-lt"/>
                          <a:cs typeface="Tahoma"/>
                        </a:rPr>
                        <a:t>Tel: </a:t>
                      </a:r>
                      <a:r>
                        <a:rPr lang="is-IS" sz="900" b="0" i="0" u="none" strike="noStrike" kern="1200" baseline="0" dirty="0">
                          <a:solidFill>
                            <a:schemeClr val="bg1"/>
                          </a:solidFill>
                          <a:latin typeface="+mn-lt"/>
                          <a:cs typeface="Tahoma"/>
                        </a:rPr>
                        <a:t>+1 (646) 650-5030</a:t>
                      </a:r>
                      <a:endParaRPr lang="en-US" sz="900" b="0" i="0" u="none" strike="noStrike" kern="1200" baseline="0" dirty="0">
                        <a:solidFill>
                          <a:schemeClr val="bg1"/>
                        </a:solidFill>
                        <a:latin typeface="+mn-lt"/>
                        <a:cs typeface="Tahoma"/>
                      </a:endParaRPr>
                    </a:p>
                    <a:p>
                      <a:pPr marL="0" marR="0" indent="0" algn="l" defTabSz="914400" rtl="0" eaLnBrk="1" fontAlgn="auto" latinLnBrk="0" hangingPunct="1">
                        <a:lnSpc>
                          <a:spcPct val="90000"/>
                        </a:lnSpc>
                        <a:spcBef>
                          <a:spcPts val="0"/>
                        </a:spcBef>
                        <a:spcAft>
                          <a:spcPts val="0"/>
                        </a:spcAft>
                        <a:buClrTx/>
                        <a:buSzTx/>
                        <a:buFontTx/>
                        <a:buNone/>
                        <a:tabLst/>
                        <a:defRPr/>
                      </a:pPr>
                      <a:r>
                        <a:rPr lang="pt-PT" sz="900" b="0" dirty="0">
                          <a:solidFill>
                            <a:schemeClr val="bg1"/>
                          </a:solidFill>
                          <a:latin typeface="+mn-lt"/>
                          <a:ea typeface="Ruda"/>
                          <a:cs typeface="Tahoma"/>
                        </a:rPr>
                        <a:t>americas@smaato.com</a:t>
                      </a: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Hamburg, Germany</a:t>
                      </a:r>
                    </a:p>
                    <a:p>
                      <a:pPr lvl="0">
                        <a:lnSpc>
                          <a:spcPct val="90000"/>
                        </a:lnSpc>
                      </a:pPr>
                      <a:r>
                        <a:rPr lang="pt-PT" sz="900" b="0" dirty="0">
                          <a:solidFill>
                            <a:schemeClr val="bg1"/>
                          </a:solidFill>
                          <a:latin typeface="+mn-lt"/>
                          <a:ea typeface="Ruda"/>
                          <a:cs typeface="Tahoma"/>
                        </a:rPr>
                        <a:t>T: +49 (40) 3480 9490</a:t>
                      </a:r>
                    </a:p>
                    <a:p>
                      <a:pPr lvl="0">
                        <a:lnSpc>
                          <a:spcPct val="90000"/>
                        </a:lnSpc>
                      </a:pPr>
                      <a:r>
                        <a:rPr lang="pt-PT" sz="900" b="0" dirty="0">
                          <a:solidFill>
                            <a:schemeClr val="bg1"/>
                          </a:solidFill>
                          <a:latin typeface="+mn-lt"/>
                          <a:ea typeface="Ruda"/>
                          <a:cs typeface="Tahoma"/>
                        </a:rPr>
                        <a:t>emea@smaato.com</a:t>
                      </a: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Singapore, SG</a:t>
                      </a:r>
                    </a:p>
                    <a:p>
                      <a:pPr lvl="0">
                        <a:lnSpc>
                          <a:spcPct val="90000"/>
                        </a:lnSpc>
                      </a:pPr>
                      <a:r>
                        <a:rPr lang="pt-PT" sz="900" b="0" dirty="0">
                          <a:solidFill>
                            <a:schemeClr val="bg1"/>
                          </a:solidFill>
                          <a:latin typeface="+mn-lt"/>
                          <a:ea typeface="Ruda"/>
                          <a:cs typeface="Tahoma"/>
                        </a:rPr>
                        <a:t>T: </a:t>
                      </a:r>
                      <a:r>
                        <a:rPr lang="is-IS" sz="900" b="0" dirty="0">
                          <a:solidFill>
                            <a:schemeClr val="bg1"/>
                          </a:solidFill>
                          <a:latin typeface="+mn-lt"/>
                          <a:ea typeface="Ruda"/>
                          <a:cs typeface="Tahoma"/>
                        </a:rPr>
                        <a:t>+65 63366 254</a:t>
                      </a:r>
                    </a:p>
                    <a:p>
                      <a:pPr lvl="0">
                        <a:lnSpc>
                          <a:spcPct val="90000"/>
                        </a:lnSpc>
                      </a:pPr>
                      <a:r>
                        <a:rPr lang="pt-PT" sz="900" b="0" dirty="0" err="1">
                          <a:solidFill>
                            <a:schemeClr val="bg1"/>
                          </a:solidFill>
                          <a:latin typeface="+mn-lt"/>
                          <a:ea typeface="Ruda"/>
                          <a:cs typeface="Tahoma"/>
                        </a:rPr>
                        <a:t>apac@smaato.com</a:t>
                      </a:r>
                      <a:endParaRPr lang="pt-PT" sz="900" b="0" dirty="0">
                        <a:solidFill>
                          <a:schemeClr val="bg1"/>
                        </a:solidFill>
                        <a:latin typeface="+mn-lt"/>
                        <a:ea typeface="Ruda"/>
                        <a:cs typeface="Tahoma"/>
                      </a:endParaRPr>
                    </a:p>
                  </a:txBody>
                  <a:tcPr marL="137160" marR="137160" marT="0" marB="0"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Text Placeholder 5"/>
          <p:cNvSpPr>
            <a:spLocks noGrp="1"/>
          </p:cNvSpPr>
          <p:nvPr>
            <p:ph type="body" sz="quarter" idx="10" hasCustomPrompt="1"/>
          </p:nvPr>
        </p:nvSpPr>
        <p:spPr>
          <a:xfrm>
            <a:off x="6095999" y="2333773"/>
            <a:ext cx="5677647" cy="1255648"/>
          </a:xfrm>
        </p:spPr>
        <p:txBody>
          <a:bodyPr anchor="b">
            <a:noAutofit/>
          </a:bodyPr>
          <a:lstStyle>
            <a:lvl1pPr marL="0" indent="0">
              <a:buNone/>
              <a:defRPr sz="4800" b="1" baseline="0">
                <a:solidFill>
                  <a:schemeClr val="bg1"/>
                </a:solidFill>
              </a:defRPr>
            </a:lvl1pPr>
          </a:lstStyle>
          <a:p>
            <a:pPr lvl="0"/>
            <a:r>
              <a:rPr lang="en-US" dirty="0"/>
              <a:t>Insert optional text or remove</a:t>
            </a:r>
          </a:p>
        </p:txBody>
      </p:sp>
      <p:pic>
        <p:nvPicPr>
          <p:cNvPr id="24" name="Picture 23" descr="smaato_O_wht-shadow.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940" y="1990045"/>
            <a:ext cx="4902533" cy="4882896"/>
          </a:xfrm>
          <a:prstGeom prst="rect">
            <a:avLst/>
          </a:prstGeom>
        </p:spPr>
      </p:pic>
    </p:spTree>
    <p:extLst>
      <p:ext uri="{BB962C8B-B14F-4D97-AF65-F5344CB8AC3E}">
        <p14:creationId xmlns:p14="http://schemas.microsoft.com/office/powerpoint/2010/main" val="1148258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4BBBE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0" y="1779588"/>
            <a:ext cx="5257800" cy="3330575"/>
          </a:xfrm>
        </p:spPr>
        <p:txBody>
          <a:bodyPr anchor="b">
            <a:normAutofit/>
          </a:bodyPr>
          <a:lstStyle>
            <a:lvl1pPr algn="r">
              <a:defRPr sz="4800" b="1"/>
            </a:lvl1pPr>
          </a:lstStyle>
          <a:p>
            <a:r>
              <a:rPr lang="en-US"/>
              <a:t>Click to edit Master title style</a:t>
            </a:r>
            <a:endParaRPr lang="en-US" dirty="0"/>
          </a:p>
        </p:txBody>
      </p:sp>
      <p:sp>
        <p:nvSpPr>
          <p:cNvPr id="3" name="Subtitle 2"/>
          <p:cNvSpPr>
            <a:spLocks noGrp="1"/>
          </p:cNvSpPr>
          <p:nvPr>
            <p:ph type="subTitle" idx="1"/>
          </p:nvPr>
        </p:nvSpPr>
        <p:spPr>
          <a:xfrm>
            <a:off x="6096000" y="5202238"/>
            <a:ext cx="5257800" cy="80667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ext Placeholder 10"/>
          <p:cNvSpPr>
            <a:spLocks noGrp="1"/>
          </p:cNvSpPr>
          <p:nvPr>
            <p:ph type="body" sz="quarter" idx="13" hasCustomPrompt="1"/>
          </p:nvPr>
        </p:nvSpPr>
        <p:spPr>
          <a:xfrm>
            <a:off x="4467497" y="6008688"/>
            <a:ext cx="6886303" cy="468312"/>
          </a:xfrm>
        </p:spPr>
        <p:txBody>
          <a:bodyPr>
            <a:noAutofit/>
          </a:bodyPr>
          <a:lstStyle>
            <a:lvl1pPr marL="0" indent="0" algn="r">
              <a:buNone/>
              <a:defRPr sz="1400" b="1" cap="all" baseline="0">
                <a:solidFill>
                  <a:schemeClr val="bg1"/>
                </a:solidFill>
              </a:defRPr>
            </a:lvl1pPr>
          </a:lstStyle>
          <a:p>
            <a:pPr lvl="0"/>
            <a:r>
              <a:rPr lang="en-US" dirty="0"/>
              <a:t>Click to add speaker name or date</a:t>
            </a:r>
          </a:p>
        </p:txBody>
      </p:sp>
      <p:pic>
        <p:nvPicPr>
          <p:cNvPr id="7" name="Picture 6" descr="smaato_large-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54743" y="359277"/>
            <a:ext cx="4752769" cy="1051842"/>
          </a:xfrm>
          <a:prstGeom prst="rect">
            <a:avLst/>
          </a:prstGeom>
        </p:spPr>
      </p:pic>
      <p:pic>
        <p:nvPicPr>
          <p:cNvPr id="8" name="Picture 7" descr="smaato_O_wht-shadow.png"/>
          <p:cNvPicPr>
            <a:picLocks noChangeAspect="1"/>
          </p:cNvPicPr>
          <p:nvPr userDrawn="1"/>
        </p:nvPicPr>
        <p:blipFill rotWithShape="1">
          <a:blip r:embed="rId3" cstate="screen">
            <a:alphaModFix amt="82000"/>
            <a:extLst>
              <a:ext uri="{28A0092B-C50C-407E-A947-70E740481C1C}">
                <a14:useLocalDpi xmlns:a14="http://schemas.microsoft.com/office/drawing/2010/main"/>
              </a:ext>
            </a:extLst>
          </a:blip>
          <a:srcRect l="25064" r="1" b="25358"/>
          <a:stretch/>
        </p:blipFill>
        <p:spPr>
          <a:xfrm>
            <a:off x="0" y="2162233"/>
            <a:ext cx="4714247" cy="4695767"/>
          </a:xfrm>
          <a:prstGeom prst="rect">
            <a:avLst/>
          </a:prstGeom>
        </p:spPr>
      </p:pic>
    </p:spTree>
    <p:extLst>
      <p:ext uri="{BB962C8B-B14F-4D97-AF65-F5344CB8AC3E}">
        <p14:creationId xmlns:p14="http://schemas.microsoft.com/office/powerpoint/2010/main" val="4064206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4BBBE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54742" y="1779588"/>
            <a:ext cx="4299057" cy="1265537"/>
          </a:xfrm>
        </p:spPr>
        <p:txBody>
          <a:bodyPr anchor="t">
            <a:normAutofit/>
          </a:bodyPr>
          <a:lstStyle>
            <a:lvl1pPr algn="l">
              <a:defRPr sz="4800" b="1"/>
            </a:lvl1pPr>
          </a:lstStyle>
          <a:p>
            <a:r>
              <a:rPr lang="en-US" dirty="0"/>
              <a:t>Click to edit Master title style</a:t>
            </a:r>
          </a:p>
        </p:txBody>
      </p:sp>
      <p:sp>
        <p:nvSpPr>
          <p:cNvPr id="3" name="Subtitle 2"/>
          <p:cNvSpPr>
            <a:spLocks noGrp="1"/>
          </p:cNvSpPr>
          <p:nvPr>
            <p:ph type="subTitle" idx="1"/>
          </p:nvPr>
        </p:nvSpPr>
        <p:spPr>
          <a:xfrm>
            <a:off x="7054742" y="3226279"/>
            <a:ext cx="4299058" cy="2782635"/>
          </a:xfrm>
        </p:spPr>
        <p:txBody>
          <a:bodyPr/>
          <a:lstStyle>
            <a:lvl1pPr marL="457200" indent="-457200" algn="r">
              <a:buFont typeface="+mj-lt"/>
              <a:buAutoNum type="arabicPeriod"/>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smaato_O_wht-shadow.png"/>
          <p:cNvPicPr>
            <a:picLocks noChangeAspect="1"/>
          </p:cNvPicPr>
          <p:nvPr userDrawn="1"/>
        </p:nvPicPr>
        <p:blipFill rotWithShape="1">
          <a:blip r:embed="rId2" cstate="screen">
            <a:alphaModFix amt="82000"/>
            <a:extLst>
              <a:ext uri="{28A0092B-C50C-407E-A947-70E740481C1C}">
                <a14:useLocalDpi xmlns:a14="http://schemas.microsoft.com/office/drawing/2010/main"/>
              </a:ext>
            </a:extLst>
          </a:blip>
          <a:srcRect l="25064" r="1" b="25358"/>
          <a:stretch/>
        </p:blipFill>
        <p:spPr>
          <a:xfrm>
            <a:off x="1" y="4916072"/>
            <a:ext cx="1949570" cy="1941928"/>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71848" y="123891"/>
            <a:ext cx="1527104" cy="338719"/>
          </a:xfrm>
          <a:prstGeom prst="rect">
            <a:avLst/>
          </a:prstGeom>
        </p:spPr>
      </p:pic>
    </p:spTree>
    <p:extLst>
      <p:ext uri="{BB962C8B-B14F-4D97-AF65-F5344CB8AC3E}">
        <p14:creationId xmlns:p14="http://schemas.microsoft.com/office/powerpoint/2010/main" val="2085007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4BBBE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7465" y="976493"/>
            <a:ext cx="8917071" cy="2852737"/>
          </a:xfrm>
        </p:spPr>
        <p:txBody>
          <a:bodyPr anchor="b">
            <a:normAutofit/>
          </a:bodyPr>
          <a:lstStyle>
            <a:lvl1pPr algn="ctr">
              <a:defRPr sz="4800" b="1"/>
            </a:lvl1pPr>
          </a:lstStyle>
          <a:p>
            <a:r>
              <a:rPr lang="en-US"/>
              <a:t>Click to edit Master title style</a:t>
            </a:r>
            <a:endParaRPr lang="en-US" dirty="0"/>
          </a:p>
        </p:txBody>
      </p:sp>
      <p:sp>
        <p:nvSpPr>
          <p:cNvPr id="3" name="Text Placeholder 2"/>
          <p:cNvSpPr>
            <a:spLocks noGrp="1"/>
          </p:cNvSpPr>
          <p:nvPr>
            <p:ph type="body" idx="1"/>
          </p:nvPr>
        </p:nvSpPr>
        <p:spPr>
          <a:xfrm>
            <a:off x="1637464" y="3856218"/>
            <a:ext cx="8917072"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5" name="Picture 14" descr="smaato_O_small_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 y="5888737"/>
            <a:ext cx="893950" cy="969263"/>
          </a:xfrm>
          <a:prstGeom prst="rect">
            <a:avLst/>
          </a:prstGeom>
        </p:spPr>
      </p:pic>
      <p:pic>
        <p:nvPicPr>
          <p:cNvPr id="18" name="Picture 1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71848" y="123891"/>
            <a:ext cx="1527104" cy="338719"/>
          </a:xfrm>
          <a:prstGeom prst="rect">
            <a:avLst/>
          </a:prstGeom>
        </p:spPr>
      </p:pic>
    </p:spTree>
    <p:extLst>
      <p:ext uri="{BB962C8B-B14F-4D97-AF65-F5344CB8AC3E}">
        <p14:creationId xmlns:p14="http://schemas.microsoft.com/office/powerpoint/2010/main" val="29797803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m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4" name="Date Placeholder 3"/>
          <p:cNvSpPr>
            <a:spLocks noGrp="1"/>
          </p:cNvSpPr>
          <p:nvPr>
            <p:ph type="dt" sz="half" idx="10"/>
          </p:nvPr>
        </p:nvSpPr>
        <p:spPr/>
        <p:txBody>
          <a:bodyPr/>
          <a:lstStyle/>
          <a:p>
            <a:fld id="{DFCCC08D-D6D9-734D-B3F4-1D7EB4E73237}" type="datetime1">
              <a:rPr lang="en-US" smtClean="0"/>
              <a:t>3/10/2017</a:t>
            </a:fld>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
        <p:nvSpPr>
          <p:cNvPr id="14"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7" name="Text Placeholder 6"/>
          <p:cNvSpPr>
            <a:spLocks noGrp="1"/>
          </p:cNvSpPr>
          <p:nvPr>
            <p:ph type="body" sz="quarter" idx="14"/>
          </p:nvPr>
        </p:nvSpPr>
        <p:spPr>
          <a:xfrm>
            <a:off x="841248" y="1426464"/>
            <a:ext cx="10240963" cy="4068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5109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Sorte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CEE75B-4DC4-B649-8F10-B750F80E1070}" type="datetime1">
              <a:rPr lang="en-US" smtClean="0"/>
              <a:t>3/10/2017</a:t>
            </a:fld>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10" name="Text Placeholder 9"/>
          <p:cNvSpPr>
            <a:spLocks noGrp="1"/>
          </p:cNvSpPr>
          <p:nvPr>
            <p:ph type="body" sz="quarter" idx="14" hasCustomPrompt="1"/>
          </p:nvPr>
        </p:nvSpPr>
        <p:spPr>
          <a:xfrm>
            <a:off x="3506082" y="1814263"/>
            <a:ext cx="752475" cy="712787"/>
          </a:xfrm>
          <a:noFill/>
        </p:spPr>
        <p:txBody>
          <a:bodyPr anchor="ctr">
            <a:normAutofit/>
          </a:bodyPr>
          <a:lstStyle>
            <a:lvl1pPr marL="0" indent="0" algn="ctr">
              <a:buNone/>
              <a:defRPr sz="2800" b="1">
                <a:solidFill>
                  <a:schemeClr val="bg1"/>
                </a:solidFill>
              </a:defRPr>
            </a:lvl1pPr>
          </a:lstStyle>
          <a:p>
            <a:pPr lvl="0"/>
            <a:r>
              <a:rPr lang="en-US" dirty="0"/>
              <a:t>#</a:t>
            </a:r>
          </a:p>
        </p:txBody>
      </p:sp>
      <p:sp>
        <p:nvSpPr>
          <p:cNvPr id="11" name="Text Placeholder 9"/>
          <p:cNvSpPr>
            <a:spLocks noGrp="1"/>
          </p:cNvSpPr>
          <p:nvPr>
            <p:ph type="body" sz="quarter" idx="15" hasCustomPrompt="1"/>
          </p:nvPr>
        </p:nvSpPr>
        <p:spPr>
          <a:xfrm>
            <a:off x="3506082" y="2709660"/>
            <a:ext cx="752475" cy="712787"/>
          </a:xfrm>
          <a:noFill/>
        </p:spPr>
        <p:txBody>
          <a:bodyPr anchor="ctr">
            <a:normAutofit/>
          </a:bodyPr>
          <a:lstStyle>
            <a:lvl1pPr marL="0" indent="0" algn="ctr">
              <a:buNone/>
              <a:defRPr sz="2800" b="1">
                <a:solidFill>
                  <a:schemeClr val="bg1"/>
                </a:solidFill>
              </a:defRPr>
            </a:lvl1pPr>
          </a:lstStyle>
          <a:p>
            <a:pPr lvl="0"/>
            <a:r>
              <a:rPr lang="en-US" dirty="0"/>
              <a:t>#</a:t>
            </a:r>
          </a:p>
        </p:txBody>
      </p:sp>
      <p:sp>
        <p:nvSpPr>
          <p:cNvPr id="12" name="Text Placeholder 9"/>
          <p:cNvSpPr>
            <a:spLocks noGrp="1"/>
          </p:cNvSpPr>
          <p:nvPr>
            <p:ph type="body" sz="quarter" idx="16" hasCustomPrompt="1"/>
          </p:nvPr>
        </p:nvSpPr>
        <p:spPr>
          <a:xfrm>
            <a:off x="3506081" y="3668883"/>
            <a:ext cx="752475" cy="712787"/>
          </a:xfrm>
          <a:noFill/>
        </p:spPr>
        <p:txBody>
          <a:bodyPr anchor="ctr">
            <a:normAutofit/>
          </a:bodyPr>
          <a:lstStyle>
            <a:lvl1pPr marL="0" indent="0" algn="ctr">
              <a:buNone/>
              <a:defRPr sz="2800" b="1">
                <a:solidFill>
                  <a:schemeClr val="bg1"/>
                </a:solidFill>
              </a:defRPr>
            </a:lvl1pPr>
          </a:lstStyle>
          <a:p>
            <a:pPr lvl="0"/>
            <a:r>
              <a:rPr lang="en-US" dirty="0"/>
              <a:t>#</a:t>
            </a:r>
          </a:p>
        </p:txBody>
      </p:sp>
      <p:sp>
        <p:nvSpPr>
          <p:cNvPr id="13" name="Text Placeholder 9"/>
          <p:cNvSpPr>
            <a:spLocks noGrp="1"/>
          </p:cNvSpPr>
          <p:nvPr>
            <p:ph type="body" sz="quarter" idx="17" hasCustomPrompt="1"/>
          </p:nvPr>
        </p:nvSpPr>
        <p:spPr>
          <a:xfrm>
            <a:off x="3506080" y="4607343"/>
            <a:ext cx="752475" cy="712787"/>
          </a:xfrm>
          <a:noFill/>
        </p:spPr>
        <p:txBody>
          <a:bodyPr anchor="ctr">
            <a:normAutofit/>
          </a:bodyPr>
          <a:lstStyle>
            <a:lvl1pPr marL="0" indent="0" algn="ctr">
              <a:buNone/>
              <a:defRPr sz="2800" b="1">
                <a:solidFill>
                  <a:schemeClr val="bg1"/>
                </a:solidFill>
              </a:defRPr>
            </a:lvl1pPr>
          </a:lstStyle>
          <a:p>
            <a:pPr lvl="0"/>
            <a:r>
              <a:rPr lang="en-US" dirty="0"/>
              <a:t>#</a:t>
            </a:r>
          </a:p>
        </p:txBody>
      </p:sp>
      <p:sp>
        <p:nvSpPr>
          <p:cNvPr id="14" name="Text Placeholder 9"/>
          <p:cNvSpPr>
            <a:spLocks noGrp="1"/>
          </p:cNvSpPr>
          <p:nvPr>
            <p:ph type="body" sz="quarter" idx="18" hasCustomPrompt="1"/>
          </p:nvPr>
        </p:nvSpPr>
        <p:spPr>
          <a:xfrm>
            <a:off x="3506082" y="5520313"/>
            <a:ext cx="752475" cy="712787"/>
          </a:xfrm>
          <a:noFill/>
        </p:spPr>
        <p:txBody>
          <a:bodyPr anchor="ctr">
            <a:normAutofit/>
          </a:bodyPr>
          <a:lstStyle>
            <a:lvl1pPr marL="0" indent="0" algn="ctr">
              <a:buNone/>
              <a:defRPr sz="2800" b="1">
                <a:solidFill>
                  <a:schemeClr val="bg1"/>
                </a:solidFill>
              </a:defRPr>
            </a:lvl1pPr>
          </a:lstStyle>
          <a:p>
            <a:pPr lvl="0"/>
            <a:r>
              <a:rPr lang="en-US" dirty="0"/>
              <a:t>#</a:t>
            </a:r>
          </a:p>
        </p:txBody>
      </p:sp>
      <p:sp>
        <p:nvSpPr>
          <p:cNvPr id="39"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5" name="Text Placeholder 4"/>
          <p:cNvSpPr>
            <a:spLocks noGrp="1"/>
          </p:cNvSpPr>
          <p:nvPr>
            <p:ph type="body" sz="quarter" idx="24"/>
          </p:nvPr>
        </p:nvSpPr>
        <p:spPr>
          <a:xfrm>
            <a:off x="4242819" y="1796826"/>
            <a:ext cx="5052758" cy="756559"/>
          </a:xfrm>
        </p:spPr>
        <p:txBody>
          <a:bodyPr anchor="ctr"/>
          <a:lstStyle>
            <a:lvl1pPr marL="0" indent="0">
              <a:buNone/>
              <a:defRPr/>
            </a:lvl1pPr>
          </a:lstStyle>
          <a:p>
            <a:pPr lvl="0"/>
            <a:r>
              <a:rPr lang="en-US"/>
              <a:t>Click to edit Master text styles</a:t>
            </a:r>
          </a:p>
        </p:txBody>
      </p:sp>
      <p:sp>
        <p:nvSpPr>
          <p:cNvPr id="26" name="Text Placeholder 4"/>
          <p:cNvSpPr>
            <a:spLocks noGrp="1"/>
          </p:cNvSpPr>
          <p:nvPr>
            <p:ph type="body" sz="quarter" idx="25"/>
          </p:nvPr>
        </p:nvSpPr>
        <p:spPr>
          <a:xfrm>
            <a:off x="4242819" y="2688485"/>
            <a:ext cx="5052758" cy="756559"/>
          </a:xfrm>
        </p:spPr>
        <p:txBody>
          <a:bodyPr anchor="ctr"/>
          <a:lstStyle>
            <a:lvl1pPr marL="0" indent="0">
              <a:buNone/>
              <a:defRPr/>
            </a:lvl1pPr>
          </a:lstStyle>
          <a:p>
            <a:pPr lvl="0"/>
            <a:r>
              <a:rPr lang="en-US"/>
              <a:t>Click to edit Master text styles</a:t>
            </a:r>
          </a:p>
        </p:txBody>
      </p:sp>
      <p:sp>
        <p:nvSpPr>
          <p:cNvPr id="27" name="Text Placeholder 4"/>
          <p:cNvSpPr>
            <a:spLocks noGrp="1"/>
          </p:cNvSpPr>
          <p:nvPr>
            <p:ph type="body" sz="quarter" idx="26"/>
          </p:nvPr>
        </p:nvSpPr>
        <p:spPr>
          <a:xfrm>
            <a:off x="4242819" y="3647693"/>
            <a:ext cx="5052758" cy="756559"/>
          </a:xfrm>
        </p:spPr>
        <p:txBody>
          <a:bodyPr anchor="ctr"/>
          <a:lstStyle>
            <a:lvl1pPr marL="0" indent="0">
              <a:buNone/>
              <a:defRPr/>
            </a:lvl1pPr>
          </a:lstStyle>
          <a:p>
            <a:pPr lvl="0"/>
            <a:r>
              <a:rPr lang="en-US"/>
              <a:t>Click to edit Master text styles</a:t>
            </a:r>
          </a:p>
        </p:txBody>
      </p:sp>
      <p:sp>
        <p:nvSpPr>
          <p:cNvPr id="28" name="Text Placeholder 4"/>
          <p:cNvSpPr>
            <a:spLocks noGrp="1"/>
          </p:cNvSpPr>
          <p:nvPr>
            <p:ph type="body" sz="quarter" idx="27"/>
          </p:nvPr>
        </p:nvSpPr>
        <p:spPr>
          <a:xfrm>
            <a:off x="4242819" y="4593391"/>
            <a:ext cx="5052758" cy="756559"/>
          </a:xfrm>
        </p:spPr>
        <p:txBody>
          <a:bodyPr anchor="ctr"/>
          <a:lstStyle>
            <a:lvl1pPr marL="0" indent="0">
              <a:buNone/>
              <a:defRPr/>
            </a:lvl1pPr>
          </a:lstStyle>
          <a:p>
            <a:pPr lvl="0"/>
            <a:r>
              <a:rPr lang="en-US"/>
              <a:t>Click to edit Master text styles</a:t>
            </a:r>
          </a:p>
        </p:txBody>
      </p:sp>
      <p:sp>
        <p:nvSpPr>
          <p:cNvPr id="29" name="Text Placeholder 4"/>
          <p:cNvSpPr>
            <a:spLocks noGrp="1"/>
          </p:cNvSpPr>
          <p:nvPr>
            <p:ph type="body" sz="quarter" idx="28"/>
          </p:nvPr>
        </p:nvSpPr>
        <p:spPr>
          <a:xfrm>
            <a:off x="4242819" y="5498559"/>
            <a:ext cx="5052758" cy="756559"/>
          </a:xfrm>
        </p:spPr>
        <p:txBody>
          <a:bodyPr anchor="ctr"/>
          <a:lstStyle>
            <a:lvl1pPr marL="0" indent="0">
              <a:buNone/>
              <a:defRPr/>
            </a:lvl1pPr>
          </a:lstStyle>
          <a:p>
            <a:pPr lvl="0"/>
            <a:r>
              <a:rPr lang="en-US"/>
              <a:t>Click to edit Master text styles</a:t>
            </a:r>
          </a:p>
        </p:txBody>
      </p:sp>
      <p:sp>
        <p:nvSpPr>
          <p:cNvPr id="17"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8"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26459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0EFFAD-8E65-D244-9147-F3A1406857C9}" type="datetime1">
              <a:rPr lang="en-US" smtClean="0"/>
              <a:t>3/10/2017</a:t>
            </a:fld>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15"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8"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9"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10540168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20813"/>
            <a:ext cx="5181600" cy="4226952"/>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420813"/>
            <a:ext cx="5181600" cy="4226952"/>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7124E4-A16C-F94B-83C5-B8BA7C76D40A}" type="datetime1">
              <a:rPr lang="en-US" smtClean="0"/>
              <a:t>3/10/2017</a:t>
            </a:fld>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1"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9"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37443243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8BDA018-31AB-7742-9C66-23D5E1414703}" type="datetime1">
              <a:rPr lang="en-US" smtClean="0"/>
              <a:t>3/10/2017</a:t>
            </a:fld>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3" name="Content Placeholder 2"/>
          <p:cNvSpPr>
            <a:spLocks noGrp="1"/>
          </p:cNvSpPr>
          <p:nvPr>
            <p:ph sz="half" idx="1"/>
          </p:nvPr>
        </p:nvSpPr>
        <p:spPr>
          <a:xfrm>
            <a:off x="838200" y="1420813"/>
            <a:ext cx="3370253" cy="4286716"/>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2"/>
          </p:nvPr>
        </p:nvSpPr>
        <p:spPr>
          <a:xfrm>
            <a:off x="4330205" y="1420813"/>
            <a:ext cx="3370253" cy="4286716"/>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p:cNvSpPr>
            <a:spLocks noGrp="1"/>
          </p:cNvSpPr>
          <p:nvPr>
            <p:ph sz="half" idx="14"/>
          </p:nvPr>
        </p:nvSpPr>
        <p:spPr>
          <a:xfrm>
            <a:off x="7822211" y="1420813"/>
            <a:ext cx="3370253" cy="4286716"/>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10"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15266507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427157"/>
            <a:ext cx="5157787" cy="823912"/>
          </a:xfrm>
        </p:spPr>
        <p:txBody>
          <a:bodyPr anchor="b"/>
          <a:lstStyle>
            <a:lvl1pPr marL="0" indent="0">
              <a:buNone/>
              <a:defRPr sz="28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251069"/>
            <a:ext cx="5157787" cy="3486343"/>
          </a:xfrm>
        </p:spPr>
        <p:txBody>
          <a:bodyPr>
            <a:normAutofit/>
          </a:bodyPr>
          <a:lstStyle>
            <a:lvl1pPr>
              <a:defRPr sz="28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427157"/>
            <a:ext cx="5183188" cy="823912"/>
          </a:xfrm>
        </p:spPr>
        <p:txBody>
          <a:bodyPr anchor="b"/>
          <a:lstStyle>
            <a:lvl1pPr marL="0" indent="0">
              <a:buNone/>
              <a:defRPr sz="28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251069"/>
            <a:ext cx="5183188" cy="3486343"/>
          </a:xfrm>
        </p:spPr>
        <p:txBody>
          <a:bodyPr>
            <a:normAutofit/>
          </a:bodyPr>
          <a:lstStyle>
            <a:lvl1pPr>
              <a:defRPr sz="28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C22BFC-2C29-2D46-B1DB-5DE8433D068F}" type="datetime1">
              <a:rPr lang="en-US" smtClean="0"/>
              <a:t>3/10/2017</a:t>
            </a:fld>
            <a:endParaRPr lang="en-US"/>
          </a:p>
        </p:txBody>
      </p:sp>
      <p:sp>
        <p:nvSpPr>
          <p:cNvPr id="9" name="Slide Number Placeholder 8"/>
          <p:cNvSpPr>
            <a:spLocks noGrp="1"/>
          </p:cNvSpPr>
          <p:nvPr>
            <p:ph type="sldNum" sz="quarter" idx="12"/>
          </p:nvPr>
        </p:nvSpPr>
        <p:spPr/>
        <p:txBody>
          <a:bodyPr/>
          <a:lstStyle/>
          <a:p>
            <a:fld id="{5246FB18-5DF1-419A-B975-14AFDDD65B9F}" type="slidenum">
              <a:rPr lang="en-US" smtClean="0"/>
              <a:t>‹#›</a:t>
            </a:fld>
            <a:endParaRPr lang="en-US"/>
          </a:p>
        </p:txBody>
      </p:sp>
      <p:sp>
        <p:nvSpPr>
          <p:cNvPr id="14" name="Footer Placeholder 2"/>
          <p:cNvSpPr>
            <a:spLocks noGrp="1"/>
          </p:cNvSpPr>
          <p:nvPr>
            <p:ph type="ftr" sz="quarter" idx="14"/>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11"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5"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3972941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orte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CEE75B-4DC4-B649-8F10-B750F80E1070}" type="datetime1">
              <a:rPr lang="en-US" smtClean="0"/>
              <a:t>3/10/2017</a:t>
            </a:fld>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10" name="Text Placeholder 9"/>
          <p:cNvSpPr>
            <a:spLocks noGrp="1"/>
          </p:cNvSpPr>
          <p:nvPr>
            <p:ph type="body" sz="quarter" idx="14" hasCustomPrompt="1"/>
          </p:nvPr>
        </p:nvSpPr>
        <p:spPr>
          <a:xfrm>
            <a:off x="3506082" y="1814263"/>
            <a:ext cx="752475" cy="712787"/>
          </a:xfrm>
          <a:noFill/>
        </p:spPr>
        <p:txBody>
          <a:bodyPr anchor="ctr">
            <a:normAutofit/>
          </a:bodyPr>
          <a:lstStyle>
            <a:lvl1pPr marL="0" indent="0" algn="ctr">
              <a:buNone/>
              <a:defRPr sz="2800" b="1">
                <a:solidFill>
                  <a:schemeClr val="bg1"/>
                </a:solidFill>
              </a:defRPr>
            </a:lvl1pPr>
          </a:lstStyle>
          <a:p>
            <a:pPr lvl="0"/>
            <a:r>
              <a:rPr lang="en-US" dirty="0"/>
              <a:t>#</a:t>
            </a:r>
          </a:p>
        </p:txBody>
      </p:sp>
      <p:sp>
        <p:nvSpPr>
          <p:cNvPr id="11" name="Text Placeholder 9"/>
          <p:cNvSpPr>
            <a:spLocks noGrp="1"/>
          </p:cNvSpPr>
          <p:nvPr>
            <p:ph type="body" sz="quarter" idx="15" hasCustomPrompt="1"/>
          </p:nvPr>
        </p:nvSpPr>
        <p:spPr>
          <a:xfrm>
            <a:off x="3506082" y="2709660"/>
            <a:ext cx="752475" cy="712787"/>
          </a:xfrm>
          <a:noFill/>
        </p:spPr>
        <p:txBody>
          <a:bodyPr anchor="ctr">
            <a:normAutofit/>
          </a:bodyPr>
          <a:lstStyle>
            <a:lvl1pPr marL="0" indent="0" algn="ctr">
              <a:buNone/>
              <a:defRPr sz="2800" b="1">
                <a:solidFill>
                  <a:schemeClr val="bg1"/>
                </a:solidFill>
              </a:defRPr>
            </a:lvl1pPr>
          </a:lstStyle>
          <a:p>
            <a:pPr lvl="0"/>
            <a:r>
              <a:rPr lang="en-US" dirty="0"/>
              <a:t>#</a:t>
            </a:r>
          </a:p>
        </p:txBody>
      </p:sp>
      <p:sp>
        <p:nvSpPr>
          <p:cNvPr id="12" name="Text Placeholder 9"/>
          <p:cNvSpPr>
            <a:spLocks noGrp="1"/>
          </p:cNvSpPr>
          <p:nvPr>
            <p:ph type="body" sz="quarter" idx="16" hasCustomPrompt="1"/>
          </p:nvPr>
        </p:nvSpPr>
        <p:spPr>
          <a:xfrm>
            <a:off x="3506081" y="3668883"/>
            <a:ext cx="752475" cy="712787"/>
          </a:xfrm>
          <a:noFill/>
        </p:spPr>
        <p:txBody>
          <a:bodyPr anchor="ctr">
            <a:normAutofit/>
          </a:bodyPr>
          <a:lstStyle>
            <a:lvl1pPr marL="0" indent="0" algn="ctr">
              <a:buNone/>
              <a:defRPr sz="2800" b="1">
                <a:solidFill>
                  <a:schemeClr val="bg1"/>
                </a:solidFill>
              </a:defRPr>
            </a:lvl1pPr>
          </a:lstStyle>
          <a:p>
            <a:pPr lvl="0"/>
            <a:r>
              <a:rPr lang="en-US" dirty="0"/>
              <a:t>#</a:t>
            </a:r>
          </a:p>
        </p:txBody>
      </p:sp>
      <p:sp>
        <p:nvSpPr>
          <p:cNvPr id="13" name="Text Placeholder 9"/>
          <p:cNvSpPr>
            <a:spLocks noGrp="1"/>
          </p:cNvSpPr>
          <p:nvPr>
            <p:ph type="body" sz="quarter" idx="17" hasCustomPrompt="1"/>
          </p:nvPr>
        </p:nvSpPr>
        <p:spPr>
          <a:xfrm>
            <a:off x="3506080" y="4607343"/>
            <a:ext cx="752475" cy="712787"/>
          </a:xfrm>
          <a:noFill/>
        </p:spPr>
        <p:txBody>
          <a:bodyPr anchor="ctr">
            <a:normAutofit/>
          </a:bodyPr>
          <a:lstStyle>
            <a:lvl1pPr marL="0" indent="0" algn="ctr">
              <a:buNone/>
              <a:defRPr sz="2800" b="1">
                <a:solidFill>
                  <a:schemeClr val="bg1"/>
                </a:solidFill>
              </a:defRPr>
            </a:lvl1pPr>
          </a:lstStyle>
          <a:p>
            <a:pPr lvl="0"/>
            <a:r>
              <a:rPr lang="en-US" dirty="0"/>
              <a:t>#</a:t>
            </a:r>
          </a:p>
        </p:txBody>
      </p:sp>
      <p:sp>
        <p:nvSpPr>
          <p:cNvPr id="14" name="Text Placeholder 9"/>
          <p:cNvSpPr>
            <a:spLocks noGrp="1"/>
          </p:cNvSpPr>
          <p:nvPr>
            <p:ph type="body" sz="quarter" idx="18" hasCustomPrompt="1"/>
          </p:nvPr>
        </p:nvSpPr>
        <p:spPr>
          <a:xfrm>
            <a:off x="3506082" y="5520313"/>
            <a:ext cx="752475" cy="712787"/>
          </a:xfrm>
          <a:noFill/>
        </p:spPr>
        <p:txBody>
          <a:bodyPr anchor="ctr">
            <a:normAutofit/>
          </a:bodyPr>
          <a:lstStyle>
            <a:lvl1pPr marL="0" indent="0" algn="ctr">
              <a:buNone/>
              <a:defRPr sz="2800" b="1">
                <a:solidFill>
                  <a:schemeClr val="bg1"/>
                </a:solidFill>
              </a:defRPr>
            </a:lvl1pPr>
          </a:lstStyle>
          <a:p>
            <a:pPr lvl="0"/>
            <a:r>
              <a:rPr lang="en-US" dirty="0"/>
              <a:t>#</a:t>
            </a:r>
          </a:p>
        </p:txBody>
      </p:sp>
      <p:sp>
        <p:nvSpPr>
          <p:cNvPr id="39"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5" name="Text Placeholder 4"/>
          <p:cNvSpPr>
            <a:spLocks noGrp="1"/>
          </p:cNvSpPr>
          <p:nvPr>
            <p:ph type="body" sz="quarter" idx="24"/>
          </p:nvPr>
        </p:nvSpPr>
        <p:spPr>
          <a:xfrm>
            <a:off x="4242819" y="1796826"/>
            <a:ext cx="5052758" cy="756559"/>
          </a:xfrm>
        </p:spPr>
        <p:txBody>
          <a:bodyPr anchor="ctr"/>
          <a:lstStyle>
            <a:lvl1pPr marL="0" indent="0">
              <a:buNone/>
              <a:defRPr/>
            </a:lvl1pPr>
          </a:lstStyle>
          <a:p>
            <a:pPr lvl="0"/>
            <a:r>
              <a:rPr lang="en-US"/>
              <a:t>Click to edit Master text styles</a:t>
            </a:r>
          </a:p>
        </p:txBody>
      </p:sp>
      <p:sp>
        <p:nvSpPr>
          <p:cNvPr id="26" name="Text Placeholder 4"/>
          <p:cNvSpPr>
            <a:spLocks noGrp="1"/>
          </p:cNvSpPr>
          <p:nvPr>
            <p:ph type="body" sz="quarter" idx="25"/>
          </p:nvPr>
        </p:nvSpPr>
        <p:spPr>
          <a:xfrm>
            <a:off x="4242819" y="2688485"/>
            <a:ext cx="5052758" cy="756559"/>
          </a:xfrm>
        </p:spPr>
        <p:txBody>
          <a:bodyPr anchor="ctr"/>
          <a:lstStyle>
            <a:lvl1pPr marL="0" indent="0">
              <a:buNone/>
              <a:defRPr/>
            </a:lvl1pPr>
          </a:lstStyle>
          <a:p>
            <a:pPr lvl="0"/>
            <a:r>
              <a:rPr lang="en-US"/>
              <a:t>Click to edit Master text styles</a:t>
            </a:r>
          </a:p>
        </p:txBody>
      </p:sp>
      <p:sp>
        <p:nvSpPr>
          <p:cNvPr id="27" name="Text Placeholder 4"/>
          <p:cNvSpPr>
            <a:spLocks noGrp="1"/>
          </p:cNvSpPr>
          <p:nvPr>
            <p:ph type="body" sz="quarter" idx="26"/>
          </p:nvPr>
        </p:nvSpPr>
        <p:spPr>
          <a:xfrm>
            <a:off x="4242819" y="3647693"/>
            <a:ext cx="5052758" cy="756559"/>
          </a:xfrm>
        </p:spPr>
        <p:txBody>
          <a:bodyPr anchor="ctr"/>
          <a:lstStyle>
            <a:lvl1pPr marL="0" indent="0">
              <a:buNone/>
              <a:defRPr/>
            </a:lvl1pPr>
          </a:lstStyle>
          <a:p>
            <a:pPr lvl="0"/>
            <a:r>
              <a:rPr lang="en-US"/>
              <a:t>Click to edit Master text styles</a:t>
            </a:r>
          </a:p>
        </p:txBody>
      </p:sp>
      <p:sp>
        <p:nvSpPr>
          <p:cNvPr id="28" name="Text Placeholder 4"/>
          <p:cNvSpPr>
            <a:spLocks noGrp="1"/>
          </p:cNvSpPr>
          <p:nvPr>
            <p:ph type="body" sz="quarter" idx="27"/>
          </p:nvPr>
        </p:nvSpPr>
        <p:spPr>
          <a:xfrm>
            <a:off x="4242819" y="4593391"/>
            <a:ext cx="5052758" cy="756559"/>
          </a:xfrm>
        </p:spPr>
        <p:txBody>
          <a:bodyPr anchor="ctr"/>
          <a:lstStyle>
            <a:lvl1pPr marL="0" indent="0">
              <a:buNone/>
              <a:defRPr/>
            </a:lvl1pPr>
          </a:lstStyle>
          <a:p>
            <a:pPr lvl="0"/>
            <a:r>
              <a:rPr lang="en-US"/>
              <a:t>Click to edit Master text styles</a:t>
            </a:r>
          </a:p>
        </p:txBody>
      </p:sp>
      <p:sp>
        <p:nvSpPr>
          <p:cNvPr id="29" name="Text Placeholder 4"/>
          <p:cNvSpPr>
            <a:spLocks noGrp="1"/>
          </p:cNvSpPr>
          <p:nvPr>
            <p:ph type="body" sz="quarter" idx="28"/>
          </p:nvPr>
        </p:nvSpPr>
        <p:spPr>
          <a:xfrm>
            <a:off x="4242819" y="5498559"/>
            <a:ext cx="5052758" cy="756559"/>
          </a:xfrm>
        </p:spPr>
        <p:txBody>
          <a:bodyPr anchor="ctr"/>
          <a:lstStyle>
            <a:lvl1pPr marL="0" indent="0">
              <a:buNone/>
              <a:defRPr/>
            </a:lvl1pPr>
          </a:lstStyle>
          <a:p>
            <a:pPr lvl="0"/>
            <a:r>
              <a:rPr lang="en-US"/>
              <a:t>Click to edit Master text styles</a:t>
            </a:r>
          </a:p>
        </p:txBody>
      </p:sp>
      <p:sp>
        <p:nvSpPr>
          <p:cNvPr id="17"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8"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14940365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D41F5E2-E251-3C4D-9FF5-33C12762CC95}" type="datetime1">
              <a:rPr lang="en-US" smtClean="0"/>
              <a:t>3/10/2017</a:t>
            </a:fld>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0" name="Picture Placeholder 9"/>
          <p:cNvSpPr>
            <a:spLocks noGrp="1"/>
          </p:cNvSpPr>
          <p:nvPr>
            <p:ph type="pic" sz="quarter" idx="14" hasCustomPrompt="1"/>
          </p:nvPr>
        </p:nvSpPr>
        <p:spPr>
          <a:xfrm>
            <a:off x="6096000" y="1419412"/>
            <a:ext cx="5767294" cy="4294252"/>
          </a:xfrm>
        </p:spPr>
        <p:txBody>
          <a:bodyPr anchor="ctr"/>
          <a:lstStyle>
            <a:lvl1pPr marL="0" indent="0" algn="ctr">
              <a:buNone/>
              <a:defRPr/>
            </a:lvl1pPr>
          </a:lstStyle>
          <a:p>
            <a:r>
              <a:rPr lang="en-US" dirty="0"/>
              <a:t>Drag picture to placeholder or </a:t>
            </a:r>
            <a:br>
              <a:rPr lang="en-US" dirty="0"/>
            </a:br>
            <a:r>
              <a:rPr lang="en-US" dirty="0"/>
              <a:t>click icon to add</a:t>
            </a:r>
          </a:p>
        </p:txBody>
      </p:sp>
      <p:sp>
        <p:nvSpPr>
          <p:cNvPr id="16"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17" name="Content Placeholder 2"/>
          <p:cNvSpPr>
            <a:spLocks noGrp="1"/>
          </p:cNvSpPr>
          <p:nvPr>
            <p:ph sz="half" idx="1"/>
          </p:nvPr>
        </p:nvSpPr>
        <p:spPr>
          <a:xfrm>
            <a:off x="838200" y="1420813"/>
            <a:ext cx="5181600" cy="4271775"/>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1"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24504408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lide-Docum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3C3F7E5-5D78-6342-8152-F26EBF0BA1BF}" type="datetime1">
              <a:rPr lang="en-US" smtClean="0"/>
              <a:t>3/10/2017</a:t>
            </a:fld>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6"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17" name="Content Placeholder 2"/>
          <p:cNvSpPr>
            <a:spLocks noGrp="1"/>
          </p:cNvSpPr>
          <p:nvPr>
            <p:ph sz="half" idx="1"/>
          </p:nvPr>
        </p:nvSpPr>
        <p:spPr>
          <a:xfrm>
            <a:off x="838200" y="1420813"/>
            <a:ext cx="5181600" cy="4331540"/>
          </a:xfrm>
        </p:spPr>
        <p:txBody>
          <a:bodyPr/>
          <a:lstStyle>
            <a:lvl1pPr>
              <a:buClr>
                <a:srgbClr val="4BBBEB"/>
              </a:buClr>
              <a:defRPr b="1">
                <a:solidFill>
                  <a:srgbClr val="333333"/>
                </a:solidFill>
              </a:defRPr>
            </a:lvl1pPr>
            <a:lvl2pPr>
              <a:buClr>
                <a:srgbClr val="4BBBEB"/>
              </a:buClr>
              <a:defRPr>
                <a:solidFill>
                  <a:srgbClr val="333333"/>
                </a:solidFill>
              </a:defRPr>
            </a:lvl2pPr>
            <a:lvl3pPr>
              <a:buClr>
                <a:srgbClr val="4BBBEB"/>
              </a:buClr>
              <a:defRPr>
                <a:solidFill>
                  <a:srgbClr val="333333"/>
                </a:solidFill>
              </a:defRPr>
            </a:lvl3pPr>
            <a:lvl4pPr>
              <a:buClr>
                <a:srgbClr val="4BBBEB"/>
              </a:buClr>
              <a:defRPr>
                <a:solidFill>
                  <a:srgbClr val="333333"/>
                </a:solidFill>
              </a:defRPr>
            </a:lvl4pPr>
            <a:lvl5pPr>
              <a:buClr>
                <a:srgbClr val="4BBBEB"/>
              </a:buCl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half" idx="14"/>
          </p:nvPr>
        </p:nvSpPr>
        <p:spPr>
          <a:xfrm>
            <a:off x="6231965" y="1420813"/>
            <a:ext cx="5181600" cy="4331540"/>
          </a:xfrm>
        </p:spPr>
        <p:txBody>
          <a:bodyPr/>
          <a:lstStyle>
            <a:lvl1pPr>
              <a:buClr>
                <a:srgbClr val="4BBBEB"/>
              </a:buClr>
              <a:defRPr b="1">
                <a:solidFill>
                  <a:srgbClr val="333333"/>
                </a:solidFill>
              </a:defRPr>
            </a:lvl1pPr>
            <a:lvl2pPr>
              <a:buClr>
                <a:srgbClr val="4BBBEB"/>
              </a:buClr>
              <a:defRPr>
                <a:solidFill>
                  <a:srgbClr val="333333"/>
                </a:solidFill>
              </a:defRPr>
            </a:lvl2pPr>
            <a:lvl3pPr>
              <a:buClr>
                <a:srgbClr val="4BBBEB"/>
              </a:buClr>
              <a:defRPr>
                <a:solidFill>
                  <a:srgbClr val="333333"/>
                </a:solidFill>
              </a:defRPr>
            </a:lvl3pPr>
            <a:lvl4pPr>
              <a:buClr>
                <a:srgbClr val="4BBBEB"/>
              </a:buClr>
              <a:defRPr>
                <a:solidFill>
                  <a:srgbClr val="333333"/>
                </a:solidFill>
              </a:defRPr>
            </a:lvl4pPr>
            <a:lvl5pPr>
              <a:buClr>
                <a:srgbClr val="4BBBEB"/>
              </a:buCl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0"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3667293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FE43A97-D192-AA47-A7FA-7397020A845A}" type="datetime1">
              <a:rPr lang="en-US" smtClean="0"/>
              <a:t>3/10/2017</a:t>
            </a:fld>
            <a:endParaRPr lang="en-US"/>
          </a:p>
        </p:txBody>
      </p:sp>
      <p:sp>
        <p:nvSpPr>
          <p:cNvPr id="5" name="Slide Number Placeholder 4"/>
          <p:cNvSpPr>
            <a:spLocks noGrp="1"/>
          </p:cNvSpPr>
          <p:nvPr>
            <p:ph type="sldNum" sz="quarter" idx="12"/>
          </p:nvPr>
        </p:nvSpPr>
        <p:spPr/>
        <p:txBody>
          <a:bodyPr/>
          <a:lstStyle/>
          <a:p>
            <a:fld id="{5246FB18-5DF1-419A-B975-14AFDDD65B9F}" type="slidenum">
              <a:rPr lang="en-US" smtClean="0"/>
              <a:t>‹#›</a:t>
            </a:fld>
            <a:endParaRPr lang="en-US"/>
          </a:p>
        </p:txBody>
      </p:sp>
      <p:sp>
        <p:nvSpPr>
          <p:cNvPr id="9"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10" name="Text Placeholder 17"/>
          <p:cNvSpPr>
            <a:spLocks noGrp="1"/>
          </p:cNvSpPr>
          <p:nvPr>
            <p:ph type="body" sz="quarter" idx="15" hasCustomPrompt="1"/>
          </p:nvPr>
        </p:nvSpPr>
        <p:spPr>
          <a:xfrm>
            <a:off x="838200" y="1210235"/>
            <a:ext cx="10515600" cy="4332942"/>
          </a:xfrm>
        </p:spPr>
        <p:txBody>
          <a:bodyPr anchor="ctr">
            <a:normAutofit/>
          </a:bodyPr>
          <a:lstStyle>
            <a:lvl1pPr marL="0" indent="0" algn="ctr">
              <a:buNone/>
              <a:defRPr sz="4000" b="0" baseline="0">
                <a:solidFill>
                  <a:srgbClr val="333333"/>
                </a:solidFill>
              </a:defRPr>
            </a:lvl1pPr>
          </a:lstStyle>
          <a:p>
            <a:pPr lvl="0"/>
            <a:r>
              <a:rPr lang="en-US" dirty="0"/>
              <a:t>Click to add call-out or quote. </a:t>
            </a:r>
          </a:p>
        </p:txBody>
      </p:sp>
      <p:sp>
        <p:nvSpPr>
          <p:cNvPr id="13"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4"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360077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rgbClr val="4BBBEB"/>
        </a:solidFill>
        <a:effectLst/>
      </p:bgPr>
    </p:bg>
    <p:spTree>
      <p:nvGrpSpPr>
        <p:cNvPr id="1" name=""/>
        <p:cNvGrpSpPr/>
        <p:nvPr/>
      </p:nvGrpSpPr>
      <p:grpSpPr>
        <a:xfrm>
          <a:off x="0" y="0"/>
          <a:ext cx="0" cy="0"/>
          <a:chOff x="0" y="0"/>
          <a:chExt cx="0" cy="0"/>
        </a:xfrm>
      </p:grpSpPr>
      <p:grpSp>
        <p:nvGrpSpPr>
          <p:cNvPr id="54" name="Group 53"/>
          <p:cNvGrpSpPr/>
          <p:nvPr userDrawn="1"/>
        </p:nvGrpSpPr>
        <p:grpSpPr>
          <a:xfrm>
            <a:off x="8422303" y="243403"/>
            <a:ext cx="3518685" cy="781746"/>
            <a:chOff x="5011738" y="677863"/>
            <a:chExt cx="6759575" cy="1501775"/>
          </a:xfrm>
        </p:grpSpPr>
        <p:sp>
          <p:nvSpPr>
            <p:cNvPr id="55" name="Freeform 5"/>
            <p:cNvSpPr>
              <a:spLocks/>
            </p:cNvSpPr>
            <p:nvPr/>
          </p:nvSpPr>
          <p:spPr bwMode="auto">
            <a:xfrm>
              <a:off x="5011738" y="1236663"/>
              <a:ext cx="730250" cy="942975"/>
            </a:xfrm>
            <a:custGeom>
              <a:avLst/>
              <a:gdLst>
                <a:gd name="T0" fmla="*/ 2 w 460"/>
                <a:gd name="T1" fmla="*/ 434 h 594"/>
                <a:gd name="T2" fmla="*/ 18 w 460"/>
                <a:gd name="T3" fmla="*/ 488 h 594"/>
                <a:gd name="T4" fmla="*/ 50 w 460"/>
                <a:gd name="T5" fmla="*/ 532 h 594"/>
                <a:gd name="T6" fmla="*/ 98 w 460"/>
                <a:gd name="T7" fmla="*/ 566 h 594"/>
                <a:gd name="T8" fmla="*/ 158 w 460"/>
                <a:gd name="T9" fmla="*/ 586 h 594"/>
                <a:gd name="T10" fmla="*/ 234 w 460"/>
                <a:gd name="T11" fmla="*/ 594 h 594"/>
                <a:gd name="T12" fmla="*/ 278 w 460"/>
                <a:gd name="T13" fmla="*/ 590 h 594"/>
                <a:gd name="T14" fmla="*/ 338 w 460"/>
                <a:gd name="T15" fmla="*/ 576 h 594"/>
                <a:gd name="T16" fmla="*/ 390 w 460"/>
                <a:gd name="T17" fmla="*/ 548 h 594"/>
                <a:gd name="T18" fmla="*/ 432 w 460"/>
                <a:gd name="T19" fmla="*/ 510 h 594"/>
                <a:gd name="T20" fmla="*/ 456 w 460"/>
                <a:gd name="T21" fmla="*/ 458 h 594"/>
                <a:gd name="T22" fmla="*/ 460 w 460"/>
                <a:gd name="T23" fmla="*/ 418 h 594"/>
                <a:gd name="T24" fmla="*/ 446 w 460"/>
                <a:gd name="T25" fmla="*/ 346 h 594"/>
                <a:gd name="T26" fmla="*/ 424 w 460"/>
                <a:gd name="T27" fmla="*/ 316 h 594"/>
                <a:gd name="T28" fmla="*/ 364 w 460"/>
                <a:gd name="T29" fmla="*/ 280 h 594"/>
                <a:gd name="T30" fmla="*/ 184 w 460"/>
                <a:gd name="T31" fmla="*/ 232 h 594"/>
                <a:gd name="T32" fmla="*/ 140 w 460"/>
                <a:gd name="T33" fmla="*/ 212 h 594"/>
                <a:gd name="T34" fmla="*/ 118 w 460"/>
                <a:gd name="T35" fmla="*/ 184 h 594"/>
                <a:gd name="T36" fmla="*/ 114 w 460"/>
                <a:gd name="T37" fmla="*/ 162 h 594"/>
                <a:gd name="T38" fmla="*/ 132 w 460"/>
                <a:gd name="T39" fmla="*/ 118 h 594"/>
                <a:gd name="T40" fmla="*/ 180 w 460"/>
                <a:gd name="T41" fmla="*/ 88 h 594"/>
                <a:gd name="T42" fmla="*/ 228 w 460"/>
                <a:gd name="T43" fmla="*/ 82 h 594"/>
                <a:gd name="T44" fmla="*/ 294 w 460"/>
                <a:gd name="T45" fmla="*/ 94 h 594"/>
                <a:gd name="T46" fmla="*/ 332 w 460"/>
                <a:gd name="T47" fmla="*/ 134 h 594"/>
                <a:gd name="T48" fmla="*/ 444 w 460"/>
                <a:gd name="T49" fmla="*/ 176 h 594"/>
                <a:gd name="T50" fmla="*/ 442 w 460"/>
                <a:gd name="T51" fmla="*/ 144 h 594"/>
                <a:gd name="T52" fmla="*/ 426 w 460"/>
                <a:gd name="T53" fmla="*/ 98 h 594"/>
                <a:gd name="T54" fmla="*/ 396 w 460"/>
                <a:gd name="T55" fmla="*/ 56 h 594"/>
                <a:gd name="T56" fmla="*/ 350 w 460"/>
                <a:gd name="T57" fmla="*/ 24 h 594"/>
                <a:gd name="T58" fmla="*/ 284 w 460"/>
                <a:gd name="T59" fmla="*/ 4 h 594"/>
                <a:gd name="T60" fmla="*/ 230 w 460"/>
                <a:gd name="T61" fmla="*/ 0 h 594"/>
                <a:gd name="T62" fmla="*/ 156 w 460"/>
                <a:gd name="T63" fmla="*/ 8 h 594"/>
                <a:gd name="T64" fmla="*/ 96 w 460"/>
                <a:gd name="T65" fmla="*/ 30 h 594"/>
                <a:gd name="T66" fmla="*/ 50 w 460"/>
                <a:gd name="T67" fmla="*/ 64 h 594"/>
                <a:gd name="T68" fmla="*/ 22 w 460"/>
                <a:gd name="T69" fmla="*/ 106 h 594"/>
                <a:gd name="T70" fmla="*/ 8 w 460"/>
                <a:gd name="T71" fmla="*/ 156 h 594"/>
                <a:gd name="T72" fmla="*/ 8 w 460"/>
                <a:gd name="T73" fmla="*/ 198 h 594"/>
                <a:gd name="T74" fmla="*/ 36 w 460"/>
                <a:gd name="T75" fmla="*/ 262 h 594"/>
                <a:gd name="T76" fmla="*/ 102 w 460"/>
                <a:gd name="T77" fmla="*/ 308 h 594"/>
                <a:gd name="T78" fmla="*/ 242 w 460"/>
                <a:gd name="T79" fmla="*/ 346 h 594"/>
                <a:gd name="T80" fmla="*/ 314 w 460"/>
                <a:gd name="T81" fmla="*/ 370 h 594"/>
                <a:gd name="T82" fmla="*/ 348 w 460"/>
                <a:gd name="T83" fmla="*/ 400 h 594"/>
                <a:gd name="T84" fmla="*/ 352 w 460"/>
                <a:gd name="T85" fmla="*/ 426 h 594"/>
                <a:gd name="T86" fmla="*/ 340 w 460"/>
                <a:gd name="T87" fmla="*/ 466 h 594"/>
                <a:gd name="T88" fmla="*/ 290 w 460"/>
                <a:gd name="T89" fmla="*/ 500 h 594"/>
                <a:gd name="T90" fmla="*/ 230 w 460"/>
                <a:gd name="T91" fmla="*/ 508 h 594"/>
                <a:gd name="T92" fmla="*/ 162 w 460"/>
                <a:gd name="T93" fmla="*/ 494 h 594"/>
                <a:gd name="T94" fmla="*/ 114 w 460"/>
                <a:gd name="T95" fmla="*/ 456 h 594"/>
                <a:gd name="T96" fmla="*/ 100 w 460"/>
                <a:gd name="T97" fmla="*/ 416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0" h="594">
                  <a:moveTo>
                    <a:pt x="0" y="416"/>
                  </a:moveTo>
                  <a:lnTo>
                    <a:pt x="0" y="416"/>
                  </a:lnTo>
                  <a:lnTo>
                    <a:pt x="2" y="434"/>
                  </a:lnTo>
                  <a:lnTo>
                    <a:pt x="6" y="454"/>
                  </a:lnTo>
                  <a:lnTo>
                    <a:pt x="10" y="472"/>
                  </a:lnTo>
                  <a:lnTo>
                    <a:pt x="18" y="488"/>
                  </a:lnTo>
                  <a:lnTo>
                    <a:pt x="26" y="504"/>
                  </a:lnTo>
                  <a:lnTo>
                    <a:pt x="38" y="518"/>
                  </a:lnTo>
                  <a:lnTo>
                    <a:pt x="50" y="532"/>
                  </a:lnTo>
                  <a:lnTo>
                    <a:pt x="64" y="544"/>
                  </a:lnTo>
                  <a:lnTo>
                    <a:pt x="80" y="556"/>
                  </a:lnTo>
                  <a:lnTo>
                    <a:pt x="98" y="566"/>
                  </a:lnTo>
                  <a:lnTo>
                    <a:pt x="116" y="574"/>
                  </a:lnTo>
                  <a:lnTo>
                    <a:pt x="136" y="580"/>
                  </a:lnTo>
                  <a:lnTo>
                    <a:pt x="158" y="586"/>
                  </a:lnTo>
                  <a:lnTo>
                    <a:pt x="182" y="590"/>
                  </a:lnTo>
                  <a:lnTo>
                    <a:pt x="208" y="592"/>
                  </a:lnTo>
                  <a:lnTo>
                    <a:pt x="234" y="594"/>
                  </a:lnTo>
                  <a:lnTo>
                    <a:pt x="234" y="594"/>
                  </a:lnTo>
                  <a:lnTo>
                    <a:pt x="256" y="592"/>
                  </a:lnTo>
                  <a:lnTo>
                    <a:pt x="278" y="590"/>
                  </a:lnTo>
                  <a:lnTo>
                    <a:pt x="298" y="588"/>
                  </a:lnTo>
                  <a:lnTo>
                    <a:pt x="318" y="582"/>
                  </a:lnTo>
                  <a:lnTo>
                    <a:pt x="338" y="576"/>
                  </a:lnTo>
                  <a:lnTo>
                    <a:pt x="356" y="568"/>
                  </a:lnTo>
                  <a:lnTo>
                    <a:pt x="374" y="558"/>
                  </a:lnTo>
                  <a:lnTo>
                    <a:pt x="390" y="548"/>
                  </a:lnTo>
                  <a:lnTo>
                    <a:pt x="406" y="536"/>
                  </a:lnTo>
                  <a:lnTo>
                    <a:pt x="420" y="524"/>
                  </a:lnTo>
                  <a:lnTo>
                    <a:pt x="432" y="510"/>
                  </a:lnTo>
                  <a:lnTo>
                    <a:pt x="442" y="494"/>
                  </a:lnTo>
                  <a:lnTo>
                    <a:pt x="450" y="476"/>
                  </a:lnTo>
                  <a:lnTo>
                    <a:pt x="456" y="458"/>
                  </a:lnTo>
                  <a:lnTo>
                    <a:pt x="460" y="438"/>
                  </a:lnTo>
                  <a:lnTo>
                    <a:pt x="460" y="418"/>
                  </a:lnTo>
                  <a:lnTo>
                    <a:pt x="460" y="418"/>
                  </a:lnTo>
                  <a:lnTo>
                    <a:pt x="458" y="392"/>
                  </a:lnTo>
                  <a:lnTo>
                    <a:pt x="454" y="368"/>
                  </a:lnTo>
                  <a:lnTo>
                    <a:pt x="446" y="346"/>
                  </a:lnTo>
                  <a:lnTo>
                    <a:pt x="440" y="336"/>
                  </a:lnTo>
                  <a:lnTo>
                    <a:pt x="432" y="326"/>
                  </a:lnTo>
                  <a:lnTo>
                    <a:pt x="424" y="316"/>
                  </a:lnTo>
                  <a:lnTo>
                    <a:pt x="414" y="308"/>
                  </a:lnTo>
                  <a:lnTo>
                    <a:pt x="392" y="294"/>
                  </a:lnTo>
                  <a:lnTo>
                    <a:pt x="364" y="280"/>
                  </a:lnTo>
                  <a:lnTo>
                    <a:pt x="330" y="270"/>
                  </a:lnTo>
                  <a:lnTo>
                    <a:pt x="184" y="232"/>
                  </a:lnTo>
                  <a:lnTo>
                    <a:pt x="184" y="232"/>
                  </a:lnTo>
                  <a:lnTo>
                    <a:pt x="166" y="226"/>
                  </a:lnTo>
                  <a:lnTo>
                    <a:pt x="152" y="220"/>
                  </a:lnTo>
                  <a:lnTo>
                    <a:pt x="140" y="212"/>
                  </a:lnTo>
                  <a:lnTo>
                    <a:pt x="130" y="204"/>
                  </a:lnTo>
                  <a:lnTo>
                    <a:pt x="124" y="194"/>
                  </a:lnTo>
                  <a:lnTo>
                    <a:pt x="118" y="184"/>
                  </a:lnTo>
                  <a:lnTo>
                    <a:pt x="116" y="174"/>
                  </a:lnTo>
                  <a:lnTo>
                    <a:pt x="114" y="162"/>
                  </a:lnTo>
                  <a:lnTo>
                    <a:pt x="114" y="162"/>
                  </a:lnTo>
                  <a:lnTo>
                    <a:pt x="116" y="146"/>
                  </a:lnTo>
                  <a:lnTo>
                    <a:pt x="122" y="132"/>
                  </a:lnTo>
                  <a:lnTo>
                    <a:pt x="132" y="118"/>
                  </a:lnTo>
                  <a:lnTo>
                    <a:pt x="146" y="106"/>
                  </a:lnTo>
                  <a:lnTo>
                    <a:pt x="162" y="96"/>
                  </a:lnTo>
                  <a:lnTo>
                    <a:pt x="180" y="88"/>
                  </a:lnTo>
                  <a:lnTo>
                    <a:pt x="202" y="82"/>
                  </a:lnTo>
                  <a:lnTo>
                    <a:pt x="228" y="82"/>
                  </a:lnTo>
                  <a:lnTo>
                    <a:pt x="228" y="82"/>
                  </a:lnTo>
                  <a:lnTo>
                    <a:pt x="252" y="82"/>
                  </a:lnTo>
                  <a:lnTo>
                    <a:pt x="274" y="88"/>
                  </a:lnTo>
                  <a:lnTo>
                    <a:pt x="294" y="94"/>
                  </a:lnTo>
                  <a:lnTo>
                    <a:pt x="310" y="104"/>
                  </a:lnTo>
                  <a:lnTo>
                    <a:pt x="322" y="118"/>
                  </a:lnTo>
                  <a:lnTo>
                    <a:pt x="332" y="134"/>
                  </a:lnTo>
                  <a:lnTo>
                    <a:pt x="338" y="154"/>
                  </a:lnTo>
                  <a:lnTo>
                    <a:pt x="344" y="176"/>
                  </a:lnTo>
                  <a:lnTo>
                    <a:pt x="444" y="176"/>
                  </a:lnTo>
                  <a:lnTo>
                    <a:pt x="444" y="176"/>
                  </a:lnTo>
                  <a:lnTo>
                    <a:pt x="444" y="160"/>
                  </a:lnTo>
                  <a:lnTo>
                    <a:pt x="442" y="144"/>
                  </a:lnTo>
                  <a:lnTo>
                    <a:pt x="438" y="130"/>
                  </a:lnTo>
                  <a:lnTo>
                    <a:pt x="432" y="114"/>
                  </a:lnTo>
                  <a:lnTo>
                    <a:pt x="426" y="98"/>
                  </a:lnTo>
                  <a:lnTo>
                    <a:pt x="418" y="84"/>
                  </a:lnTo>
                  <a:lnTo>
                    <a:pt x="408" y="70"/>
                  </a:lnTo>
                  <a:lnTo>
                    <a:pt x="396" y="56"/>
                  </a:lnTo>
                  <a:lnTo>
                    <a:pt x="382" y="44"/>
                  </a:lnTo>
                  <a:lnTo>
                    <a:pt x="368" y="34"/>
                  </a:lnTo>
                  <a:lnTo>
                    <a:pt x="350" y="24"/>
                  </a:lnTo>
                  <a:lnTo>
                    <a:pt x="330" y="16"/>
                  </a:lnTo>
                  <a:lnTo>
                    <a:pt x="308" y="10"/>
                  </a:lnTo>
                  <a:lnTo>
                    <a:pt x="284" y="4"/>
                  </a:lnTo>
                  <a:lnTo>
                    <a:pt x="258" y="2"/>
                  </a:lnTo>
                  <a:lnTo>
                    <a:pt x="230" y="0"/>
                  </a:lnTo>
                  <a:lnTo>
                    <a:pt x="230" y="0"/>
                  </a:lnTo>
                  <a:lnTo>
                    <a:pt x="204" y="2"/>
                  </a:lnTo>
                  <a:lnTo>
                    <a:pt x="178" y="4"/>
                  </a:lnTo>
                  <a:lnTo>
                    <a:pt x="156" y="8"/>
                  </a:lnTo>
                  <a:lnTo>
                    <a:pt x="134" y="14"/>
                  </a:lnTo>
                  <a:lnTo>
                    <a:pt x="114" y="22"/>
                  </a:lnTo>
                  <a:lnTo>
                    <a:pt x="96" y="30"/>
                  </a:lnTo>
                  <a:lnTo>
                    <a:pt x="80" y="40"/>
                  </a:lnTo>
                  <a:lnTo>
                    <a:pt x="64" y="52"/>
                  </a:lnTo>
                  <a:lnTo>
                    <a:pt x="50" y="64"/>
                  </a:lnTo>
                  <a:lnTo>
                    <a:pt x="40" y="78"/>
                  </a:lnTo>
                  <a:lnTo>
                    <a:pt x="30" y="92"/>
                  </a:lnTo>
                  <a:lnTo>
                    <a:pt x="22" y="106"/>
                  </a:lnTo>
                  <a:lnTo>
                    <a:pt x="16" y="122"/>
                  </a:lnTo>
                  <a:lnTo>
                    <a:pt x="10" y="138"/>
                  </a:lnTo>
                  <a:lnTo>
                    <a:pt x="8" y="156"/>
                  </a:lnTo>
                  <a:lnTo>
                    <a:pt x="8" y="172"/>
                  </a:lnTo>
                  <a:lnTo>
                    <a:pt x="8" y="172"/>
                  </a:lnTo>
                  <a:lnTo>
                    <a:pt x="8" y="198"/>
                  </a:lnTo>
                  <a:lnTo>
                    <a:pt x="14" y="220"/>
                  </a:lnTo>
                  <a:lnTo>
                    <a:pt x="24" y="242"/>
                  </a:lnTo>
                  <a:lnTo>
                    <a:pt x="36" y="262"/>
                  </a:lnTo>
                  <a:lnTo>
                    <a:pt x="54" y="280"/>
                  </a:lnTo>
                  <a:lnTo>
                    <a:pt x="76" y="296"/>
                  </a:lnTo>
                  <a:lnTo>
                    <a:pt x="102" y="308"/>
                  </a:lnTo>
                  <a:lnTo>
                    <a:pt x="134" y="318"/>
                  </a:lnTo>
                  <a:lnTo>
                    <a:pt x="242" y="346"/>
                  </a:lnTo>
                  <a:lnTo>
                    <a:pt x="242" y="346"/>
                  </a:lnTo>
                  <a:lnTo>
                    <a:pt x="272" y="354"/>
                  </a:lnTo>
                  <a:lnTo>
                    <a:pt x="296" y="362"/>
                  </a:lnTo>
                  <a:lnTo>
                    <a:pt x="314" y="370"/>
                  </a:lnTo>
                  <a:lnTo>
                    <a:pt x="330" y="380"/>
                  </a:lnTo>
                  <a:lnTo>
                    <a:pt x="340" y="390"/>
                  </a:lnTo>
                  <a:lnTo>
                    <a:pt x="348" y="400"/>
                  </a:lnTo>
                  <a:lnTo>
                    <a:pt x="352" y="412"/>
                  </a:lnTo>
                  <a:lnTo>
                    <a:pt x="352" y="426"/>
                  </a:lnTo>
                  <a:lnTo>
                    <a:pt x="352" y="426"/>
                  </a:lnTo>
                  <a:lnTo>
                    <a:pt x="352" y="440"/>
                  </a:lnTo>
                  <a:lnTo>
                    <a:pt x="348" y="452"/>
                  </a:lnTo>
                  <a:lnTo>
                    <a:pt x="340" y="466"/>
                  </a:lnTo>
                  <a:lnTo>
                    <a:pt x="328" y="480"/>
                  </a:lnTo>
                  <a:lnTo>
                    <a:pt x="312" y="490"/>
                  </a:lnTo>
                  <a:lnTo>
                    <a:pt x="290" y="500"/>
                  </a:lnTo>
                  <a:lnTo>
                    <a:pt x="262" y="506"/>
                  </a:lnTo>
                  <a:lnTo>
                    <a:pt x="230" y="508"/>
                  </a:lnTo>
                  <a:lnTo>
                    <a:pt x="230" y="508"/>
                  </a:lnTo>
                  <a:lnTo>
                    <a:pt x="206" y="506"/>
                  </a:lnTo>
                  <a:lnTo>
                    <a:pt x="182" y="502"/>
                  </a:lnTo>
                  <a:lnTo>
                    <a:pt x="162" y="494"/>
                  </a:lnTo>
                  <a:lnTo>
                    <a:pt x="144" y="484"/>
                  </a:lnTo>
                  <a:lnTo>
                    <a:pt x="128" y="472"/>
                  </a:lnTo>
                  <a:lnTo>
                    <a:pt x="114" y="456"/>
                  </a:lnTo>
                  <a:lnTo>
                    <a:pt x="106" y="436"/>
                  </a:lnTo>
                  <a:lnTo>
                    <a:pt x="102" y="426"/>
                  </a:lnTo>
                  <a:lnTo>
                    <a:pt x="100" y="416"/>
                  </a:lnTo>
                  <a:lnTo>
                    <a:pt x="0" y="416"/>
                  </a:lnTo>
                  <a:lnTo>
                    <a:pt x="0" y="4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6"/>
            <p:cNvSpPr>
              <a:spLocks/>
            </p:cNvSpPr>
            <p:nvPr/>
          </p:nvSpPr>
          <p:spPr bwMode="auto">
            <a:xfrm>
              <a:off x="5948363" y="1236663"/>
              <a:ext cx="1444625" cy="920750"/>
            </a:xfrm>
            <a:custGeom>
              <a:avLst/>
              <a:gdLst>
                <a:gd name="T0" fmla="*/ 910 w 910"/>
                <a:gd name="T1" fmla="*/ 580 h 580"/>
                <a:gd name="T2" fmla="*/ 910 w 910"/>
                <a:gd name="T3" fmla="*/ 222 h 580"/>
                <a:gd name="T4" fmla="*/ 904 w 910"/>
                <a:gd name="T5" fmla="*/ 170 h 580"/>
                <a:gd name="T6" fmla="*/ 890 w 910"/>
                <a:gd name="T7" fmla="*/ 126 h 580"/>
                <a:gd name="T8" fmla="*/ 868 w 910"/>
                <a:gd name="T9" fmla="*/ 86 h 580"/>
                <a:gd name="T10" fmla="*/ 840 w 910"/>
                <a:gd name="T11" fmla="*/ 56 h 580"/>
                <a:gd name="T12" fmla="*/ 804 w 910"/>
                <a:gd name="T13" fmla="*/ 32 h 580"/>
                <a:gd name="T14" fmla="*/ 764 w 910"/>
                <a:gd name="T15" fmla="*/ 14 h 580"/>
                <a:gd name="T16" fmla="*/ 718 w 910"/>
                <a:gd name="T17" fmla="*/ 4 h 580"/>
                <a:gd name="T18" fmla="*/ 670 w 910"/>
                <a:gd name="T19" fmla="*/ 0 h 580"/>
                <a:gd name="T20" fmla="*/ 638 w 910"/>
                <a:gd name="T21" fmla="*/ 2 h 580"/>
                <a:gd name="T22" fmla="*/ 580 w 910"/>
                <a:gd name="T23" fmla="*/ 12 h 580"/>
                <a:gd name="T24" fmla="*/ 526 w 910"/>
                <a:gd name="T25" fmla="*/ 36 h 580"/>
                <a:gd name="T26" fmla="*/ 492 w 910"/>
                <a:gd name="T27" fmla="*/ 62 h 580"/>
                <a:gd name="T28" fmla="*/ 474 w 910"/>
                <a:gd name="T29" fmla="*/ 86 h 580"/>
                <a:gd name="T30" fmla="*/ 466 w 910"/>
                <a:gd name="T31" fmla="*/ 98 h 580"/>
                <a:gd name="T32" fmla="*/ 446 w 910"/>
                <a:gd name="T33" fmla="*/ 70 h 580"/>
                <a:gd name="T34" fmla="*/ 402 w 910"/>
                <a:gd name="T35" fmla="*/ 32 h 580"/>
                <a:gd name="T36" fmla="*/ 354 w 910"/>
                <a:gd name="T37" fmla="*/ 10 h 580"/>
                <a:gd name="T38" fmla="*/ 306 w 910"/>
                <a:gd name="T39" fmla="*/ 2 h 580"/>
                <a:gd name="T40" fmla="*/ 282 w 910"/>
                <a:gd name="T41" fmla="*/ 0 h 580"/>
                <a:gd name="T42" fmla="*/ 232 w 910"/>
                <a:gd name="T43" fmla="*/ 6 h 580"/>
                <a:gd name="T44" fmla="*/ 182 w 910"/>
                <a:gd name="T45" fmla="*/ 20 h 580"/>
                <a:gd name="T46" fmla="*/ 140 w 910"/>
                <a:gd name="T47" fmla="*/ 44 h 580"/>
                <a:gd name="T48" fmla="*/ 116 w 910"/>
                <a:gd name="T49" fmla="*/ 70 h 580"/>
                <a:gd name="T50" fmla="*/ 108 w 910"/>
                <a:gd name="T51" fmla="*/ 82 h 580"/>
                <a:gd name="T52" fmla="*/ 0 w 910"/>
                <a:gd name="T53" fmla="*/ 14 h 580"/>
                <a:gd name="T54" fmla="*/ 108 w 910"/>
                <a:gd name="T55" fmla="*/ 580 h 580"/>
                <a:gd name="T56" fmla="*/ 108 w 910"/>
                <a:gd name="T57" fmla="*/ 238 h 580"/>
                <a:gd name="T58" fmla="*/ 110 w 910"/>
                <a:gd name="T59" fmla="*/ 204 h 580"/>
                <a:gd name="T60" fmla="*/ 120 w 910"/>
                <a:gd name="T61" fmla="*/ 176 h 580"/>
                <a:gd name="T62" fmla="*/ 134 w 910"/>
                <a:gd name="T63" fmla="*/ 150 h 580"/>
                <a:gd name="T64" fmla="*/ 152 w 910"/>
                <a:gd name="T65" fmla="*/ 130 h 580"/>
                <a:gd name="T66" fmla="*/ 176 w 910"/>
                <a:gd name="T67" fmla="*/ 114 h 580"/>
                <a:gd name="T68" fmla="*/ 202 w 910"/>
                <a:gd name="T69" fmla="*/ 102 h 580"/>
                <a:gd name="T70" fmla="*/ 232 w 910"/>
                <a:gd name="T71" fmla="*/ 94 h 580"/>
                <a:gd name="T72" fmla="*/ 264 w 910"/>
                <a:gd name="T73" fmla="*/ 92 h 580"/>
                <a:gd name="T74" fmla="*/ 292 w 910"/>
                <a:gd name="T75" fmla="*/ 94 h 580"/>
                <a:gd name="T76" fmla="*/ 328 w 910"/>
                <a:gd name="T77" fmla="*/ 106 h 580"/>
                <a:gd name="T78" fmla="*/ 350 w 910"/>
                <a:gd name="T79" fmla="*/ 118 h 580"/>
                <a:gd name="T80" fmla="*/ 370 w 910"/>
                <a:gd name="T81" fmla="*/ 136 h 580"/>
                <a:gd name="T82" fmla="*/ 384 w 910"/>
                <a:gd name="T83" fmla="*/ 158 h 580"/>
                <a:gd name="T84" fmla="*/ 394 w 910"/>
                <a:gd name="T85" fmla="*/ 184 h 580"/>
                <a:gd name="T86" fmla="*/ 400 w 910"/>
                <a:gd name="T87" fmla="*/ 216 h 580"/>
                <a:gd name="T88" fmla="*/ 400 w 910"/>
                <a:gd name="T89" fmla="*/ 580 h 580"/>
                <a:gd name="T90" fmla="*/ 508 w 910"/>
                <a:gd name="T91" fmla="*/ 238 h 580"/>
                <a:gd name="T92" fmla="*/ 510 w 910"/>
                <a:gd name="T93" fmla="*/ 220 h 580"/>
                <a:gd name="T94" fmla="*/ 516 w 910"/>
                <a:gd name="T95" fmla="*/ 190 h 580"/>
                <a:gd name="T96" fmla="*/ 526 w 910"/>
                <a:gd name="T97" fmla="*/ 162 h 580"/>
                <a:gd name="T98" fmla="*/ 544 w 910"/>
                <a:gd name="T99" fmla="*/ 140 h 580"/>
                <a:gd name="T100" fmla="*/ 564 w 910"/>
                <a:gd name="T101" fmla="*/ 120 h 580"/>
                <a:gd name="T102" fmla="*/ 588 w 910"/>
                <a:gd name="T103" fmla="*/ 106 h 580"/>
                <a:gd name="T104" fmla="*/ 618 w 910"/>
                <a:gd name="T105" fmla="*/ 98 h 580"/>
                <a:gd name="T106" fmla="*/ 648 w 910"/>
                <a:gd name="T107" fmla="*/ 92 h 580"/>
                <a:gd name="T108" fmla="*/ 664 w 910"/>
                <a:gd name="T109" fmla="*/ 92 h 580"/>
                <a:gd name="T110" fmla="*/ 718 w 910"/>
                <a:gd name="T111" fmla="*/ 100 h 580"/>
                <a:gd name="T112" fmla="*/ 740 w 910"/>
                <a:gd name="T113" fmla="*/ 110 h 580"/>
                <a:gd name="T114" fmla="*/ 760 w 910"/>
                <a:gd name="T115" fmla="*/ 126 h 580"/>
                <a:gd name="T116" fmla="*/ 778 w 910"/>
                <a:gd name="T117" fmla="*/ 146 h 580"/>
                <a:gd name="T118" fmla="*/ 790 w 910"/>
                <a:gd name="T119" fmla="*/ 170 h 580"/>
                <a:gd name="T120" fmla="*/ 798 w 910"/>
                <a:gd name="T121" fmla="*/ 200 h 580"/>
                <a:gd name="T122" fmla="*/ 802 w 910"/>
                <a:gd name="T123" fmla="*/ 234 h 580"/>
                <a:gd name="T124" fmla="*/ 802 w 910"/>
                <a:gd name="T125" fmla="*/ 58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0" h="580">
                  <a:moveTo>
                    <a:pt x="802" y="580"/>
                  </a:moveTo>
                  <a:lnTo>
                    <a:pt x="910" y="580"/>
                  </a:lnTo>
                  <a:lnTo>
                    <a:pt x="910" y="222"/>
                  </a:lnTo>
                  <a:lnTo>
                    <a:pt x="910" y="222"/>
                  </a:lnTo>
                  <a:lnTo>
                    <a:pt x="908" y="196"/>
                  </a:lnTo>
                  <a:lnTo>
                    <a:pt x="904" y="170"/>
                  </a:lnTo>
                  <a:lnTo>
                    <a:pt x="898" y="146"/>
                  </a:lnTo>
                  <a:lnTo>
                    <a:pt x="890" y="126"/>
                  </a:lnTo>
                  <a:lnTo>
                    <a:pt x="880" y="106"/>
                  </a:lnTo>
                  <a:lnTo>
                    <a:pt x="868" y="86"/>
                  </a:lnTo>
                  <a:lnTo>
                    <a:pt x="854" y="70"/>
                  </a:lnTo>
                  <a:lnTo>
                    <a:pt x="840" y="56"/>
                  </a:lnTo>
                  <a:lnTo>
                    <a:pt x="822" y="42"/>
                  </a:lnTo>
                  <a:lnTo>
                    <a:pt x="804" y="32"/>
                  </a:lnTo>
                  <a:lnTo>
                    <a:pt x="784" y="22"/>
                  </a:lnTo>
                  <a:lnTo>
                    <a:pt x="764" y="14"/>
                  </a:lnTo>
                  <a:lnTo>
                    <a:pt x="742" y="8"/>
                  </a:lnTo>
                  <a:lnTo>
                    <a:pt x="718" y="4"/>
                  </a:lnTo>
                  <a:lnTo>
                    <a:pt x="694" y="2"/>
                  </a:lnTo>
                  <a:lnTo>
                    <a:pt x="670" y="0"/>
                  </a:lnTo>
                  <a:lnTo>
                    <a:pt x="670" y="0"/>
                  </a:lnTo>
                  <a:lnTo>
                    <a:pt x="638" y="2"/>
                  </a:lnTo>
                  <a:lnTo>
                    <a:pt x="608" y="6"/>
                  </a:lnTo>
                  <a:lnTo>
                    <a:pt x="580" y="12"/>
                  </a:lnTo>
                  <a:lnTo>
                    <a:pt x="552" y="22"/>
                  </a:lnTo>
                  <a:lnTo>
                    <a:pt x="526" y="36"/>
                  </a:lnTo>
                  <a:lnTo>
                    <a:pt x="502" y="54"/>
                  </a:lnTo>
                  <a:lnTo>
                    <a:pt x="492" y="62"/>
                  </a:lnTo>
                  <a:lnTo>
                    <a:pt x="482" y="74"/>
                  </a:lnTo>
                  <a:lnTo>
                    <a:pt x="474" y="86"/>
                  </a:lnTo>
                  <a:lnTo>
                    <a:pt x="466" y="98"/>
                  </a:lnTo>
                  <a:lnTo>
                    <a:pt x="466" y="98"/>
                  </a:lnTo>
                  <a:lnTo>
                    <a:pt x="456" y="84"/>
                  </a:lnTo>
                  <a:lnTo>
                    <a:pt x="446" y="70"/>
                  </a:lnTo>
                  <a:lnTo>
                    <a:pt x="424" y="48"/>
                  </a:lnTo>
                  <a:lnTo>
                    <a:pt x="402" y="32"/>
                  </a:lnTo>
                  <a:lnTo>
                    <a:pt x="378" y="18"/>
                  </a:lnTo>
                  <a:lnTo>
                    <a:pt x="354" y="10"/>
                  </a:lnTo>
                  <a:lnTo>
                    <a:pt x="330" y="4"/>
                  </a:lnTo>
                  <a:lnTo>
                    <a:pt x="306" y="2"/>
                  </a:lnTo>
                  <a:lnTo>
                    <a:pt x="282" y="0"/>
                  </a:lnTo>
                  <a:lnTo>
                    <a:pt x="282" y="0"/>
                  </a:lnTo>
                  <a:lnTo>
                    <a:pt x="258" y="2"/>
                  </a:lnTo>
                  <a:lnTo>
                    <a:pt x="232" y="6"/>
                  </a:lnTo>
                  <a:lnTo>
                    <a:pt x="206" y="10"/>
                  </a:lnTo>
                  <a:lnTo>
                    <a:pt x="182" y="20"/>
                  </a:lnTo>
                  <a:lnTo>
                    <a:pt x="160" y="30"/>
                  </a:lnTo>
                  <a:lnTo>
                    <a:pt x="140" y="44"/>
                  </a:lnTo>
                  <a:lnTo>
                    <a:pt x="122" y="62"/>
                  </a:lnTo>
                  <a:lnTo>
                    <a:pt x="116" y="70"/>
                  </a:lnTo>
                  <a:lnTo>
                    <a:pt x="110" y="82"/>
                  </a:lnTo>
                  <a:lnTo>
                    <a:pt x="108" y="82"/>
                  </a:lnTo>
                  <a:lnTo>
                    <a:pt x="108" y="14"/>
                  </a:lnTo>
                  <a:lnTo>
                    <a:pt x="0" y="14"/>
                  </a:lnTo>
                  <a:lnTo>
                    <a:pt x="0" y="580"/>
                  </a:lnTo>
                  <a:lnTo>
                    <a:pt x="108" y="580"/>
                  </a:lnTo>
                  <a:lnTo>
                    <a:pt x="108" y="238"/>
                  </a:lnTo>
                  <a:lnTo>
                    <a:pt x="108" y="238"/>
                  </a:lnTo>
                  <a:lnTo>
                    <a:pt x="108" y="220"/>
                  </a:lnTo>
                  <a:lnTo>
                    <a:pt x="110" y="204"/>
                  </a:lnTo>
                  <a:lnTo>
                    <a:pt x="114" y="190"/>
                  </a:lnTo>
                  <a:lnTo>
                    <a:pt x="120" y="176"/>
                  </a:lnTo>
                  <a:lnTo>
                    <a:pt x="126" y="162"/>
                  </a:lnTo>
                  <a:lnTo>
                    <a:pt x="134" y="150"/>
                  </a:lnTo>
                  <a:lnTo>
                    <a:pt x="142" y="140"/>
                  </a:lnTo>
                  <a:lnTo>
                    <a:pt x="152" y="130"/>
                  </a:lnTo>
                  <a:lnTo>
                    <a:pt x="164" y="120"/>
                  </a:lnTo>
                  <a:lnTo>
                    <a:pt x="176" y="114"/>
                  </a:lnTo>
                  <a:lnTo>
                    <a:pt x="188" y="106"/>
                  </a:lnTo>
                  <a:lnTo>
                    <a:pt x="202" y="102"/>
                  </a:lnTo>
                  <a:lnTo>
                    <a:pt x="216" y="98"/>
                  </a:lnTo>
                  <a:lnTo>
                    <a:pt x="232" y="94"/>
                  </a:lnTo>
                  <a:lnTo>
                    <a:pt x="248" y="92"/>
                  </a:lnTo>
                  <a:lnTo>
                    <a:pt x="264" y="92"/>
                  </a:lnTo>
                  <a:lnTo>
                    <a:pt x="264" y="92"/>
                  </a:lnTo>
                  <a:lnTo>
                    <a:pt x="292" y="94"/>
                  </a:lnTo>
                  <a:lnTo>
                    <a:pt x="316" y="100"/>
                  </a:lnTo>
                  <a:lnTo>
                    <a:pt x="328" y="106"/>
                  </a:lnTo>
                  <a:lnTo>
                    <a:pt x="340" y="110"/>
                  </a:lnTo>
                  <a:lnTo>
                    <a:pt x="350" y="118"/>
                  </a:lnTo>
                  <a:lnTo>
                    <a:pt x="360" y="126"/>
                  </a:lnTo>
                  <a:lnTo>
                    <a:pt x="370" y="136"/>
                  </a:lnTo>
                  <a:lnTo>
                    <a:pt x="378" y="146"/>
                  </a:lnTo>
                  <a:lnTo>
                    <a:pt x="384" y="158"/>
                  </a:lnTo>
                  <a:lnTo>
                    <a:pt x="390" y="170"/>
                  </a:lnTo>
                  <a:lnTo>
                    <a:pt x="394" y="184"/>
                  </a:lnTo>
                  <a:lnTo>
                    <a:pt x="398" y="200"/>
                  </a:lnTo>
                  <a:lnTo>
                    <a:pt x="400" y="216"/>
                  </a:lnTo>
                  <a:lnTo>
                    <a:pt x="400" y="234"/>
                  </a:lnTo>
                  <a:lnTo>
                    <a:pt x="400" y="580"/>
                  </a:lnTo>
                  <a:lnTo>
                    <a:pt x="508" y="580"/>
                  </a:lnTo>
                  <a:lnTo>
                    <a:pt x="508" y="238"/>
                  </a:lnTo>
                  <a:lnTo>
                    <a:pt x="508" y="238"/>
                  </a:lnTo>
                  <a:lnTo>
                    <a:pt x="510" y="220"/>
                  </a:lnTo>
                  <a:lnTo>
                    <a:pt x="512" y="204"/>
                  </a:lnTo>
                  <a:lnTo>
                    <a:pt x="516" y="190"/>
                  </a:lnTo>
                  <a:lnTo>
                    <a:pt x="520" y="176"/>
                  </a:lnTo>
                  <a:lnTo>
                    <a:pt x="526" y="162"/>
                  </a:lnTo>
                  <a:lnTo>
                    <a:pt x="534" y="150"/>
                  </a:lnTo>
                  <a:lnTo>
                    <a:pt x="544" y="140"/>
                  </a:lnTo>
                  <a:lnTo>
                    <a:pt x="552" y="130"/>
                  </a:lnTo>
                  <a:lnTo>
                    <a:pt x="564" y="120"/>
                  </a:lnTo>
                  <a:lnTo>
                    <a:pt x="576" y="114"/>
                  </a:lnTo>
                  <a:lnTo>
                    <a:pt x="588" y="106"/>
                  </a:lnTo>
                  <a:lnTo>
                    <a:pt x="602" y="102"/>
                  </a:lnTo>
                  <a:lnTo>
                    <a:pt x="618" y="98"/>
                  </a:lnTo>
                  <a:lnTo>
                    <a:pt x="632" y="94"/>
                  </a:lnTo>
                  <a:lnTo>
                    <a:pt x="648" y="92"/>
                  </a:lnTo>
                  <a:lnTo>
                    <a:pt x="664" y="92"/>
                  </a:lnTo>
                  <a:lnTo>
                    <a:pt x="664" y="92"/>
                  </a:lnTo>
                  <a:lnTo>
                    <a:pt x="692" y="94"/>
                  </a:lnTo>
                  <a:lnTo>
                    <a:pt x="718" y="100"/>
                  </a:lnTo>
                  <a:lnTo>
                    <a:pt x="730" y="106"/>
                  </a:lnTo>
                  <a:lnTo>
                    <a:pt x="740" y="110"/>
                  </a:lnTo>
                  <a:lnTo>
                    <a:pt x="752" y="118"/>
                  </a:lnTo>
                  <a:lnTo>
                    <a:pt x="760" y="126"/>
                  </a:lnTo>
                  <a:lnTo>
                    <a:pt x="770" y="136"/>
                  </a:lnTo>
                  <a:lnTo>
                    <a:pt x="778" y="146"/>
                  </a:lnTo>
                  <a:lnTo>
                    <a:pt x="784" y="158"/>
                  </a:lnTo>
                  <a:lnTo>
                    <a:pt x="790" y="170"/>
                  </a:lnTo>
                  <a:lnTo>
                    <a:pt x="796" y="184"/>
                  </a:lnTo>
                  <a:lnTo>
                    <a:pt x="798" y="200"/>
                  </a:lnTo>
                  <a:lnTo>
                    <a:pt x="800" y="216"/>
                  </a:lnTo>
                  <a:lnTo>
                    <a:pt x="802" y="234"/>
                  </a:lnTo>
                  <a:lnTo>
                    <a:pt x="802" y="580"/>
                  </a:lnTo>
                  <a:lnTo>
                    <a:pt x="802" y="58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7"/>
            <p:cNvSpPr>
              <a:spLocks noEditPoints="1"/>
            </p:cNvSpPr>
            <p:nvPr/>
          </p:nvSpPr>
          <p:spPr bwMode="auto">
            <a:xfrm>
              <a:off x="7542213"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6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10" y="200"/>
                  </a:lnTo>
                  <a:lnTo>
                    <a:pt x="182" y="204"/>
                  </a:lnTo>
                  <a:lnTo>
                    <a:pt x="156"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4"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8"/>
            <p:cNvSpPr>
              <a:spLocks noEditPoints="1"/>
            </p:cNvSpPr>
            <p:nvPr/>
          </p:nvSpPr>
          <p:spPr bwMode="auto">
            <a:xfrm>
              <a:off x="8624888" y="1236663"/>
              <a:ext cx="904875" cy="942975"/>
            </a:xfrm>
            <a:custGeom>
              <a:avLst/>
              <a:gdLst>
                <a:gd name="T0" fmla="*/ 440 w 570"/>
                <a:gd name="T1" fmla="*/ 244 h 594"/>
                <a:gd name="T2" fmla="*/ 370 w 570"/>
                <a:gd name="T3" fmla="*/ 210 h 594"/>
                <a:gd name="T4" fmla="*/ 296 w 570"/>
                <a:gd name="T5" fmla="*/ 196 h 594"/>
                <a:gd name="T6" fmla="*/ 238 w 570"/>
                <a:gd name="T7" fmla="*/ 196 h 594"/>
                <a:gd name="T8" fmla="*/ 154 w 570"/>
                <a:gd name="T9" fmla="*/ 212 h 594"/>
                <a:gd name="T10" fmla="*/ 88 w 570"/>
                <a:gd name="T11" fmla="*/ 242 h 594"/>
                <a:gd name="T12" fmla="*/ 40 w 570"/>
                <a:gd name="T13" fmla="*/ 284 h 594"/>
                <a:gd name="T14" fmla="*/ 10 w 570"/>
                <a:gd name="T15" fmla="*/ 334 h 594"/>
                <a:gd name="T16" fmla="*/ 0 w 570"/>
                <a:gd name="T17" fmla="*/ 390 h 594"/>
                <a:gd name="T18" fmla="*/ 6 w 570"/>
                <a:gd name="T19" fmla="*/ 436 h 594"/>
                <a:gd name="T20" fmla="*/ 32 w 570"/>
                <a:gd name="T21" fmla="*/ 494 h 594"/>
                <a:gd name="T22" fmla="*/ 78 w 570"/>
                <a:gd name="T23" fmla="*/ 540 h 594"/>
                <a:gd name="T24" fmla="*/ 142 w 570"/>
                <a:gd name="T25" fmla="*/ 572 h 594"/>
                <a:gd name="T26" fmla="*/ 216 w 570"/>
                <a:gd name="T27" fmla="*/ 590 h 594"/>
                <a:gd name="T28" fmla="*/ 272 w 570"/>
                <a:gd name="T29" fmla="*/ 594 h 594"/>
                <a:gd name="T30" fmla="*/ 356 w 570"/>
                <a:gd name="T31" fmla="*/ 584 h 594"/>
                <a:gd name="T32" fmla="*/ 428 w 570"/>
                <a:gd name="T33" fmla="*/ 554 h 594"/>
                <a:gd name="T34" fmla="*/ 470 w 570"/>
                <a:gd name="T35" fmla="*/ 580 h 594"/>
                <a:gd name="T36" fmla="*/ 570 w 570"/>
                <a:gd name="T37" fmla="*/ 194 h 594"/>
                <a:gd name="T38" fmla="*/ 556 w 570"/>
                <a:gd name="T39" fmla="*/ 126 h 594"/>
                <a:gd name="T40" fmla="*/ 518 w 570"/>
                <a:gd name="T41" fmla="*/ 74 h 594"/>
                <a:gd name="T42" fmla="*/ 462 w 570"/>
                <a:gd name="T43" fmla="*/ 36 h 594"/>
                <a:gd name="T44" fmla="*/ 390 w 570"/>
                <a:gd name="T45" fmla="*/ 12 h 594"/>
                <a:gd name="T46" fmla="*/ 310 w 570"/>
                <a:gd name="T47" fmla="*/ 2 h 594"/>
                <a:gd name="T48" fmla="*/ 236 w 570"/>
                <a:gd name="T49" fmla="*/ 2 h 594"/>
                <a:gd name="T50" fmla="*/ 156 w 570"/>
                <a:gd name="T51" fmla="*/ 14 h 594"/>
                <a:gd name="T52" fmla="*/ 58 w 570"/>
                <a:gd name="T53" fmla="*/ 44 h 594"/>
                <a:gd name="T54" fmla="*/ 148 w 570"/>
                <a:gd name="T55" fmla="*/ 108 h 594"/>
                <a:gd name="T56" fmla="*/ 254 w 570"/>
                <a:gd name="T57" fmla="*/ 88 h 594"/>
                <a:gd name="T58" fmla="*/ 308 w 570"/>
                <a:gd name="T59" fmla="*/ 88 h 594"/>
                <a:gd name="T60" fmla="*/ 388 w 570"/>
                <a:gd name="T61" fmla="*/ 102 h 594"/>
                <a:gd name="T62" fmla="*/ 426 w 570"/>
                <a:gd name="T63" fmla="*/ 124 h 594"/>
                <a:gd name="T64" fmla="*/ 452 w 570"/>
                <a:gd name="T65" fmla="*/ 156 h 594"/>
                <a:gd name="T66" fmla="*/ 464 w 570"/>
                <a:gd name="T67" fmla="*/ 200 h 594"/>
                <a:gd name="T68" fmla="*/ 466 w 570"/>
                <a:gd name="T69" fmla="*/ 394 h 594"/>
                <a:gd name="T70" fmla="*/ 462 w 570"/>
                <a:gd name="T71" fmla="*/ 426 h 594"/>
                <a:gd name="T72" fmla="*/ 446 w 570"/>
                <a:gd name="T73" fmla="*/ 454 h 594"/>
                <a:gd name="T74" fmla="*/ 416 w 570"/>
                <a:gd name="T75" fmla="*/ 480 h 594"/>
                <a:gd name="T76" fmla="*/ 374 w 570"/>
                <a:gd name="T77" fmla="*/ 498 h 594"/>
                <a:gd name="T78" fmla="*/ 314 w 570"/>
                <a:gd name="T79" fmla="*/ 506 h 594"/>
                <a:gd name="T80" fmla="*/ 268 w 570"/>
                <a:gd name="T81" fmla="*/ 506 h 594"/>
                <a:gd name="T82" fmla="*/ 208 w 570"/>
                <a:gd name="T83" fmla="*/ 498 h 594"/>
                <a:gd name="T84" fmla="*/ 164 w 570"/>
                <a:gd name="T85" fmla="*/ 480 h 594"/>
                <a:gd name="T86" fmla="*/ 136 w 570"/>
                <a:gd name="T87" fmla="*/ 454 h 594"/>
                <a:gd name="T88" fmla="*/ 120 w 570"/>
                <a:gd name="T89" fmla="*/ 426 h 594"/>
                <a:gd name="T90" fmla="*/ 114 w 570"/>
                <a:gd name="T91" fmla="*/ 394 h 594"/>
                <a:gd name="T92" fmla="*/ 124 w 570"/>
                <a:gd name="T93" fmla="*/ 354 h 594"/>
                <a:gd name="T94" fmla="*/ 144 w 570"/>
                <a:gd name="T95" fmla="*/ 326 h 594"/>
                <a:gd name="T96" fmla="*/ 178 w 570"/>
                <a:gd name="T97" fmla="*/ 302 h 594"/>
                <a:gd name="T98" fmla="*/ 226 w 570"/>
                <a:gd name="T99" fmla="*/ 286 h 594"/>
                <a:gd name="T100" fmla="*/ 290 w 570"/>
                <a:gd name="T101" fmla="*/ 282 h 594"/>
                <a:gd name="T102" fmla="*/ 336 w 570"/>
                <a:gd name="T103" fmla="*/ 284 h 594"/>
                <a:gd name="T104" fmla="*/ 390 w 570"/>
                <a:gd name="T105" fmla="*/ 296 h 594"/>
                <a:gd name="T106" fmla="*/ 428 w 570"/>
                <a:gd name="T107" fmla="*/ 318 h 594"/>
                <a:gd name="T108" fmla="*/ 452 w 570"/>
                <a:gd name="T109" fmla="*/ 344 h 594"/>
                <a:gd name="T110" fmla="*/ 464 w 570"/>
                <a:gd name="T111" fmla="*/ 37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0" h="594">
                  <a:moveTo>
                    <a:pt x="464" y="260"/>
                  </a:moveTo>
                  <a:lnTo>
                    <a:pt x="464" y="260"/>
                  </a:lnTo>
                  <a:lnTo>
                    <a:pt x="440" y="244"/>
                  </a:lnTo>
                  <a:lnTo>
                    <a:pt x="418" y="230"/>
                  </a:lnTo>
                  <a:lnTo>
                    <a:pt x="394" y="218"/>
                  </a:lnTo>
                  <a:lnTo>
                    <a:pt x="370" y="210"/>
                  </a:lnTo>
                  <a:lnTo>
                    <a:pt x="346" y="204"/>
                  </a:lnTo>
                  <a:lnTo>
                    <a:pt x="320" y="198"/>
                  </a:lnTo>
                  <a:lnTo>
                    <a:pt x="296" y="196"/>
                  </a:lnTo>
                  <a:lnTo>
                    <a:pt x="270" y="196"/>
                  </a:lnTo>
                  <a:lnTo>
                    <a:pt x="270" y="196"/>
                  </a:lnTo>
                  <a:lnTo>
                    <a:pt x="238" y="196"/>
                  </a:lnTo>
                  <a:lnTo>
                    <a:pt x="208" y="200"/>
                  </a:lnTo>
                  <a:lnTo>
                    <a:pt x="182" y="204"/>
                  </a:lnTo>
                  <a:lnTo>
                    <a:pt x="154" y="212"/>
                  </a:lnTo>
                  <a:lnTo>
                    <a:pt x="130" y="220"/>
                  </a:lnTo>
                  <a:lnTo>
                    <a:pt x="108" y="230"/>
                  </a:lnTo>
                  <a:lnTo>
                    <a:pt x="88" y="242"/>
                  </a:lnTo>
                  <a:lnTo>
                    <a:pt x="70" y="254"/>
                  </a:lnTo>
                  <a:lnTo>
                    <a:pt x="54" y="268"/>
                  </a:lnTo>
                  <a:lnTo>
                    <a:pt x="40" y="284"/>
                  </a:lnTo>
                  <a:lnTo>
                    <a:pt x="28" y="300"/>
                  </a:lnTo>
                  <a:lnTo>
                    <a:pt x="18" y="316"/>
                  </a:lnTo>
                  <a:lnTo>
                    <a:pt x="10" y="334"/>
                  </a:lnTo>
                  <a:lnTo>
                    <a:pt x="4" y="352"/>
                  </a:lnTo>
                  <a:lnTo>
                    <a:pt x="2" y="370"/>
                  </a:lnTo>
                  <a:lnTo>
                    <a:pt x="0" y="390"/>
                  </a:lnTo>
                  <a:lnTo>
                    <a:pt x="0" y="390"/>
                  </a:lnTo>
                  <a:lnTo>
                    <a:pt x="2" y="414"/>
                  </a:lnTo>
                  <a:lnTo>
                    <a:pt x="6" y="436"/>
                  </a:lnTo>
                  <a:lnTo>
                    <a:pt x="12" y="456"/>
                  </a:lnTo>
                  <a:lnTo>
                    <a:pt x="22" y="476"/>
                  </a:lnTo>
                  <a:lnTo>
                    <a:pt x="32" y="494"/>
                  </a:lnTo>
                  <a:lnTo>
                    <a:pt x="46" y="510"/>
                  </a:lnTo>
                  <a:lnTo>
                    <a:pt x="62" y="526"/>
                  </a:lnTo>
                  <a:lnTo>
                    <a:pt x="78" y="540"/>
                  </a:lnTo>
                  <a:lnTo>
                    <a:pt x="98" y="552"/>
                  </a:lnTo>
                  <a:lnTo>
                    <a:pt x="118" y="562"/>
                  </a:lnTo>
                  <a:lnTo>
                    <a:pt x="142" y="572"/>
                  </a:lnTo>
                  <a:lnTo>
                    <a:pt x="166" y="580"/>
                  </a:lnTo>
                  <a:lnTo>
                    <a:pt x="190" y="586"/>
                  </a:lnTo>
                  <a:lnTo>
                    <a:pt x="216" y="590"/>
                  </a:lnTo>
                  <a:lnTo>
                    <a:pt x="244" y="592"/>
                  </a:lnTo>
                  <a:lnTo>
                    <a:pt x="272" y="594"/>
                  </a:lnTo>
                  <a:lnTo>
                    <a:pt x="272" y="594"/>
                  </a:lnTo>
                  <a:lnTo>
                    <a:pt x="302" y="592"/>
                  </a:lnTo>
                  <a:lnTo>
                    <a:pt x="330" y="590"/>
                  </a:lnTo>
                  <a:lnTo>
                    <a:pt x="356" y="584"/>
                  </a:lnTo>
                  <a:lnTo>
                    <a:pt x="382" y="576"/>
                  </a:lnTo>
                  <a:lnTo>
                    <a:pt x="404" y="566"/>
                  </a:lnTo>
                  <a:lnTo>
                    <a:pt x="428" y="554"/>
                  </a:lnTo>
                  <a:lnTo>
                    <a:pt x="450" y="538"/>
                  </a:lnTo>
                  <a:lnTo>
                    <a:pt x="470" y="520"/>
                  </a:lnTo>
                  <a:lnTo>
                    <a:pt x="470" y="580"/>
                  </a:lnTo>
                  <a:lnTo>
                    <a:pt x="570" y="580"/>
                  </a:lnTo>
                  <a:lnTo>
                    <a:pt x="570" y="194"/>
                  </a:lnTo>
                  <a:lnTo>
                    <a:pt x="570" y="194"/>
                  </a:lnTo>
                  <a:lnTo>
                    <a:pt x="570" y="168"/>
                  </a:lnTo>
                  <a:lnTo>
                    <a:pt x="564" y="146"/>
                  </a:lnTo>
                  <a:lnTo>
                    <a:pt x="556" y="126"/>
                  </a:lnTo>
                  <a:lnTo>
                    <a:pt x="546" y="106"/>
                  </a:lnTo>
                  <a:lnTo>
                    <a:pt x="534" y="88"/>
                  </a:lnTo>
                  <a:lnTo>
                    <a:pt x="518" y="74"/>
                  </a:lnTo>
                  <a:lnTo>
                    <a:pt x="502" y="58"/>
                  </a:lnTo>
                  <a:lnTo>
                    <a:pt x="482" y="46"/>
                  </a:lnTo>
                  <a:lnTo>
                    <a:pt x="462" y="36"/>
                  </a:lnTo>
                  <a:lnTo>
                    <a:pt x="440" y="26"/>
                  </a:lnTo>
                  <a:lnTo>
                    <a:pt x="416" y="18"/>
                  </a:lnTo>
                  <a:lnTo>
                    <a:pt x="390" y="12"/>
                  </a:lnTo>
                  <a:lnTo>
                    <a:pt x="364" y="6"/>
                  </a:lnTo>
                  <a:lnTo>
                    <a:pt x="338" y="4"/>
                  </a:lnTo>
                  <a:lnTo>
                    <a:pt x="310" y="2"/>
                  </a:lnTo>
                  <a:lnTo>
                    <a:pt x="282" y="0"/>
                  </a:lnTo>
                  <a:lnTo>
                    <a:pt x="282" y="0"/>
                  </a:lnTo>
                  <a:lnTo>
                    <a:pt x="236" y="2"/>
                  </a:lnTo>
                  <a:lnTo>
                    <a:pt x="212" y="6"/>
                  </a:lnTo>
                  <a:lnTo>
                    <a:pt x="184" y="8"/>
                  </a:lnTo>
                  <a:lnTo>
                    <a:pt x="156" y="14"/>
                  </a:lnTo>
                  <a:lnTo>
                    <a:pt x="124" y="22"/>
                  </a:lnTo>
                  <a:lnTo>
                    <a:pt x="92" y="32"/>
                  </a:lnTo>
                  <a:lnTo>
                    <a:pt x="58" y="44"/>
                  </a:lnTo>
                  <a:lnTo>
                    <a:pt x="104" y="124"/>
                  </a:lnTo>
                  <a:lnTo>
                    <a:pt x="104" y="124"/>
                  </a:lnTo>
                  <a:lnTo>
                    <a:pt x="148" y="108"/>
                  </a:lnTo>
                  <a:lnTo>
                    <a:pt x="190" y="96"/>
                  </a:lnTo>
                  <a:lnTo>
                    <a:pt x="232" y="90"/>
                  </a:lnTo>
                  <a:lnTo>
                    <a:pt x="254" y="88"/>
                  </a:lnTo>
                  <a:lnTo>
                    <a:pt x="276" y="86"/>
                  </a:lnTo>
                  <a:lnTo>
                    <a:pt x="276" y="86"/>
                  </a:lnTo>
                  <a:lnTo>
                    <a:pt x="308" y="88"/>
                  </a:lnTo>
                  <a:lnTo>
                    <a:pt x="340" y="92"/>
                  </a:lnTo>
                  <a:lnTo>
                    <a:pt x="372" y="98"/>
                  </a:lnTo>
                  <a:lnTo>
                    <a:pt x="388" y="102"/>
                  </a:lnTo>
                  <a:lnTo>
                    <a:pt x="402" y="108"/>
                  </a:lnTo>
                  <a:lnTo>
                    <a:pt x="414" y="116"/>
                  </a:lnTo>
                  <a:lnTo>
                    <a:pt x="426" y="124"/>
                  </a:lnTo>
                  <a:lnTo>
                    <a:pt x="436" y="132"/>
                  </a:lnTo>
                  <a:lnTo>
                    <a:pt x="446" y="144"/>
                  </a:lnTo>
                  <a:lnTo>
                    <a:pt x="452" y="156"/>
                  </a:lnTo>
                  <a:lnTo>
                    <a:pt x="458" y="170"/>
                  </a:lnTo>
                  <a:lnTo>
                    <a:pt x="462" y="184"/>
                  </a:lnTo>
                  <a:lnTo>
                    <a:pt x="464" y="200"/>
                  </a:lnTo>
                  <a:lnTo>
                    <a:pt x="464" y="260"/>
                  </a:lnTo>
                  <a:lnTo>
                    <a:pt x="464" y="260"/>
                  </a:lnTo>
                  <a:close/>
                  <a:moveTo>
                    <a:pt x="466" y="394"/>
                  </a:moveTo>
                  <a:lnTo>
                    <a:pt x="466" y="394"/>
                  </a:lnTo>
                  <a:lnTo>
                    <a:pt x="464" y="416"/>
                  </a:lnTo>
                  <a:lnTo>
                    <a:pt x="462" y="426"/>
                  </a:lnTo>
                  <a:lnTo>
                    <a:pt x="458" y="436"/>
                  </a:lnTo>
                  <a:lnTo>
                    <a:pt x="452" y="446"/>
                  </a:lnTo>
                  <a:lnTo>
                    <a:pt x="446" y="454"/>
                  </a:lnTo>
                  <a:lnTo>
                    <a:pt x="438" y="464"/>
                  </a:lnTo>
                  <a:lnTo>
                    <a:pt x="428" y="472"/>
                  </a:lnTo>
                  <a:lnTo>
                    <a:pt x="416" y="480"/>
                  </a:lnTo>
                  <a:lnTo>
                    <a:pt x="404" y="486"/>
                  </a:lnTo>
                  <a:lnTo>
                    <a:pt x="390" y="492"/>
                  </a:lnTo>
                  <a:lnTo>
                    <a:pt x="374" y="498"/>
                  </a:lnTo>
                  <a:lnTo>
                    <a:pt x="356" y="502"/>
                  </a:lnTo>
                  <a:lnTo>
                    <a:pt x="336" y="504"/>
                  </a:lnTo>
                  <a:lnTo>
                    <a:pt x="314" y="506"/>
                  </a:lnTo>
                  <a:lnTo>
                    <a:pt x="290" y="508"/>
                  </a:lnTo>
                  <a:lnTo>
                    <a:pt x="290" y="508"/>
                  </a:lnTo>
                  <a:lnTo>
                    <a:pt x="268" y="506"/>
                  </a:lnTo>
                  <a:lnTo>
                    <a:pt x="246" y="504"/>
                  </a:lnTo>
                  <a:lnTo>
                    <a:pt x="226" y="502"/>
                  </a:lnTo>
                  <a:lnTo>
                    <a:pt x="208" y="498"/>
                  </a:lnTo>
                  <a:lnTo>
                    <a:pt x="192" y="492"/>
                  </a:lnTo>
                  <a:lnTo>
                    <a:pt x="178" y="486"/>
                  </a:lnTo>
                  <a:lnTo>
                    <a:pt x="164" y="480"/>
                  </a:lnTo>
                  <a:lnTo>
                    <a:pt x="154" y="472"/>
                  </a:lnTo>
                  <a:lnTo>
                    <a:pt x="144" y="464"/>
                  </a:lnTo>
                  <a:lnTo>
                    <a:pt x="136" y="454"/>
                  </a:lnTo>
                  <a:lnTo>
                    <a:pt x="130" y="446"/>
                  </a:lnTo>
                  <a:lnTo>
                    <a:pt x="124" y="436"/>
                  </a:lnTo>
                  <a:lnTo>
                    <a:pt x="120" y="426"/>
                  </a:lnTo>
                  <a:lnTo>
                    <a:pt x="118" y="416"/>
                  </a:lnTo>
                  <a:lnTo>
                    <a:pt x="114" y="394"/>
                  </a:lnTo>
                  <a:lnTo>
                    <a:pt x="114" y="394"/>
                  </a:lnTo>
                  <a:lnTo>
                    <a:pt x="118" y="374"/>
                  </a:lnTo>
                  <a:lnTo>
                    <a:pt x="120" y="364"/>
                  </a:lnTo>
                  <a:lnTo>
                    <a:pt x="124" y="354"/>
                  </a:lnTo>
                  <a:lnTo>
                    <a:pt x="130" y="344"/>
                  </a:lnTo>
                  <a:lnTo>
                    <a:pt x="136" y="334"/>
                  </a:lnTo>
                  <a:lnTo>
                    <a:pt x="144" y="326"/>
                  </a:lnTo>
                  <a:lnTo>
                    <a:pt x="154" y="318"/>
                  </a:lnTo>
                  <a:lnTo>
                    <a:pt x="164" y="310"/>
                  </a:lnTo>
                  <a:lnTo>
                    <a:pt x="178" y="302"/>
                  </a:lnTo>
                  <a:lnTo>
                    <a:pt x="192" y="296"/>
                  </a:lnTo>
                  <a:lnTo>
                    <a:pt x="208" y="292"/>
                  </a:lnTo>
                  <a:lnTo>
                    <a:pt x="226" y="286"/>
                  </a:lnTo>
                  <a:lnTo>
                    <a:pt x="246" y="284"/>
                  </a:lnTo>
                  <a:lnTo>
                    <a:pt x="268" y="282"/>
                  </a:lnTo>
                  <a:lnTo>
                    <a:pt x="290" y="282"/>
                  </a:lnTo>
                  <a:lnTo>
                    <a:pt x="290" y="282"/>
                  </a:lnTo>
                  <a:lnTo>
                    <a:pt x="314" y="282"/>
                  </a:lnTo>
                  <a:lnTo>
                    <a:pt x="336" y="284"/>
                  </a:lnTo>
                  <a:lnTo>
                    <a:pt x="356" y="286"/>
                  </a:lnTo>
                  <a:lnTo>
                    <a:pt x="374" y="292"/>
                  </a:lnTo>
                  <a:lnTo>
                    <a:pt x="390" y="296"/>
                  </a:lnTo>
                  <a:lnTo>
                    <a:pt x="404" y="302"/>
                  </a:lnTo>
                  <a:lnTo>
                    <a:pt x="416" y="310"/>
                  </a:lnTo>
                  <a:lnTo>
                    <a:pt x="428" y="318"/>
                  </a:lnTo>
                  <a:lnTo>
                    <a:pt x="438" y="326"/>
                  </a:lnTo>
                  <a:lnTo>
                    <a:pt x="446" y="334"/>
                  </a:lnTo>
                  <a:lnTo>
                    <a:pt x="452" y="344"/>
                  </a:lnTo>
                  <a:lnTo>
                    <a:pt x="458" y="354"/>
                  </a:lnTo>
                  <a:lnTo>
                    <a:pt x="462" y="364"/>
                  </a:lnTo>
                  <a:lnTo>
                    <a:pt x="464" y="374"/>
                  </a:lnTo>
                  <a:lnTo>
                    <a:pt x="466" y="394"/>
                  </a:lnTo>
                  <a:lnTo>
                    <a:pt x="466" y="39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9"/>
            <p:cNvSpPr>
              <a:spLocks/>
            </p:cNvSpPr>
            <p:nvPr/>
          </p:nvSpPr>
          <p:spPr bwMode="auto">
            <a:xfrm>
              <a:off x="9682163" y="1039813"/>
              <a:ext cx="469900" cy="1117600"/>
            </a:xfrm>
            <a:custGeom>
              <a:avLst/>
              <a:gdLst>
                <a:gd name="T0" fmla="*/ 86 w 296"/>
                <a:gd name="T1" fmla="*/ 138 h 704"/>
                <a:gd name="T2" fmla="*/ 0 w 296"/>
                <a:gd name="T3" fmla="*/ 138 h 704"/>
                <a:gd name="T4" fmla="*/ 0 w 296"/>
                <a:gd name="T5" fmla="*/ 224 h 704"/>
                <a:gd name="T6" fmla="*/ 86 w 296"/>
                <a:gd name="T7" fmla="*/ 224 h 704"/>
                <a:gd name="T8" fmla="*/ 86 w 296"/>
                <a:gd name="T9" fmla="*/ 582 h 704"/>
                <a:gd name="T10" fmla="*/ 86 w 296"/>
                <a:gd name="T11" fmla="*/ 582 h 704"/>
                <a:gd name="T12" fmla="*/ 88 w 296"/>
                <a:gd name="T13" fmla="*/ 612 h 704"/>
                <a:gd name="T14" fmla="*/ 90 w 296"/>
                <a:gd name="T15" fmla="*/ 626 h 704"/>
                <a:gd name="T16" fmla="*/ 94 w 296"/>
                <a:gd name="T17" fmla="*/ 638 h 704"/>
                <a:gd name="T18" fmla="*/ 98 w 296"/>
                <a:gd name="T19" fmla="*/ 650 h 704"/>
                <a:gd name="T20" fmla="*/ 102 w 296"/>
                <a:gd name="T21" fmla="*/ 660 h 704"/>
                <a:gd name="T22" fmla="*/ 110 w 296"/>
                <a:gd name="T23" fmla="*/ 668 h 704"/>
                <a:gd name="T24" fmla="*/ 118 w 296"/>
                <a:gd name="T25" fmla="*/ 676 h 704"/>
                <a:gd name="T26" fmla="*/ 126 w 296"/>
                <a:gd name="T27" fmla="*/ 682 h 704"/>
                <a:gd name="T28" fmla="*/ 136 w 296"/>
                <a:gd name="T29" fmla="*/ 688 h 704"/>
                <a:gd name="T30" fmla="*/ 148 w 296"/>
                <a:gd name="T31" fmla="*/ 694 h 704"/>
                <a:gd name="T32" fmla="*/ 162 w 296"/>
                <a:gd name="T33" fmla="*/ 698 h 704"/>
                <a:gd name="T34" fmla="*/ 192 w 296"/>
                <a:gd name="T35" fmla="*/ 702 h 704"/>
                <a:gd name="T36" fmla="*/ 230 w 296"/>
                <a:gd name="T37" fmla="*/ 704 h 704"/>
                <a:gd name="T38" fmla="*/ 230 w 296"/>
                <a:gd name="T39" fmla="*/ 704 h 704"/>
                <a:gd name="T40" fmla="*/ 266 w 296"/>
                <a:gd name="T41" fmla="*/ 704 h 704"/>
                <a:gd name="T42" fmla="*/ 296 w 296"/>
                <a:gd name="T43" fmla="*/ 704 h 704"/>
                <a:gd name="T44" fmla="*/ 296 w 296"/>
                <a:gd name="T45" fmla="*/ 614 h 704"/>
                <a:gd name="T46" fmla="*/ 246 w 296"/>
                <a:gd name="T47" fmla="*/ 614 h 704"/>
                <a:gd name="T48" fmla="*/ 246 w 296"/>
                <a:gd name="T49" fmla="*/ 614 h 704"/>
                <a:gd name="T50" fmla="*/ 232 w 296"/>
                <a:gd name="T51" fmla="*/ 612 h 704"/>
                <a:gd name="T52" fmla="*/ 220 w 296"/>
                <a:gd name="T53" fmla="*/ 610 h 704"/>
                <a:gd name="T54" fmla="*/ 212 w 296"/>
                <a:gd name="T55" fmla="*/ 608 h 704"/>
                <a:gd name="T56" fmla="*/ 204 w 296"/>
                <a:gd name="T57" fmla="*/ 604 h 704"/>
                <a:gd name="T58" fmla="*/ 200 w 296"/>
                <a:gd name="T59" fmla="*/ 598 h 704"/>
                <a:gd name="T60" fmla="*/ 196 w 296"/>
                <a:gd name="T61" fmla="*/ 590 h 704"/>
                <a:gd name="T62" fmla="*/ 194 w 296"/>
                <a:gd name="T63" fmla="*/ 582 h 704"/>
                <a:gd name="T64" fmla="*/ 194 w 296"/>
                <a:gd name="T65" fmla="*/ 572 h 704"/>
                <a:gd name="T66" fmla="*/ 194 w 296"/>
                <a:gd name="T67" fmla="*/ 224 h 704"/>
                <a:gd name="T68" fmla="*/ 294 w 296"/>
                <a:gd name="T69" fmla="*/ 224 h 704"/>
                <a:gd name="T70" fmla="*/ 294 w 296"/>
                <a:gd name="T71" fmla="*/ 138 h 704"/>
                <a:gd name="T72" fmla="*/ 194 w 296"/>
                <a:gd name="T73" fmla="*/ 138 h 704"/>
                <a:gd name="T74" fmla="*/ 194 w 296"/>
                <a:gd name="T75" fmla="*/ 0 h 704"/>
                <a:gd name="T76" fmla="*/ 86 w 296"/>
                <a:gd name="T77" fmla="*/ 0 h 704"/>
                <a:gd name="T78" fmla="*/ 86 w 296"/>
                <a:gd name="T79" fmla="*/ 138 h 704"/>
                <a:gd name="T80" fmla="*/ 86 w 296"/>
                <a:gd name="T81" fmla="*/ 13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6" h="704">
                  <a:moveTo>
                    <a:pt x="86" y="138"/>
                  </a:moveTo>
                  <a:lnTo>
                    <a:pt x="0" y="138"/>
                  </a:lnTo>
                  <a:lnTo>
                    <a:pt x="0" y="224"/>
                  </a:lnTo>
                  <a:lnTo>
                    <a:pt x="86" y="224"/>
                  </a:lnTo>
                  <a:lnTo>
                    <a:pt x="86" y="582"/>
                  </a:lnTo>
                  <a:lnTo>
                    <a:pt x="86" y="582"/>
                  </a:lnTo>
                  <a:lnTo>
                    <a:pt x="88" y="612"/>
                  </a:lnTo>
                  <a:lnTo>
                    <a:pt x="90" y="626"/>
                  </a:lnTo>
                  <a:lnTo>
                    <a:pt x="94" y="638"/>
                  </a:lnTo>
                  <a:lnTo>
                    <a:pt x="98" y="650"/>
                  </a:lnTo>
                  <a:lnTo>
                    <a:pt x="102" y="660"/>
                  </a:lnTo>
                  <a:lnTo>
                    <a:pt x="110" y="668"/>
                  </a:lnTo>
                  <a:lnTo>
                    <a:pt x="118" y="676"/>
                  </a:lnTo>
                  <a:lnTo>
                    <a:pt x="126" y="682"/>
                  </a:lnTo>
                  <a:lnTo>
                    <a:pt x="136" y="688"/>
                  </a:lnTo>
                  <a:lnTo>
                    <a:pt x="148" y="694"/>
                  </a:lnTo>
                  <a:lnTo>
                    <a:pt x="162" y="698"/>
                  </a:lnTo>
                  <a:lnTo>
                    <a:pt x="192" y="702"/>
                  </a:lnTo>
                  <a:lnTo>
                    <a:pt x="230" y="704"/>
                  </a:lnTo>
                  <a:lnTo>
                    <a:pt x="230" y="704"/>
                  </a:lnTo>
                  <a:lnTo>
                    <a:pt x="266" y="704"/>
                  </a:lnTo>
                  <a:lnTo>
                    <a:pt x="296" y="704"/>
                  </a:lnTo>
                  <a:lnTo>
                    <a:pt x="296" y="614"/>
                  </a:lnTo>
                  <a:lnTo>
                    <a:pt x="246" y="614"/>
                  </a:lnTo>
                  <a:lnTo>
                    <a:pt x="246" y="614"/>
                  </a:lnTo>
                  <a:lnTo>
                    <a:pt x="232" y="612"/>
                  </a:lnTo>
                  <a:lnTo>
                    <a:pt x="220" y="610"/>
                  </a:lnTo>
                  <a:lnTo>
                    <a:pt x="212" y="608"/>
                  </a:lnTo>
                  <a:lnTo>
                    <a:pt x="204" y="604"/>
                  </a:lnTo>
                  <a:lnTo>
                    <a:pt x="200" y="598"/>
                  </a:lnTo>
                  <a:lnTo>
                    <a:pt x="196" y="590"/>
                  </a:lnTo>
                  <a:lnTo>
                    <a:pt x="194" y="582"/>
                  </a:lnTo>
                  <a:lnTo>
                    <a:pt x="194" y="572"/>
                  </a:lnTo>
                  <a:lnTo>
                    <a:pt x="194" y="224"/>
                  </a:lnTo>
                  <a:lnTo>
                    <a:pt x="294" y="224"/>
                  </a:lnTo>
                  <a:lnTo>
                    <a:pt x="294" y="138"/>
                  </a:lnTo>
                  <a:lnTo>
                    <a:pt x="194" y="138"/>
                  </a:lnTo>
                  <a:lnTo>
                    <a:pt x="194" y="0"/>
                  </a:lnTo>
                  <a:lnTo>
                    <a:pt x="86" y="0"/>
                  </a:lnTo>
                  <a:lnTo>
                    <a:pt x="86" y="138"/>
                  </a:lnTo>
                  <a:lnTo>
                    <a:pt x="86" y="13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0"/>
            <p:cNvSpPr>
              <a:spLocks noEditPoints="1"/>
            </p:cNvSpPr>
            <p:nvPr/>
          </p:nvSpPr>
          <p:spPr bwMode="auto">
            <a:xfrm>
              <a:off x="10294938" y="1217613"/>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1"/>
            <p:cNvSpPr>
              <a:spLocks/>
            </p:cNvSpPr>
            <p:nvPr/>
          </p:nvSpPr>
          <p:spPr bwMode="auto">
            <a:xfrm>
              <a:off x="10952163" y="944563"/>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2"/>
            <p:cNvSpPr>
              <a:spLocks/>
            </p:cNvSpPr>
            <p:nvPr/>
          </p:nvSpPr>
          <p:spPr bwMode="auto">
            <a:xfrm>
              <a:off x="11031538" y="677863"/>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64" name="Table 63"/>
          <p:cNvGraphicFramePr>
            <a:graphicFrameLocks noGrp="1"/>
          </p:cNvGraphicFramePr>
          <p:nvPr userDrawn="1">
            <p:extLst/>
          </p:nvPr>
        </p:nvGraphicFramePr>
        <p:xfrm>
          <a:off x="4750008" y="5943050"/>
          <a:ext cx="7451610" cy="374889"/>
        </p:xfrm>
        <a:graphic>
          <a:graphicData uri="http://schemas.openxmlformats.org/drawingml/2006/table">
            <a:tbl>
              <a:tblPr firstRow="1" bandRow="1">
                <a:tableStyleId>{5C22544A-7EE6-4342-B048-85BDC9FD1C3A}</a:tableStyleId>
              </a:tblPr>
              <a:tblGrid>
                <a:gridCol w="1490322">
                  <a:extLst>
                    <a:ext uri="{9D8B030D-6E8A-4147-A177-3AD203B41FA5}">
                      <a16:colId xmlns:a16="http://schemas.microsoft.com/office/drawing/2014/main" val="20000"/>
                    </a:ext>
                  </a:extLst>
                </a:gridCol>
                <a:gridCol w="1490322">
                  <a:extLst>
                    <a:ext uri="{9D8B030D-6E8A-4147-A177-3AD203B41FA5}">
                      <a16:colId xmlns:a16="http://schemas.microsoft.com/office/drawing/2014/main" val="503920330"/>
                    </a:ext>
                  </a:extLst>
                </a:gridCol>
                <a:gridCol w="1490322">
                  <a:extLst>
                    <a:ext uri="{9D8B030D-6E8A-4147-A177-3AD203B41FA5}">
                      <a16:colId xmlns:a16="http://schemas.microsoft.com/office/drawing/2014/main" val="20001"/>
                    </a:ext>
                  </a:extLst>
                </a:gridCol>
                <a:gridCol w="1490322">
                  <a:extLst>
                    <a:ext uri="{9D8B030D-6E8A-4147-A177-3AD203B41FA5}">
                      <a16:colId xmlns:a16="http://schemas.microsoft.com/office/drawing/2014/main" val="20002"/>
                    </a:ext>
                  </a:extLst>
                </a:gridCol>
                <a:gridCol w="1490322">
                  <a:extLst>
                    <a:ext uri="{9D8B030D-6E8A-4147-A177-3AD203B41FA5}">
                      <a16:colId xmlns:a16="http://schemas.microsoft.com/office/drawing/2014/main" val="20003"/>
                    </a:ext>
                  </a:extLst>
                </a:gridCol>
              </a:tblGrid>
              <a:tr h="374889">
                <a:tc>
                  <a:txBody>
                    <a:bodyPr/>
                    <a:lstStyle/>
                    <a:p>
                      <a:pPr>
                        <a:lnSpc>
                          <a:spcPct val="90000"/>
                        </a:lnSpc>
                      </a:pPr>
                      <a:r>
                        <a:rPr lang="pt-PT" sz="900" b="0" dirty="0">
                          <a:solidFill>
                            <a:schemeClr val="bg1"/>
                          </a:solidFill>
                          <a:latin typeface="+mn-lt"/>
                          <a:ea typeface="Ruda"/>
                          <a:cs typeface="Tahoma"/>
                        </a:rPr>
                        <a:t>San Francisco, CA</a:t>
                      </a:r>
                    </a:p>
                    <a:p>
                      <a:pPr>
                        <a:lnSpc>
                          <a:spcPct val="90000"/>
                        </a:lnSpc>
                      </a:pPr>
                      <a:r>
                        <a:rPr lang="pt-PT" sz="900" b="0" dirty="0">
                          <a:solidFill>
                            <a:schemeClr val="bg1"/>
                          </a:solidFill>
                          <a:latin typeface="+mn-lt"/>
                          <a:ea typeface="Ruda"/>
                          <a:cs typeface="Tahoma"/>
                        </a:rPr>
                        <a:t>T: +1 (650) 286-1198</a:t>
                      </a:r>
                    </a:p>
                    <a:p>
                      <a:pPr>
                        <a:lnSpc>
                          <a:spcPct val="90000"/>
                        </a:lnSpc>
                      </a:pPr>
                      <a:r>
                        <a:rPr lang="pt-PT" sz="900" b="0" dirty="0" err="1">
                          <a:solidFill>
                            <a:schemeClr val="bg1"/>
                          </a:solidFill>
                          <a:latin typeface="+mn-lt"/>
                          <a:ea typeface="Ruda"/>
                          <a:cs typeface="Tahoma"/>
                        </a:rPr>
                        <a:t>americas@smaato.com</a:t>
                      </a:r>
                      <a:endParaRPr lang="pt-PT" sz="900" b="0" dirty="0">
                        <a:solidFill>
                          <a:schemeClr val="bg1"/>
                        </a:solidFill>
                        <a:latin typeface="+mn-lt"/>
                        <a:ea typeface="Ruda"/>
                        <a:cs typeface="Tahoma"/>
                      </a:endParaRPr>
                    </a:p>
                  </a:txBody>
                  <a:tcPr marL="137160" marR="137160" marT="0" marB="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pt-PT" sz="900" b="0" dirty="0">
                          <a:solidFill>
                            <a:schemeClr val="bg1"/>
                          </a:solidFill>
                          <a:latin typeface="+mn-lt"/>
                          <a:ea typeface="Ruda"/>
                          <a:cs typeface="Tahoma"/>
                        </a:rPr>
                        <a:t>New York City, NY</a:t>
                      </a:r>
                    </a:p>
                    <a:p>
                      <a:pPr>
                        <a:lnSpc>
                          <a:spcPct val="90000"/>
                        </a:lnSpc>
                      </a:pPr>
                      <a:r>
                        <a:rPr lang="en-US" sz="900" b="0" i="0" u="none" strike="noStrike" kern="1200" baseline="0" dirty="0">
                          <a:solidFill>
                            <a:schemeClr val="bg1"/>
                          </a:solidFill>
                          <a:latin typeface="+mn-lt"/>
                          <a:cs typeface="Tahoma"/>
                        </a:rPr>
                        <a:t>Tel: </a:t>
                      </a:r>
                      <a:r>
                        <a:rPr lang="is-IS" sz="900" b="0" i="0" u="none" strike="noStrike" kern="1200" baseline="0" dirty="0">
                          <a:solidFill>
                            <a:schemeClr val="bg1"/>
                          </a:solidFill>
                          <a:latin typeface="+mn-lt"/>
                          <a:cs typeface="Tahoma"/>
                        </a:rPr>
                        <a:t>+1 (646) 650-5030</a:t>
                      </a:r>
                      <a:endParaRPr lang="en-US" sz="900" b="0" i="0" u="none" strike="noStrike" kern="1200" baseline="0" dirty="0">
                        <a:solidFill>
                          <a:schemeClr val="bg1"/>
                        </a:solidFill>
                        <a:latin typeface="+mn-lt"/>
                        <a:cs typeface="Tahoma"/>
                      </a:endParaRPr>
                    </a:p>
                    <a:p>
                      <a:pPr marL="0" marR="0" indent="0" algn="l" defTabSz="914400" rtl="0" eaLnBrk="1" fontAlgn="auto" latinLnBrk="0" hangingPunct="1">
                        <a:lnSpc>
                          <a:spcPct val="90000"/>
                        </a:lnSpc>
                        <a:spcBef>
                          <a:spcPts val="0"/>
                        </a:spcBef>
                        <a:spcAft>
                          <a:spcPts val="0"/>
                        </a:spcAft>
                        <a:buClrTx/>
                        <a:buSzTx/>
                        <a:buFontTx/>
                        <a:buNone/>
                        <a:tabLst/>
                        <a:defRPr/>
                      </a:pPr>
                      <a:r>
                        <a:rPr lang="pt-PT" sz="900" b="0" dirty="0">
                          <a:solidFill>
                            <a:schemeClr val="bg1"/>
                          </a:solidFill>
                          <a:latin typeface="+mn-lt"/>
                          <a:ea typeface="Ruda"/>
                          <a:cs typeface="Tahoma"/>
                        </a:rPr>
                        <a:t>americas@smaato.com</a:t>
                      </a: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Hamburg, Germany</a:t>
                      </a:r>
                    </a:p>
                    <a:p>
                      <a:pPr lvl="0">
                        <a:lnSpc>
                          <a:spcPct val="90000"/>
                        </a:lnSpc>
                      </a:pPr>
                      <a:r>
                        <a:rPr lang="pt-PT" sz="900" b="0" dirty="0">
                          <a:solidFill>
                            <a:schemeClr val="bg1"/>
                          </a:solidFill>
                          <a:latin typeface="+mn-lt"/>
                          <a:ea typeface="Ruda"/>
                          <a:cs typeface="Tahoma"/>
                        </a:rPr>
                        <a:t>T: +49 (40) 3480 9490</a:t>
                      </a:r>
                    </a:p>
                    <a:p>
                      <a:pPr lvl="0">
                        <a:lnSpc>
                          <a:spcPct val="90000"/>
                        </a:lnSpc>
                      </a:pPr>
                      <a:r>
                        <a:rPr lang="pt-PT" sz="900" b="0" dirty="0">
                          <a:solidFill>
                            <a:schemeClr val="bg1"/>
                          </a:solidFill>
                          <a:latin typeface="+mn-lt"/>
                          <a:ea typeface="Ruda"/>
                          <a:cs typeface="Tahoma"/>
                        </a:rPr>
                        <a:t>emea@smaato.com</a:t>
                      </a: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Singapore, SG</a:t>
                      </a:r>
                    </a:p>
                    <a:p>
                      <a:pPr lvl="0">
                        <a:lnSpc>
                          <a:spcPct val="90000"/>
                        </a:lnSpc>
                      </a:pPr>
                      <a:r>
                        <a:rPr lang="pt-PT" sz="900" b="0" dirty="0">
                          <a:solidFill>
                            <a:schemeClr val="bg1"/>
                          </a:solidFill>
                          <a:latin typeface="+mn-lt"/>
                          <a:ea typeface="Ruda"/>
                          <a:cs typeface="Tahoma"/>
                        </a:rPr>
                        <a:t>T: </a:t>
                      </a:r>
                      <a:r>
                        <a:rPr lang="is-IS" sz="900" b="0" dirty="0">
                          <a:solidFill>
                            <a:schemeClr val="bg1"/>
                          </a:solidFill>
                          <a:latin typeface="+mn-lt"/>
                          <a:ea typeface="Ruda"/>
                          <a:cs typeface="Tahoma"/>
                        </a:rPr>
                        <a:t>+65 63366 254</a:t>
                      </a:r>
                    </a:p>
                    <a:p>
                      <a:pPr lvl="0">
                        <a:lnSpc>
                          <a:spcPct val="90000"/>
                        </a:lnSpc>
                      </a:pPr>
                      <a:r>
                        <a:rPr lang="pt-PT" sz="900" b="0" dirty="0" err="1">
                          <a:solidFill>
                            <a:schemeClr val="bg1"/>
                          </a:solidFill>
                          <a:latin typeface="+mn-lt"/>
                          <a:ea typeface="Ruda"/>
                          <a:cs typeface="Tahoma"/>
                        </a:rPr>
                        <a:t>apac@smaato.com</a:t>
                      </a:r>
                      <a:endParaRPr lang="pt-PT" sz="900" b="0" dirty="0">
                        <a:solidFill>
                          <a:schemeClr val="bg1"/>
                        </a:solidFill>
                        <a:latin typeface="+mn-lt"/>
                        <a:ea typeface="Ruda"/>
                        <a:cs typeface="Tahoma"/>
                      </a:endParaRP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lvl="0">
                        <a:lnSpc>
                          <a:spcPct val="90000"/>
                        </a:lnSpc>
                      </a:pPr>
                      <a:r>
                        <a:rPr lang="pt-PT" sz="900" b="0" dirty="0">
                          <a:solidFill>
                            <a:schemeClr val="bg1"/>
                          </a:solidFill>
                          <a:latin typeface="+mn-lt"/>
                          <a:ea typeface="Ruda"/>
                          <a:cs typeface="Tahoma"/>
                        </a:rPr>
                        <a:t>Shanghai, China</a:t>
                      </a:r>
                    </a:p>
                    <a:p>
                      <a:pPr lvl="0">
                        <a:lnSpc>
                          <a:spcPct val="90000"/>
                        </a:lnSpc>
                      </a:pPr>
                      <a:r>
                        <a:rPr lang="pt-PT" sz="900" b="0" dirty="0">
                          <a:solidFill>
                            <a:schemeClr val="bg1"/>
                          </a:solidFill>
                          <a:latin typeface="+mn-lt"/>
                          <a:ea typeface="Ruda"/>
                          <a:cs typeface="Tahoma"/>
                        </a:rPr>
                        <a:t>T: </a:t>
                      </a:r>
                      <a:r>
                        <a:rPr lang="is-IS" sz="900" b="0" dirty="0">
                          <a:solidFill>
                            <a:schemeClr val="bg1"/>
                          </a:solidFill>
                          <a:latin typeface="+mn-lt"/>
                          <a:ea typeface="Ruda"/>
                          <a:cs typeface="Tahoma"/>
                        </a:rPr>
                        <a:t>+65 63366 254</a:t>
                      </a:r>
                    </a:p>
                    <a:p>
                      <a:pPr lvl="0">
                        <a:lnSpc>
                          <a:spcPct val="90000"/>
                        </a:lnSpc>
                      </a:pPr>
                      <a:r>
                        <a:rPr lang="pt-PT" sz="900" b="0" dirty="0" err="1">
                          <a:solidFill>
                            <a:schemeClr val="bg1"/>
                          </a:solidFill>
                          <a:latin typeface="+mn-lt"/>
                          <a:ea typeface="Ruda"/>
                          <a:cs typeface="Tahoma"/>
                        </a:rPr>
                        <a:t>apac@smaato.com</a:t>
                      </a:r>
                      <a:endParaRPr lang="pt-PT" sz="900" b="0" dirty="0">
                        <a:solidFill>
                          <a:schemeClr val="bg1"/>
                        </a:solidFill>
                        <a:latin typeface="+mn-lt"/>
                        <a:ea typeface="Ruda"/>
                        <a:cs typeface="Tahoma"/>
                      </a:endParaRPr>
                    </a:p>
                  </a:txBody>
                  <a:tcPr marL="137160" marR="137160" marT="0" marB="0"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6" name="Text Placeholder 5"/>
          <p:cNvSpPr>
            <a:spLocks noGrp="1"/>
          </p:cNvSpPr>
          <p:nvPr>
            <p:ph type="body" sz="quarter" idx="10" hasCustomPrompt="1"/>
          </p:nvPr>
        </p:nvSpPr>
        <p:spPr>
          <a:xfrm>
            <a:off x="7919049" y="4050429"/>
            <a:ext cx="3854598" cy="1255648"/>
          </a:xfrm>
        </p:spPr>
        <p:txBody>
          <a:bodyPr anchor="b">
            <a:noAutofit/>
          </a:bodyPr>
          <a:lstStyle>
            <a:lvl1pPr marL="0" indent="0">
              <a:buNone/>
              <a:defRPr sz="4800" b="1" baseline="0">
                <a:solidFill>
                  <a:schemeClr val="bg1"/>
                </a:solidFill>
              </a:defRPr>
            </a:lvl1pPr>
          </a:lstStyle>
          <a:p>
            <a:pPr lvl="0"/>
            <a:r>
              <a:rPr lang="en-US" dirty="0"/>
              <a:t>Insert optional text or remove</a:t>
            </a:r>
          </a:p>
        </p:txBody>
      </p:sp>
      <p:pic>
        <p:nvPicPr>
          <p:cNvPr id="16" name="Picture 15" descr="smaato_O_wht-shadow.png"/>
          <p:cNvPicPr>
            <a:picLocks noChangeAspect="1"/>
          </p:cNvPicPr>
          <p:nvPr userDrawn="1"/>
        </p:nvPicPr>
        <p:blipFill rotWithShape="1">
          <a:blip r:embed="rId2" cstate="screen">
            <a:alphaModFix amt="82000"/>
            <a:extLst>
              <a:ext uri="{28A0092B-C50C-407E-A947-70E740481C1C}">
                <a14:useLocalDpi xmlns:a14="http://schemas.microsoft.com/office/drawing/2010/main"/>
              </a:ext>
            </a:extLst>
          </a:blip>
          <a:srcRect l="25064" r="1" b="25358"/>
          <a:stretch/>
        </p:blipFill>
        <p:spPr>
          <a:xfrm>
            <a:off x="0" y="2162233"/>
            <a:ext cx="4714247" cy="4695767"/>
          </a:xfrm>
          <a:prstGeom prst="rect">
            <a:avLst/>
          </a:prstGeom>
        </p:spPr>
      </p:pic>
    </p:spTree>
    <p:extLst>
      <p:ext uri="{BB962C8B-B14F-4D97-AF65-F5344CB8AC3E}">
        <p14:creationId xmlns:p14="http://schemas.microsoft.com/office/powerpoint/2010/main" val="3707168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0EFFAD-8E65-D244-9147-F3A1406857C9}" type="datetime1">
              <a:rPr lang="en-US" smtClean="0"/>
              <a:t>3/10/2017</a:t>
            </a:fld>
            <a:endParaRPr lang="en-US"/>
          </a:p>
        </p:txBody>
      </p:sp>
      <p:sp>
        <p:nvSpPr>
          <p:cNvPr id="6" name="Slide Number Placeholder 5"/>
          <p:cNvSpPr>
            <a:spLocks noGrp="1"/>
          </p:cNvSpPr>
          <p:nvPr>
            <p:ph type="sldNum" sz="quarter" idx="12"/>
          </p:nvPr>
        </p:nvSpPr>
        <p:spPr/>
        <p:txBody>
          <a:bodyPr/>
          <a:lstStyle/>
          <a:p>
            <a:fld id="{5246FB18-5DF1-419A-B975-14AFDDD65B9F}" type="slidenum">
              <a:rPr lang="en-US" smtClean="0"/>
              <a:t>‹#›</a:t>
            </a:fld>
            <a:endParaRPr lang="en-US"/>
          </a:p>
        </p:txBody>
      </p:sp>
      <p:sp>
        <p:nvSpPr>
          <p:cNvPr id="15"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8"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9"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4278247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20813"/>
            <a:ext cx="5181600" cy="4226952"/>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420813"/>
            <a:ext cx="5181600" cy="4226952"/>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7124E4-A16C-F94B-83C5-B8BA7C76D40A}" type="datetime1">
              <a:rPr lang="en-US" smtClean="0"/>
              <a:t>3/10/2017</a:t>
            </a:fld>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1"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9"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3300603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8BDA018-31AB-7742-9C66-23D5E1414703}" type="datetime1">
              <a:rPr lang="en-US" smtClean="0"/>
              <a:t>3/10/2017</a:t>
            </a:fld>
            <a:endParaRPr lang="en-US"/>
          </a:p>
        </p:txBody>
      </p:sp>
      <p:sp>
        <p:nvSpPr>
          <p:cNvPr id="7" name="Slide Number Placeholder 6"/>
          <p:cNvSpPr>
            <a:spLocks noGrp="1"/>
          </p:cNvSpPr>
          <p:nvPr>
            <p:ph type="sldNum" sz="quarter" idx="12"/>
          </p:nvPr>
        </p:nvSpPr>
        <p:spPr/>
        <p:txBody>
          <a:bodyPr/>
          <a:lstStyle/>
          <a:p>
            <a:fld id="{5246FB18-5DF1-419A-B975-14AFDDD65B9F}" type="slidenum">
              <a:rPr lang="en-US" smtClean="0"/>
              <a:t>‹#›</a:t>
            </a:fld>
            <a:endParaRPr lang="en-US"/>
          </a:p>
        </p:txBody>
      </p:sp>
      <p:sp>
        <p:nvSpPr>
          <p:cNvPr id="13" name="Content Placeholder 2"/>
          <p:cNvSpPr>
            <a:spLocks noGrp="1"/>
          </p:cNvSpPr>
          <p:nvPr>
            <p:ph sz="half" idx="1"/>
          </p:nvPr>
        </p:nvSpPr>
        <p:spPr>
          <a:xfrm>
            <a:off x="838200" y="1420813"/>
            <a:ext cx="3370253" cy="4286716"/>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half" idx="2"/>
          </p:nvPr>
        </p:nvSpPr>
        <p:spPr>
          <a:xfrm>
            <a:off x="4330205" y="1420813"/>
            <a:ext cx="3370253" cy="4286716"/>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p:cNvSpPr>
            <a:spLocks noGrp="1"/>
          </p:cNvSpPr>
          <p:nvPr>
            <p:ph sz="half" idx="14"/>
          </p:nvPr>
        </p:nvSpPr>
        <p:spPr>
          <a:xfrm>
            <a:off x="7822211" y="1420813"/>
            <a:ext cx="3370253" cy="4286716"/>
          </a:xfrm>
        </p:spPr>
        <p:txBody>
          <a:bodyPr/>
          <a:lstStyle>
            <a:lvl1pPr>
              <a:buClr>
                <a:srgbClr val="4BBBEB"/>
              </a:buClr>
              <a:defRPr/>
            </a:lvl1pPr>
            <a:lvl2pPr>
              <a:buClr>
                <a:srgbClr val="4BBBEB"/>
              </a:buClr>
              <a:defRPr/>
            </a:lvl2pPr>
            <a:lvl3pPr>
              <a:buClr>
                <a:srgbClr val="4BBBEB"/>
              </a:buClr>
              <a:defRPr/>
            </a:lvl3pPr>
            <a:lvl4pPr>
              <a:buClr>
                <a:srgbClr val="4BBBEB"/>
              </a:buClr>
              <a:defRPr/>
            </a:lvl4pPr>
            <a:lvl5pPr>
              <a:buClr>
                <a:srgbClr val="4BBBEB"/>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10"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2"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1763345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427157"/>
            <a:ext cx="5157787" cy="823912"/>
          </a:xfrm>
        </p:spPr>
        <p:txBody>
          <a:bodyPr anchor="b"/>
          <a:lstStyle>
            <a:lvl1pPr marL="0" indent="0">
              <a:buNone/>
              <a:defRPr sz="28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251069"/>
            <a:ext cx="5157787" cy="3486343"/>
          </a:xfrm>
        </p:spPr>
        <p:txBody>
          <a:bodyPr>
            <a:normAutofit/>
          </a:bodyPr>
          <a:lstStyle>
            <a:lvl1pPr>
              <a:defRPr sz="28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427157"/>
            <a:ext cx="5183188" cy="823912"/>
          </a:xfrm>
        </p:spPr>
        <p:txBody>
          <a:bodyPr anchor="b"/>
          <a:lstStyle>
            <a:lvl1pPr marL="0" indent="0">
              <a:buNone/>
              <a:defRPr sz="2800" b="1">
                <a:solidFill>
                  <a:srgbClr val="3333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251069"/>
            <a:ext cx="5183188" cy="3486343"/>
          </a:xfrm>
        </p:spPr>
        <p:txBody>
          <a:bodyPr>
            <a:normAutofit/>
          </a:bodyPr>
          <a:lstStyle>
            <a:lvl1pPr>
              <a:defRPr sz="28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C22BFC-2C29-2D46-B1DB-5DE8433D068F}" type="datetime1">
              <a:rPr lang="en-US" smtClean="0"/>
              <a:t>3/10/2017</a:t>
            </a:fld>
            <a:endParaRPr lang="en-US"/>
          </a:p>
        </p:txBody>
      </p:sp>
      <p:sp>
        <p:nvSpPr>
          <p:cNvPr id="9" name="Slide Number Placeholder 8"/>
          <p:cNvSpPr>
            <a:spLocks noGrp="1"/>
          </p:cNvSpPr>
          <p:nvPr>
            <p:ph type="sldNum" sz="quarter" idx="12"/>
          </p:nvPr>
        </p:nvSpPr>
        <p:spPr/>
        <p:txBody>
          <a:bodyPr/>
          <a:lstStyle/>
          <a:p>
            <a:fld id="{5246FB18-5DF1-419A-B975-14AFDDD65B9F}" type="slidenum">
              <a:rPr lang="en-US" smtClean="0"/>
              <a:t>‹#›</a:t>
            </a:fld>
            <a:endParaRPr lang="en-US"/>
          </a:p>
        </p:txBody>
      </p:sp>
      <p:sp>
        <p:nvSpPr>
          <p:cNvPr id="14" name="Footer Placeholder 2"/>
          <p:cNvSpPr>
            <a:spLocks noGrp="1"/>
          </p:cNvSpPr>
          <p:nvPr>
            <p:ph type="ftr" sz="quarter" idx="14"/>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11" name="Title 1"/>
          <p:cNvSpPr>
            <a:spLocks noGrp="1"/>
          </p:cNvSpPr>
          <p:nvPr>
            <p:ph type="title" hasCustomPrompt="1"/>
          </p:nvPr>
        </p:nvSpPr>
        <p:spPr>
          <a:xfrm>
            <a:off x="838200" y="61764"/>
            <a:ext cx="9351827" cy="430607"/>
          </a:xfrm>
        </p:spPr>
        <p:txBody>
          <a:bodyPr/>
          <a:lstStyle>
            <a:lvl1pPr>
              <a:defRPr/>
            </a:lvl1pPr>
          </a:lstStyle>
          <a:p>
            <a:r>
              <a:rPr lang="en-US" dirty="0"/>
              <a:t>Click to add agenda title</a:t>
            </a:r>
          </a:p>
        </p:txBody>
      </p:sp>
      <p:sp>
        <p:nvSpPr>
          <p:cNvPr id="15" name="Text Placeholder 11"/>
          <p:cNvSpPr>
            <a:spLocks noGrp="1"/>
          </p:cNvSpPr>
          <p:nvPr>
            <p:ph type="body" sz="quarter" idx="13"/>
          </p:nvPr>
        </p:nvSpPr>
        <p:spPr>
          <a:xfrm>
            <a:off x="854075" y="465000"/>
            <a:ext cx="9335952" cy="282347"/>
          </a:xfrm>
        </p:spPr>
        <p:txBody>
          <a:bodyPr/>
          <a:lstStyle>
            <a:lvl1pPr marL="0" indent="0">
              <a:buNone/>
              <a:defRPr sz="1600">
                <a:solidFill>
                  <a:srgbClr val="FFFFFF"/>
                </a:solidFill>
              </a:defRPr>
            </a:lvl1pPr>
          </a:lstStyle>
          <a:p>
            <a:pPr lvl="0"/>
            <a:r>
              <a:rPr lang="en-US" dirty="0"/>
              <a:t>Click to edit Master text styles</a:t>
            </a:r>
          </a:p>
        </p:txBody>
      </p:sp>
    </p:spTree>
    <p:extLst>
      <p:ext uri="{BB962C8B-B14F-4D97-AF65-F5344CB8AC3E}">
        <p14:creationId xmlns:p14="http://schemas.microsoft.com/office/powerpoint/2010/main" val="4015837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jpeg"/><Relationship Id="rId5" Type="http://schemas.openxmlformats.org/officeDocument/2006/relationships/slideLayout" Target="../slideLayouts/slideLayout21.xml"/><Relationship Id="rId10" Type="http://schemas.openxmlformats.org/officeDocument/2006/relationships/image" Target="../media/image1.emf"/><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6.jpeg"/><Relationship Id="rId5" Type="http://schemas.openxmlformats.org/officeDocument/2006/relationships/slideLayout" Target="../slideLayouts/slideLayout29.xml"/><Relationship Id="rId10" Type="http://schemas.openxmlformats.org/officeDocument/2006/relationships/image" Target="../media/image1.emf"/><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6.jpeg"/><Relationship Id="rId5" Type="http://schemas.openxmlformats.org/officeDocument/2006/relationships/slideLayout" Target="../slideLayouts/slideLayout37.xml"/><Relationship Id="rId10" Type="http://schemas.openxmlformats.org/officeDocument/2006/relationships/image" Target="../media/image1.emf"/><Relationship Id="rId4" Type="http://schemas.openxmlformats.org/officeDocument/2006/relationships/slideLayout" Target="../slideLayouts/slideLayout3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image" Target="../media/image2.jpe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e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Rectangle 26"/>
          <p:cNvSpPr/>
          <p:nvPr/>
        </p:nvSpPr>
        <p:spPr>
          <a:xfrm>
            <a:off x="0" y="-4042"/>
            <a:ext cx="12192000" cy="795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114516"/>
            <a:ext cx="9351827" cy="67669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423163"/>
            <a:ext cx="10515600" cy="426942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395621" y="3429754"/>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807409"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5947642"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11087872"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787817" y="7006358"/>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5947642" y="7006358"/>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11081344" y="7006358"/>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5621" y="1423923"/>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192000" y="2174"/>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192000" y="1423849"/>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192000" y="3429754"/>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192000" y="6472649"/>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0" y="6656832"/>
            <a:ext cx="12192000" cy="2011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10520043" y="6656832"/>
            <a:ext cx="1127032" cy="201168"/>
          </a:xfrm>
          <a:prstGeom prst="rect">
            <a:avLst/>
          </a:prstGeom>
        </p:spPr>
        <p:txBody>
          <a:bodyPr vert="horz" lIns="0" tIns="0" rIns="0" bIns="0" rtlCol="0" anchor="ctr"/>
          <a:lstStyle>
            <a:lvl1pPr algn="r">
              <a:defRPr sz="900">
                <a:solidFill>
                  <a:schemeClr val="tx1">
                    <a:tint val="75000"/>
                  </a:schemeClr>
                </a:solidFill>
              </a:defRPr>
            </a:lvl1pPr>
          </a:lstStyle>
          <a:p>
            <a:fld id="{4EADED9E-25EF-7A41-8577-918BDB6518B5}" type="datetime1">
              <a:rPr lang="en-US" smtClean="0"/>
              <a:t>3/10/2017</a:t>
            </a:fld>
            <a:endParaRPr lang="en-US" dirty="0"/>
          </a:p>
        </p:txBody>
      </p:sp>
      <p:cxnSp>
        <p:nvCxnSpPr>
          <p:cNvPr id="38" name="Straight Connector 37"/>
          <p:cNvCxnSpPr/>
          <p:nvPr/>
        </p:nvCxnSpPr>
        <p:spPr>
          <a:xfrm>
            <a:off x="12192000" y="6861488"/>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92000" y="6865839"/>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621" y="6863662"/>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5621" y="-4042"/>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H="1" flipV="1">
            <a:off x="-143089"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0471848" y="123891"/>
            <a:ext cx="1527104" cy="338719"/>
          </a:xfrm>
          <a:prstGeom prst="rect">
            <a:avLst/>
          </a:prstGeom>
        </p:spPr>
      </p:pic>
      <p:sp>
        <p:nvSpPr>
          <p:cNvPr id="6" name="Slide Number Placeholder 5"/>
          <p:cNvSpPr>
            <a:spLocks noGrp="1"/>
          </p:cNvSpPr>
          <p:nvPr>
            <p:ph type="sldNum" sz="quarter" idx="4"/>
          </p:nvPr>
        </p:nvSpPr>
        <p:spPr>
          <a:xfrm>
            <a:off x="11693256" y="6656832"/>
            <a:ext cx="498743" cy="201168"/>
          </a:xfrm>
          <a:prstGeom prst="rect">
            <a:avLst/>
          </a:prstGeom>
        </p:spPr>
        <p:txBody>
          <a:bodyPr vert="horz" lIns="0" tIns="0" rIns="91440" bIns="0" rtlCol="0" anchor="ctr"/>
          <a:lstStyle>
            <a:lvl1pPr algn="r">
              <a:defRPr sz="900">
                <a:solidFill>
                  <a:schemeClr val="tx1">
                    <a:tint val="75000"/>
                  </a:schemeClr>
                </a:solidFill>
              </a:defRPr>
            </a:lvl1pPr>
          </a:lstStyle>
          <a:p>
            <a:fld id="{5246FB18-5DF1-419A-B975-14AFDDD65B9F}" type="slidenum">
              <a:rPr lang="en-US" smtClean="0"/>
              <a:pPr/>
              <a:t>‹#›</a:t>
            </a:fld>
            <a:endParaRPr lang="en-US" dirty="0"/>
          </a:p>
        </p:txBody>
      </p:sp>
      <p:sp>
        <p:nvSpPr>
          <p:cNvPr id="29"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31" name="Footer Placeholder 2"/>
          <p:cNvSpPr txBox="1">
            <a:spLocks/>
          </p:cNvSpPr>
          <p:nvPr userDrawn="1"/>
        </p:nvSpPr>
        <p:spPr>
          <a:xfrm>
            <a:off x="11165968" y="6456580"/>
            <a:ext cx="1031364" cy="200059"/>
          </a:xfrm>
          <a:prstGeom prst="rect">
            <a:avLst/>
          </a:prstGeom>
        </p:spPr>
        <p:txBody>
          <a:bodyPr/>
          <a:lstStyle>
            <a:defPPr>
              <a:defRPr lang="en-US"/>
            </a:defPPr>
            <a:lvl1pPr marL="0" algn="l"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bg1">
                    <a:lumMod val="85000"/>
                  </a:schemeClr>
                </a:solidFill>
              </a:rPr>
              <a:t>Version 01.01</a:t>
            </a:r>
          </a:p>
        </p:txBody>
      </p:sp>
      <p:pic>
        <p:nvPicPr>
          <p:cNvPr id="32" name="Picture 31"/>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59" y="5690575"/>
            <a:ext cx="886535" cy="961225"/>
          </a:xfrm>
          <a:prstGeom prst="rect">
            <a:avLst/>
          </a:prstGeom>
        </p:spPr>
      </p:pic>
    </p:spTree>
    <p:extLst>
      <p:ext uri="{BB962C8B-B14F-4D97-AF65-F5344CB8AC3E}">
        <p14:creationId xmlns:p14="http://schemas.microsoft.com/office/powerpoint/2010/main" val="1092097907"/>
      </p:ext>
    </p:extLst>
  </p:cSld>
  <p:clrMap bg1="lt1" tx1="dk1" bg2="lt2" tx2="dk2" accent1="accent1" accent2="accent2" accent3="accent3" accent4="accent4" accent5="accent5" accent6="accent6" hlink="hlink" folHlink="folHlink"/>
  <p:sldLayoutIdLst>
    <p:sldLayoutId id="2147483683" r:id="rId1"/>
    <p:sldLayoutId id="2147483701" r:id="rId2"/>
    <p:sldLayoutId id="2147483675" r:id="rId3"/>
    <p:sldLayoutId id="2147483690" r:id="rId4"/>
    <p:sldLayoutId id="2147483691" r:id="rId5"/>
    <p:sldLayoutId id="2147483674" r:id="rId6"/>
    <p:sldLayoutId id="2147483676" r:id="rId7"/>
    <p:sldLayoutId id="2147483688" r:id="rId8"/>
    <p:sldLayoutId id="2147483677" r:id="rId9"/>
    <p:sldLayoutId id="2147483684" r:id="rId10"/>
    <p:sldLayoutId id="2147483689" r:id="rId11"/>
    <p:sldLayoutId id="2147483678" r:id="rId12"/>
    <p:sldLayoutId id="2147483685" r:id="rId13"/>
    <p:sldLayoutId id="2147483700" r:id="rId14"/>
    <p:sldLayoutId id="2147483702" r:id="rId15"/>
    <p:sldLayoutId id="2147483753" r:id="rId16"/>
  </p:sldLayoutIdLst>
  <p:hf hdr="0"/>
  <p:txStyles>
    <p:titleStyle>
      <a:lvl1pPr algn="l" defTabSz="914400"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4BBBEB"/>
        </a:buClr>
        <a:buFont typeface="Arial" panose="020B0604020202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Clr>
          <a:srgbClr val="4BBBEB"/>
        </a:buClr>
        <a:buFont typeface="Arial" panose="020B06040202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Clr>
          <a:srgbClr val="4BBBEB"/>
        </a:buClr>
        <a:buFont typeface="Arial" panose="020B0604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Clr>
          <a:srgbClr val="4BBBEB"/>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Clr>
          <a:srgbClr val="4BBBEB"/>
        </a:buClr>
        <a:buFont typeface="Arial" panose="020B0604020202020204" pitchFamily="34" charset="0"/>
        <a:buChar char="•"/>
        <a:defRPr sz="1600" kern="1200">
          <a:solidFill>
            <a:schemeClr val="tx1"/>
          </a:solidFill>
          <a:latin typeface="+mn-lt"/>
          <a:ea typeface="+mn-ea"/>
          <a:cs typeface="+mn-cs"/>
        </a:defRPr>
      </a:lvl5pPr>
      <a:lvl6pPr marL="917575" indent="0" algn="l" defTabSz="914400" rtl="0" eaLnBrk="1" latinLnBrk="0" hangingPunct="1">
        <a:lnSpc>
          <a:spcPct val="90000"/>
        </a:lnSpc>
        <a:spcBef>
          <a:spcPts val="500"/>
        </a:spcBef>
        <a:buClr>
          <a:srgbClr val="4BBBEB"/>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4" orient="horz" pos="895" userDrawn="1">
          <p15:clr>
            <a:srgbClr val="F26B43"/>
          </p15:clr>
        </p15:guide>
        <p15:guide id="8" orient="horz" pos="4080" userDrawn="1">
          <p15:clr>
            <a:srgbClr val="F26B43"/>
          </p15:clr>
        </p15:guide>
        <p15:guide id="11" pos="600" userDrawn="1">
          <p15:clr>
            <a:srgbClr val="F26B43"/>
          </p15:clr>
        </p15:guide>
        <p15:guide id="12" userDrawn="1">
          <p15:clr>
            <a:srgbClr val="F26B43"/>
          </p15:clr>
        </p15:guide>
        <p15:guide id="13" orient="horz" userDrawn="1">
          <p15:clr>
            <a:srgbClr val="F26B43"/>
          </p15:clr>
        </p15:guide>
        <p15:guide id="14" orient="horz" pos="4320" userDrawn="1">
          <p15:clr>
            <a:srgbClr val="F26B43"/>
          </p15:clr>
        </p15:guide>
        <p15:guide id="15" pos="7080" userDrawn="1">
          <p15:clr>
            <a:srgbClr val="F26B43"/>
          </p15:clr>
        </p15:guide>
        <p15:guide id="16" pos="76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Rectangle 26"/>
          <p:cNvSpPr/>
          <p:nvPr/>
        </p:nvSpPr>
        <p:spPr>
          <a:xfrm>
            <a:off x="0" y="-4042"/>
            <a:ext cx="12192000" cy="795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114516"/>
            <a:ext cx="9351827" cy="67669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423163"/>
            <a:ext cx="10515600" cy="426942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395621" y="3429754"/>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807409"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5947642"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11087872"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787817" y="7006358"/>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5947642" y="7006358"/>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11081344" y="7006358"/>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5621" y="1423923"/>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192000" y="2174"/>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192000" y="1423849"/>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192000" y="3429754"/>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192000" y="6472649"/>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0" y="6656832"/>
            <a:ext cx="12192000" cy="2011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10520043" y="6656832"/>
            <a:ext cx="1127032" cy="201168"/>
          </a:xfrm>
          <a:prstGeom prst="rect">
            <a:avLst/>
          </a:prstGeom>
        </p:spPr>
        <p:txBody>
          <a:bodyPr vert="horz" lIns="0" tIns="0" rIns="0" bIns="0" rtlCol="0" anchor="ctr"/>
          <a:lstStyle>
            <a:lvl1pPr algn="r">
              <a:defRPr sz="900">
                <a:solidFill>
                  <a:schemeClr val="tx1">
                    <a:tint val="75000"/>
                  </a:schemeClr>
                </a:solidFill>
              </a:defRPr>
            </a:lvl1pPr>
          </a:lstStyle>
          <a:p>
            <a:fld id="{4EADED9E-25EF-7A41-8577-918BDB6518B5}" type="datetime1">
              <a:rPr lang="en-US" smtClean="0"/>
              <a:t>3/10/2017</a:t>
            </a:fld>
            <a:endParaRPr lang="en-US" dirty="0"/>
          </a:p>
        </p:txBody>
      </p:sp>
      <p:cxnSp>
        <p:nvCxnSpPr>
          <p:cNvPr id="38" name="Straight Connector 37"/>
          <p:cNvCxnSpPr/>
          <p:nvPr/>
        </p:nvCxnSpPr>
        <p:spPr>
          <a:xfrm>
            <a:off x="12192000" y="6861488"/>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92000" y="6865839"/>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621" y="6863662"/>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5621" y="-4042"/>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H="1" flipV="1">
            <a:off x="-143089"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471848" y="123891"/>
            <a:ext cx="1527104" cy="338719"/>
          </a:xfrm>
          <a:prstGeom prst="rect">
            <a:avLst/>
          </a:prstGeom>
        </p:spPr>
      </p:pic>
      <p:sp>
        <p:nvSpPr>
          <p:cNvPr id="6" name="Slide Number Placeholder 5"/>
          <p:cNvSpPr>
            <a:spLocks noGrp="1"/>
          </p:cNvSpPr>
          <p:nvPr>
            <p:ph type="sldNum" sz="quarter" idx="4"/>
          </p:nvPr>
        </p:nvSpPr>
        <p:spPr>
          <a:xfrm>
            <a:off x="11693256" y="6656832"/>
            <a:ext cx="498743" cy="201168"/>
          </a:xfrm>
          <a:prstGeom prst="rect">
            <a:avLst/>
          </a:prstGeom>
        </p:spPr>
        <p:txBody>
          <a:bodyPr vert="horz" lIns="0" tIns="0" rIns="91440" bIns="0" rtlCol="0" anchor="ctr"/>
          <a:lstStyle>
            <a:lvl1pPr algn="r">
              <a:defRPr sz="900">
                <a:solidFill>
                  <a:schemeClr val="tx1">
                    <a:tint val="75000"/>
                  </a:schemeClr>
                </a:solidFill>
              </a:defRPr>
            </a:lvl1pPr>
          </a:lstStyle>
          <a:p>
            <a:fld id="{5246FB18-5DF1-419A-B975-14AFDDD65B9F}" type="slidenum">
              <a:rPr lang="en-US" smtClean="0"/>
              <a:pPr/>
              <a:t>‹#›</a:t>
            </a:fld>
            <a:endParaRPr lang="en-US" dirty="0"/>
          </a:p>
        </p:txBody>
      </p:sp>
      <p:sp>
        <p:nvSpPr>
          <p:cNvPr id="29"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pic>
        <p:nvPicPr>
          <p:cNvPr id="30" name="Picture 29"/>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59" y="5699201"/>
            <a:ext cx="886535" cy="961225"/>
          </a:xfrm>
          <a:prstGeom prst="rect">
            <a:avLst/>
          </a:prstGeom>
        </p:spPr>
      </p:pic>
      <p:sp>
        <p:nvSpPr>
          <p:cNvPr id="31" name="Footer Placeholder 2"/>
          <p:cNvSpPr txBox="1">
            <a:spLocks/>
          </p:cNvSpPr>
          <p:nvPr userDrawn="1"/>
        </p:nvSpPr>
        <p:spPr>
          <a:xfrm>
            <a:off x="11165968" y="6456580"/>
            <a:ext cx="1031364" cy="200059"/>
          </a:xfrm>
          <a:prstGeom prst="rect">
            <a:avLst/>
          </a:prstGeom>
        </p:spPr>
        <p:txBody>
          <a:bodyPr/>
          <a:lstStyle>
            <a:defPPr>
              <a:defRPr lang="en-US"/>
            </a:defPPr>
            <a:lvl1pPr marL="0" algn="l"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bg1">
                    <a:lumMod val="85000"/>
                  </a:schemeClr>
                </a:solidFill>
              </a:rPr>
              <a:t>Version 01.01</a:t>
            </a:r>
          </a:p>
        </p:txBody>
      </p:sp>
    </p:spTree>
    <p:extLst>
      <p:ext uri="{BB962C8B-B14F-4D97-AF65-F5344CB8AC3E}">
        <p14:creationId xmlns:p14="http://schemas.microsoft.com/office/powerpoint/2010/main" val="67825000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hf hdr="0"/>
  <p:txStyles>
    <p:titleStyle>
      <a:lvl1pPr algn="l" defTabSz="914400"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4BBBEB"/>
        </a:buClr>
        <a:buFont typeface="Arial" panose="020B0604020202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Clr>
          <a:srgbClr val="4BBBEB"/>
        </a:buClr>
        <a:buFont typeface="Arial" panose="020B06040202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Clr>
          <a:srgbClr val="4BBBEB"/>
        </a:buClr>
        <a:buFont typeface="Arial" panose="020B0604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Clr>
          <a:srgbClr val="4BBBEB"/>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Clr>
          <a:srgbClr val="4BBBEB"/>
        </a:buClr>
        <a:buFont typeface="Arial" panose="020B0604020202020204" pitchFamily="34" charset="0"/>
        <a:buChar char="•"/>
        <a:defRPr sz="1600" kern="1200">
          <a:solidFill>
            <a:schemeClr val="tx1"/>
          </a:solidFill>
          <a:latin typeface="+mn-lt"/>
          <a:ea typeface="+mn-ea"/>
          <a:cs typeface="+mn-cs"/>
        </a:defRPr>
      </a:lvl5pPr>
      <a:lvl6pPr marL="917575" indent="0" algn="l" defTabSz="914400" rtl="0" eaLnBrk="1" latinLnBrk="0" hangingPunct="1">
        <a:lnSpc>
          <a:spcPct val="90000"/>
        </a:lnSpc>
        <a:spcBef>
          <a:spcPts val="500"/>
        </a:spcBef>
        <a:buClr>
          <a:srgbClr val="4BBBEB"/>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4" orient="horz" pos="895">
          <p15:clr>
            <a:srgbClr val="F26B43"/>
          </p15:clr>
        </p15:guide>
        <p15:guide id="8" orient="horz" pos="4080">
          <p15:clr>
            <a:srgbClr val="F26B43"/>
          </p15:clr>
        </p15:guide>
        <p15:guide id="11" pos="600">
          <p15:clr>
            <a:srgbClr val="F26B43"/>
          </p15:clr>
        </p15:guide>
        <p15:guide id="12">
          <p15:clr>
            <a:srgbClr val="F26B43"/>
          </p15:clr>
        </p15:guide>
        <p15:guide id="13" orient="horz">
          <p15:clr>
            <a:srgbClr val="F26B43"/>
          </p15:clr>
        </p15:guide>
        <p15:guide id="14" orient="horz" pos="4320">
          <p15:clr>
            <a:srgbClr val="F26B43"/>
          </p15:clr>
        </p15:guide>
        <p15:guide id="15" pos="7080">
          <p15:clr>
            <a:srgbClr val="F26B43"/>
          </p15:clr>
        </p15:guide>
        <p15:guide id="16" pos="76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Rectangle 26"/>
          <p:cNvSpPr/>
          <p:nvPr/>
        </p:nvSpPr>
        <p:spPr>
          <a:xfrm>
            <a:off x="0" y="-4042"/>
            <a:ext cx="12192000" cy="795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114516"/>
            <a:ext cx="9351827" cy="67669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423163"/>
            <a:ext cx="10515600" cy="426942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395621" y="3429754"/>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807409"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5947642"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11087872"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787817" y="7006358"/>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5947642" y="7006358"/>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11081344" y="7006358"/>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5621" y="1423923"/>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192000" y="2174"/>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192000" y="1423849"/>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192000" y="3429754"/>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192000" y="6472649"/>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0" y="6656832"/>
            <a:ext cx="12192000" cy="2011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10520043" y="6656832"/>
            <a:ext cx="1127032" cy="201168"/>
          </a:xfrm>
          <a:prstGeom prst="rect">
            <a:avLst/>
          </a:prstGeom>
        </p:spPr>
        <p:txBody>
          <a:bodyPr vert="horz" lIns="0" tIns="0" rIns="0" bIns="0" rtlCol="0" anchor="ctr"/>
          <a:lstStyle>
            <a:lvl1pPr algn="r">
              <a:defRPr sz="900">
                <a:solidFill>
                  <a:schemeClr val="tx1">
                    <a:tint val="75000"/>
                  </a:schemeClr>
                </a:solidFill>
              </a:defRPr>
            </a:lvl1pPr>
          </a:lstStyle>
          <a:p>
            <a:fld id="{4EADED9E-25EF-7A41-8577-918BDB6518B5}" type="datetime1">
              <a:rPr lang="en-US" smtClean="0"/>
              <a:t>3/10/2017</a:t>
            </a:fld>
            <a:endParaRPr lang="en-US" dirty="0"/>
          </a:p>
        </p:txBody>
      </p:sp>
      <p:cxnSp>
        <p:nvCxnSpPr>
          <p:cNvPr id="38" name="Straight Connector 37"/>
          <p:cNvCxnSpPr/>
          <p:nvPr/>
        </p:nvCxnSpPr>
        <p:spPr>
          <a:xfrm>
            <a:off x="12192000" y="6861488"/>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92000" y="6865839"/>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621" y="6863662"/>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5621" y="-4042"/>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H="1" flipV="1">
            <a:off x="-143089"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471848" y="123891"/>
            <a:ext cx="1527104" cy="338719"/>
          </a:xfrm>
          <a:prstGeom prst="rect">
            <a:avLst/>
          </a:prstGeom>
        </p:spPr>
      </p:pic>
      <p:sp>
        <p:nvSpPr>
          <p:cNvPr id="6" name="Slide Number Placeholder 5"/>
          <p:cNvSpPr>
            <a:spLocks noGrp="1"/>
          </p:cNvSpPr>
          <p:nvPr>
            <p:ph type="sldNum" sz="quarter" idx="4"/>
          </p:nvPr>
        </p:nvSpPr>
        <p:spPr>
          <a:xfrm>
            <a:off x="11693256" y="6656832"/>
            <a:ext cx="498743" cy="201168"/>
          </a:xfrm>
          <a:prstGeom prst="rect">
            <a:avLst/>
          </a:prstGeom>
        </p:spPr>
        <p:txBody>
          <a:bodyPr vert="horz" lIns="0" tIns="0" rIns="91440" bIns="0" rtlCol="0" anchor="ctr"/>
          <a:lstStyle>
            <a:lvl1pPr algn="r">
              <a:defRPr sz="900">
                <a:solidFill>
                  <a:schemeClr val="tx1">
                    <a:tint val="75000"/>
                  </a:schemeClr>
                </a:solidFill>
              </a:defRPr>
            </a:lvl1pPr>
          </a:lstStyle>
          <a:p>
            <a:fld id="{5246FB18-5DF1-419A-B975-14AFDDD65B9F}" type="slidenum">
              <a:rPr lang="en-US" smtClean="0"/>
              <a:pPr/>
              <a:t>‹#›</a:t>
            </a:fld>
            <a:endParaRPr lang="en-US" dirty="0"/>
          </a:p>
        </p:txBody>
      </p:sp>
      <p:sp>
        <p:nvSpPr>
          <p:cNvPr id="29"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dirty="0"/>
              <a:t>​Copyright © 2017 Smaato Inc. All Rights Reserved.</a:t>
            </a:r>
          </a:p>
        </p:txBody>
      </p:sp>
      <p:pic>
        <p:nvPicPr>
          <p:cNvPr id="30" name="Picture 29"/>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59" y="5699201"/>
            <a:ext cx="886535" cy="961225"/>
          </a:xfrm>
          <a:prstGeom prst="rect">
            <a:avLst/>
          </a:prstGeom>
        </p:spPr>
      </p:pic>
      <p:sp>
        <p:nvSpPr>
          <p:cNvPr id="31" name="Footer Placeholder 2"/>
          <p:cNvSpPr txBox="1">
            <a:spLocks/>
          </p:cNvSpPr>
          <p:nvPr userDrawn="1"/>
        </p:nvSpPr>
        <p:spPr>
          <a:xfrm>
            <a:off x="11165968" y="6456580"/>
            <a:ext cx="1031364" cy="200059"/>
          </a:xfrm>
          <a:prstGeom prst="rect">
            <a:avLst/>
          </a:prstGeom>
        </p:spPr>
        <p:txBody>
          <a:bodyPr/>
          <a:lstStyle>
            <a:defPPr>
              <a:defRPr lang="en-US"/>
            </a:defPPr>
            <a:lvl1pPr marL="0" algn="l"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bg1">
                    <a:lumMod val="85000"/>
                  </a:schemeClr>
                </a:solidFill>
              </a:rPr>
              <a:t>Version 01.01</a:t>
            </a:r>
          </a:p>
        </p:txBody>
      </p:sp>
    </p:spTree>
    <p:extLst>
      <p:ext uri="{BB962C8B-B14F-4D97-AF65-F5344CB8AC3E}">
        <p14:creationId xmlns:p14="http://schemas.microsoft.com/office/powerpoint/2010/main" val="28530124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Lst>
  <p:hf hdr="0"/>
  <p:txStyles>
    <p:titleStyle>
      <a:lvl1pPr algn="l" defTabSz="914400"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4BBBEB"/>
        </a:buClr>
        <a:buFont typeface="Arial" panose="020B0604020202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Clr>
          <a:srgbClr val="4BBBEB"/>
        </a:buClr>
        <a:buFont typeface="Arial" panose="020B06040202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Clr>
          <a:srgbClr val="4BBBEB"/>
        </a:buClr>
        <a:buFont typeface="Arial" panose="020B0604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Clr>
          <a:srgbClr val="4BBBEB"/>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Clr>
          <a:srgbClr val="4BBBEB"/>
        </a:buClr>
        <a:buFont typeface="Arial" panose="020B0604020202020204" pitchFamily="34" charset="0"/>
        <a:buChar char="•"/>
        <a:defRPr sz="1600" kern="1200">
          <a:solidFill>
            <a:schemeClr val="tx1"/>
          </a:solidFill>
          <a:latin typeface="+mn-lt"/>
          <a:ea typeface="+mn-ea"/>
          <a:cs typeface="+mn-cs"/>
        </a:defRPr>
      </a:lvl5pPr>
      <a:lvl6pPr marL="917575" indent="0" algn="l" defTabSz="914400" rtl="0" eaLnBrk="1" latinLnBrk="0" hangingPunct="1">
        <a:lnSpc>
          <a:spcPct val="90000"/>
        </a:lnSpc>
        <a:spcBef>
          <a:spcPts val="500"/>
        </a:spcBef>
        <a:buClr>
          <a:srgbClr val="4BBBEB"/>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4" orient="horz" pos="895">
          <p15:clr>
            <a:srgbClr val="F26B43"/>
          </p15:clr>
        </p15:guide>
        <p15:guide id="8" orient="horz" pos="4080">
          <p15:clr>
            <a:srgbClr val="F26B43"/>
          </p15:clr>
        </p15:guide>
        <p15:guide id="11" pos="600">
          <p15:clr>
            <a:srgbClr val="F26B43"/>
          </p15:clr>
        </p15:guide>
        <p15:guide id="12">
          <p15:clr>
            <a:srgbClr val="F26B43"/>
          </p15:clr>
        </p15:guide>
        <p15:guide id="13" orient="horz">
          <p15:clr>
            <a:srgbClr val="F26B43"/>
          </p15:clr>
        </p15:guide>
        <p15:guide id="14" orient="horz" pos="4320">
          <p15:clr>
            <a:srgbClr val="F26B43"/>
          </p15:clr>
        </p15:guide>
        <p15:guide id="15" pos="7080">
          <p15:clr>
            <a:srgbClr val="F26B43"/>
          </p15:clr>
        </p15:guide>
        <p15:guide id="16" pos="76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Rectangle 26"/>
          <p:cNvSpPr/>
          <p:nvPr/>
        </p:nvSpPr>
        <p:spPr>
          <a:xfrm>
            <a:off x="0" y="-4042"/>
            <a:ext cx="12192000" cy="795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838200" y="114516"/>
            <a:ext cx="9351827" cy="67669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423163"/>
            <a:ext cx="10515600" cy="426942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395621" y="3429754"/>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807409"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5947642"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11087872"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787817" y="7006358"/>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5947642" y="7006358"/>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11081344" y="7006358"/>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5621" y="1423923"/>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192000" y="2174"/>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192000" y="1423849"/>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192000" y="3429754"/>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192000" y="6472649"/>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0" y="6656832"/>
            <a:ext cx="12192000" cy="2011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2"/>
          </p:nvPr>
        </p:nvSpPr>
        <p:spPr>
          <a:xfrm>
            <a:off x="10520043" y="6656832"/>
            <a:ext cx="1127032" cy="201168"/>
          </a:xfrm>
          <a:prstGeom prst="rect">
            <a:avLst/>
          </a:prstGeom>
        </p:spPr>
        <p:txBody>
          <a:bodyPr vert="horz" lIns="0" tIns="0" rIns="0" bIns="0" rtlCol="0" anchor="ctr"/>
          <a:lstStyle>
            <a:lvl1pPr algn="r">
              <a:defRPr sz="900">
                <a:solidFill>
                  <a:schemeClr val="tx1">
                    <a:tint val="75000"/>
                  </a:schemeClr>
                </a:solidFill>
              </a:defRPr>
            </a:lvl1pPr>
          </a:lstStyle>
          <a:p>
            <a:fld id="{4EADED9E-25EF-7A41-8577-918BDB6518B5}" type="datetime1">
              <a:rPr lang="en-US" smtClean="0">
                <a:solidFill>
                  <a:srgbClr val="333333">
                    <a:tint val="75000"/>
                  </a:srgbClr>
                </a:solidFill>
              </a:rPr>
              <a:pPr/>
              <a:t>3/10/2017</a:t>
            </a:fld>
            <a:endParaRPr lang="en-US" dirty="0">
              <a:solidFill>
                <a:srgbClr val="333333">
                  <a:tint val="75000"/>
                </a:srgbClr>
              </a:solidFill>
            </a:endParaRPr>
          </a:p>
        </p:txBody>
      </p:sp>
      <p:cxnSp>
        <p:nvCxnSpPr>
          <p:cNvPr id="38" name="Straight Connector 37"/>
          <p:cNvCxnSpPr/>
          <p:nvPr/>
        </p:nvCxnSpPr>
        <p:spPr>
          <a:xfrm>
            <a:off x="12192000" y="6861488"/>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92000" y="6865839"/>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621" y="6863662"/>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5621" y="-4042"/>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H="1" flipV="1">
            <a:off x="-143089"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471848" y="123891"/>
            <a:ext cx="1527104" cy="338719"/>
          </a:xfrm>
          <a:prstGeom prst="rect">
            <a:avLst/>
          </a:prstGeom>
        </p:spPr>
      </p:pic>
      <p:sp>
        <p:nvSpPr>
          <p:cNvPr id="6" name="Slide Number Placeholder 5"/>
          <p:cNvSpPr>
            <a:spLocks noGrp="1"/>
          </p:cNvSpPr>
          <p:nvPr>
            <p:ph type="sldNum" sz="quarter" idx="4"/>
          </p:nvPr>
        </p:nvSpPr>
        <p:spPr>
          <a:xfrm>
            <a:off x="11693256" y="6656832"/>
            <a:ext cx="498743" cy="201168"/>
          </a:xfrm>
          <a:prstGeom prst="rect">
            <a:avLst/>
          </a:prstGeom>
        </p:spPr>
        <p:txBody>
          <a:bodyPr vert="horz" lIns="0" tIns="0" rIns="91440" bIns="0" rtlCol="0" anchor="ctr"/>
          <a:lstStyle>
            <a:lvl1pPr algn="r">
              <a:defRPr sz="900">
                <a:solidFill>
                  <a:schemeClr val="tx1">
                    <a:tint val="75000"/>
                  </a:schemeClr>
                </a:solidFill>
              </a:defRPr>
            </a:lvl1pPr>
          </a:lstStyle>
          <a:p>
            <a:fld id="{5246FB18-5DF1-419A-B975-14AFDDD65B9F}" type="slidenum">
              <a:rPr lang="en-US" smtClean="0">
                <a:solidFill>
                  <a:srgbClr val="333333">
                    <a:tint val="75000"/>
                  </a:srgbClr>
                </a:solidFill>
              </a:rPr>
              <a:pPr/>
              <a:t>‹#›</a:t>
            </a:fld>
            <a:endParaRPr lang="en-US" dirty="0">
              <a:solidFill>
                <a:srgbClr val="333333">
                  <a:tint val="75000"/>
                </a:srgbClr>
              </a:solidFill>
            </a:endParaRPr>
          </a:p>
        </p:txBody>
      </p:sp>
      <p:sp>
        <p:nvSpPr>
          <p:cNvPr id="29"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solidFill>
                  <a:srgbClr val="333333">
                    <a:lumMod val="50000"/>
                    <a:lumOff val="50000"/>
                  </a:srgbClr>
                </a:solidFill>
              </a:rPr>
              <a:t>​Copyright © 2016 Smaato Inc. All Rights Reserved.</a:t>
            </a:r>
            <a:endParaRPr lang="en-US" dirty="0">
              <a:solidFill>
                <a:srgbClr val="333333">
                  <a:lumMod val="50000"/>
                  <a:lumOff val="50000"/>
                </a:srgbClr>
              </a:solidFill>
            </a:endParaRPr>
          </a:p>
        </p:txBody>
      </p:sp>
      <p:pic>
        <p:nvPicPr>
          <p:cNvPr id="30" name="Picture 29"/>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59" y="5699201"/>
            <a:ext cx="886535" cy="961225"/>
          </a:xfrm>
          <a:prstGeom prst="rect">
            <a:avLst/>
          </a:prstGeom>
        </p:spPr>
      </p:pic>
      <p:sp>
        <p:nvSpPr>
          <p:cNvPr id="31" name="Footer Placeholder 2"/>
          <p:cNvSpPr txBox="1">
            <a:spLocks/>
          </p:cNvSpPr>
          <p:nvPr userDrawn="1"/>
        </p:nvSpPr>
        <p:spPr>
          <a:xfrm>
            <a:off x="11165968" y="6456580"/>
            <a:ext cx="1031364" cy="200059"/>
          </a:xfrm>
          <a:prstGeom prst="rect">
            <a:avLst/>
          </a:prstGeom>
        </p:spPr>
        <p:txBody>
          <a:bodyPr/>
          <a:lstStyle>
            <a:defPPr>
              <a:defRPr lang="en-US"/>
            </a:defPPr>
            <a:lvl1pPr marL="0" algn="l"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prstClr val="white">
                    <a:lumMod val="85000"/>
                  </a:prstClr>
                </a:solidFill>
              </a:rPr>
              <a:t>Version 01.01</a:t>
            </a:r>
          </a:p>
        </p:txBody>
      </p:sp>
    </p:spTree>
    <p:extLst>
      <p:ext uri="{BB962C8B-B14F-4D97-AF65-F5344CB8AC3E}">
        <p14:creationId xmlns:p14="http://schemas.microsoft.com/office/powerpoint/2010/main" val="51213830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p:hf hdr="0"/>
  <p:txStyles>
    <p:titleStyle>
      <a:lvl1pPr algn="l" defTabSz="914400"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4BBBEB"/>
        </a:buClr>
        <a:buFont typeface="Arial" panose="020B0604020202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Clr>
          <a:srgbClr val="4BBBEB"/>
        </a:buClr>
        <a:buFont typeface="Arial" panose="020B06040202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Clr>
          <a:srgbClr val="4BBBEB"/>
        </a:buClr>
        <a:buFont typeface="Arial" panose="020B0604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Clr>
          <a:srgbClr val="4BBBEB"/>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Clr>
          <a:srgbClr val="4BBBEB"/>
        </a:buClr>
        <a:buFont typeface="Arial" panose="020B0604020202020204" pitchFamily="34" charset="0"/>
        <a:buChar char="•"/>
        <a:defRPr sz="1600" kern="1200">
          <a:solidFill>
            <a:schemeClr val="tx1"/>
          </a:solidFill>
          <a:latin typeface="+mn-lt"/>
          <a:ea typeface="+mn-ea"/>
          <a:cs typeface="+mn-cs"/>
        </a:defRPr>
      </a:lvl5pPr>
      <a:lvl6pPr marL="917575" indent="0" algn="l" defTabSz="914400" rtl="0" eaLnBrk="1" latinLnBrk="0" hangingPunct="1">
        <a:lnSpc>
          <a:spcPct val="90000"/>
        </a:lnSpc>
        <a:spcBef>
          <a:spcPts val="500"/>
        </a:spcBef>
        <a:buClr>
          <a:srgbClr val="4BBBEB"/>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4" orient="horz" pos="895">
          <p15:clr>
            <a:srgbClr val="F26B43"/>
          </p15:clr>
        </p15:guide>
        <p15:guide id="8" orient="horz" pos="4080">
          <p15:clr>
            <a:srgbClr val="F26B43"/>
          </p15:clr>
        </p15:guide>
        <p15:guide id="11" pos="600">
          <p15:clr>
            <a:srgbClr val="F26B43"/>
          </p15:clr>
        </p15:guide>
        <p15:guide id="12">
          <p15:clr>
            <a:srgbClr val="F26B43"/>
          </p15:clr>
        </p15:guide>
        <p15:guide id="13" orient="horz">
          <p15:clr>
            <a:srgbClr val="F26B43"/>
          </p15:clr>
        </p15:guide>
        <p15:guide id="14" orient="horz" pos="4320">
          <p15:clr>
            <a:srgbClr val="F26B43"/>
          </p15:clr>
        </p15:guide>
        <p15:guide id="15" pos="7080">
          <p15:clr>
            <a:srgbClr val="F26B43"/>
          </p15:clr>
        </p15:guide>
        <p15:guide id="16" pos="76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Rectangle 26"/>
          <p:cNvSpPr/>
          <p:nvPr/>
        </p:nvSpPr>
        <p:spPr>
          <a:xfrm>
            <a:off x="0" y="-4042"/>
            <a:ext cx="12192000" cy="795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114516"/>
            <a:ext cx="9351827" cy="67669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423163"/>
            <a:ext cx="10515600" cy="426942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395621" y="3429754"/>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5621"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807409"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5947642"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11087872"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787817" y="7006358"/>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5947642" y="7006358"/>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11081344" y="7006358"/>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5621" y="1423923"/>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192000" y="2174"/>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192000" y="1423849"/>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2192000" y="3429754"/>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192000" y="6472649"/>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192000" y="6477000"/>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0" y="6656832"/>
            <a:ext cx="12192000" cy="2011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10520043" y="6656832"/>
            <a:ext cx="1127032" cy="201168"/>
          </a:xfrm>
          <a:prstGeom prst="rect">
            <a:avLst/>
          </a:prstGeom>
        </p:spPr>
        <p:txBody>
          <a:bodyPr vert="horz" lIns="0" tIns="0" rIns="0" bIns="0" rtlCol="0" anchor="ctr"/>
          <a:lstStyle>
            <a:lvl1pPr algn="r">
              <a:defRPr sz="900">
                <a:solidFill>
                  <a:schemeClr val="tx1">
                    <a:tint val="75000"/>
                  </a:schemeClr>
                </a:solidFill>
              </a:defRPr>
            </a:lvl1pPr>
          </a:lstStyle>
          <a:p>
            <a:fld id="{4EADED9E-25EF-7A41-8577-918BDB6518B5}" type="datetime1">
              <a:rPr lang="en-US" smtClean="0"/>
              <a:t>3/10/2017</a:t>
            </a:fld>
            <a:endParaRPr lang="en-US" dirty="0"/>
          </a:p>
        </p:txBody>
      </p:sp>
      <p:cxnSp>
        <p:nvCxnSpPr>
          <p:cNvPr id="38" name="Straight Connector 37"/>
          <p:cNvCxnSpPr/>
          <p:nvPr/>
        </p:nvCxnSpPr>
        <p:spPr>
          <a:xfrm>
            <a:off x="12192000" y="6861488"/>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92000" y="6865839"/>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95621" y="6863662"/>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5621" y="-4042"/>
            <a:ext cx="395621"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H="1" flipV="1">
            <a:off x="-143089" y="-152400"/>
            <a:ext cx="296716" cy="0"/>
          </a:xfrm>
          <a:prstGeom prst="line">
            <a:avLst/>
          </a:prstGeom>
          <a:ln w="31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0471848" y="123891"/>
            <a:ext cx="1527104" cy="338719"/>
          </a:xfrm>
          <a:prstGeom prst="rect">
            <a:avLst/>
          </a:prstGeom>
        </p:spPr>
      </p:pic>
      <p:sp>
        <p:nvSpPr>
          <p:cNvPr id="6" name="Slide Number Placeholder 5"/>
          <p:cNvSpPr>
            <a:spLocks noGrp="1"/>
          </p:cNvSpPr>
          <p:nvPr>
            <p:ph type="sldNum" sz="quarter" idx="4"/>
          </p:nvPr>
        </p:nvSpPr>
        <p:spPr>
          <a:xfrm>
            <a:off x="11693256" y="6656832"/>
            <a:ext cx="498743" cy="201168"/>
          </a:xfrm>
          <a:prstGeom prst="rect">
            <a:avLst/>
          </a:prstGeom>
        </p:spPr>
        <p:txBody>
          <a:bodyPr vert="horz" lIns="0" tIns="0" rIns="91440" bIns="0" rtlCol="0" anchor="ctr"/>
          <a:lstStyle>
            <a:lvl1pPr algn="r">
              <a:defRPr sz="900">
                <a:solidFill>
                  <a:schemeClr val="tx1">
                    <a:tint val="75000"/>
                  </a:schemeClr>
                </a:solidFill>
              </a:defRPr>
            </a:lvl1pPr>
          </a:lstStyle>
          <a:p>
            <a:fld id="{5246FB18-5DF1-419A-B975-14AFDDD65B9F}" type="slidenum">
              <a:rPr lang="en-US" smtClean="0"/>
              <a:pPr/>
              <a:t>‹#›</a:t>
            </a:fld>
            <a:endParaRPr lang="en-US" dirty="0"/>
          </a:p>
        </p:txBody>
      </p:sp>
      <p:sp>
        <p:nvSpPr>
          <p:cNvPr id="29" name="Footer Placeholder 2"/>
          <p:cNvSpPr>
            <a:spLocks noGrp="1"/>
          </p:cNvSpPr>
          <p:nvPr>
            <p:ph type="ftr" sz="quarter" idx="3"/>
          </p:nvPr>
        </p:nvSpPr>
        <p:spPr>
          <a:xfrm>
            <a:off x="-2" y="6656831"/>
            <a:ext cx="10324653" cy="201169"/>
          </a:xfrm>
          <a:prstGeom prst="rect">
            <a:avLst/>
          </a:prstGeom>
        </p:spPr>
        <p:txBody>
          <a:bodyPr/>
          <a:lstStyle>
            <a:lvl1pPr algn="l">
              <a:defRPr sz="800">
                <a:solidFill>
                  <a:schemeClr val="tx1">
                    <a:lumMod val="50000"/>
                    <a:lumOff val="50000"/>
                  </a:schemeClr>
                </a:solidFill>
              </a:defRPr>
            </a:lvl1pPr>
          </a:lstStyle>
          <a:p>
            <a:r>
              <a:rPr lang="en-US"/>
              <a:t>​Copyright © 2016 Smaato Inc. All Rights Reserved.</a:t>
            </a:r>
            <a:endParaRPr lang="en-US" dirty="0"/>
          </a:p>
        </p:txBody>
      </p:sp>
      <p:sp>
        <p:nvSpPr>
          <p:cNvPr id="31" name="Footer Placeholder 2"/>
          <p:cNvSpPr txBox="1">
            <a:spLocks/>
          </p:cNvSpPr>
          <p:nvPr userDrawn="1"/>
        </p:nvSpPr>
        <p:spPr>
          <a:xfrm>
            <a:off x="11165968" y="6456580"/>
            <a:ext cx="1031364" cy="200059"/>
          </a:xfrm>
          <a:prstGeom prst="rect">
            <a:avLst/>
          </a:prstGeom>
        </p:spPr>
        <p:txBody>
          <a:bodyPr/>
          <a:lstStyle>
            <a:defPPr>
              <a:defRPr lang="en-US"/>
            </a:defPPr>
            <a:lvl1pPr marL="0" algn="l"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bg1">
                    <a:lumMod val="85000"/>
                  </a:schemeClr>
                </a:solidFill>
              </a:rPr>
              <a:t>Version 01.01</a:t>
            </a:r>
          </a:p>
        </p:txBody>
      </p:sp>
      <p:pic>
        <p:nvPicPr>
          <p:cNvPr id="32" name="Picture 31"/>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59" y="5690575"/>
            <a:ext cx="886535" cy="961225"/>
          </a:xfrm>
          <a:prstGeom prst="rect">
            <a:avLst/>
          </a:prstGeom>
        </p:spPr>
      </p:pic>
    </p:spTree>
    <p:extLst>
      <p:ext uri="{BB962C8B-B14F-4D97-AF65-F5344CB8AC3E}">
        <p14:creationId xmlns:p14="http://schemas.microsoft.com/office/powerpoint/2010/main" val="360773332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hf hdr="0"/>
  <p:txStyles>
    <p:titleStyle>
      <a:lvl1pPr algn="l" defTabSz="914400"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4BBBEB"/>
        </a:buClr>
        <a:buFont typeface="Arial" panose="020B0604020202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Clr>
          <a:srgbClr val="4BBBEB"/>
        </a:buClr>
        <a:buFont typeface="Arial" panose="020B06040202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Clr>
          <a:srgbClr val="4BBBEB"/>
        </a:buClr>
        <a:buFont typeface="Arial" panose="020B0604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Clr>
          <a:srgbClr val="4BBBEB"/>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Clr>
          <a:srgbClr val="4BBBEB"/>
        </a:buClr>
        <a:buFont typeface="Arial" panose="020B0604020202020204" pitchFamily="34" charset="0"/>
        <a:buChar char="•"/>
        <a:defRPr sz="1600" kern="1200">
          <a:solidFill>
            <a:schemeClr val="tx1"/>
          </a:solidFill>
          <a:latin typeface="+mn-lt"/>
          <a:ea typeface="+mn-ea"/>
          <a:cs typeface="+mn-cs"/>
        </a:defRPr>
      </a:lvl5pPr>
      <a:lvl6pPr marL="917575" indent="0" algn="l" defTabSz="914400" rtl="0" eaLnBrk="1" latinLnBrk="0" hangingPunct="1">
        <a:lnSpc>
          <a:spcPct val="90000"/>
        </a:lnSpc>
        <a:spcBef>
          <a:spcPts val="500"/>
        </a:spcBef>
        <a:buClr>
          <a:srgbClr val="4BBBEB"/>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4" orient="horz" pos="895">
          <p15:clr>
            <a:srgbClr val="F26B43"/>
          </p15:clr>
        </p15:guide>
        <p15:guide id="8" orient="horz" pos="4080">
          <p15:clr>
            <a:srgbClr val="F26B43"/>
          </p15:clr>
        </p15:guide>
        <p15:guide id="11" pos="600">
          <p15:clr>
            <a:srgbClr val="F26B43"/>
          </p15:clr>
        </p15:guide>
        <p15:guide id="12">
          <p15:clr>
            <a:srgbClr val="F26B43"/>
          </p15:clr>
        </p15:guide>
        <p15:guide id="13" orient="horz">
          <p15:clr>
            <a:srgbClr val="F26B43"/>
          </p15:clr>
        </p15:guide>
        <p15:guide id="14" orient="horz" pos="4320">
          <p15:clr>
            <a:srgbClr val="F26B43"/>
          </p15:clr>
        </p15:guide>
        <p15:guide id="15" pos="7080">
          <p15:clr>
            <a:srgbClr val="F26B43"/>
          </p15:clr>
        </p15:guide>
        <p15:guide id="16" pos="76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4.tiff"/><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9.sv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emf"/><Relationship Id="rId9"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tiff"/><Relationship Id="rId3" Type="http://schemas.openxmlformats.org/officeDocument/2006/relationships/image" Target="../media/image46.emf"/><Relationship Id="rId7" Type="http://schemas.openxmlformats.org/officeDocument/2006/relationships/image" Target="../media/image50.png"/><Relationship Id="rId12" Type="http://schemas.openxmlformats.org/officeDocument/2006/relationships/image" Target="../media/image55.tiff"/><Relationship Id="rId2" Type="http://schemas.openxmlformats.org/officeDocument/2006/relationships/image" Target="../media/image45.emf"/><Relationship Id="rId1" Type="http://schemas.openxmlformats.org/officeDocument/2006/relationships/slideLayout" Target="../slideLayouts/slideLayout15.xml"/><Relationship Id="rId6" Type="http://schemas.openxmlformats.org/officeDocument/2006/relationships/image" Target="../media/image49.png"/><Relationship Id="rId11" Type="http://schemas.openxmlformats.org/officeDocument/2006/relationships/image" Target="../media/image54.tiff"/><Relationship Id="rId5" Type="http://schemas.openxmlformats.org/officeDocument/2006/relationships/image" Target="../media/image48.png"/><Relationship Id="rId10" Type="http://schemas.openxmlformats.org/officeDocument/2006/relationships/image" Target="../media/image53.emf"/><Relationship Id="rId4" Type="http://schemas.openxmlformats.org/officeDocument/2006/relationships/image" Target="../media/image4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64.emf"/><Relationship Id="rId13" Type="http://schemas.openxmlformats.org/officeDocument/2006/relationships/image" Target="../media/image69.emf"/><Relationship Id="rId3" Type="http://schemas.openxmlformats.org/officeDocument/2006/relationships/image" Target="../media/image59.emf"/><Relationship Id="rId7" Type="http://schemas.openxmlformats.org/officeDocument/2006/relationships/image" Target="../media/image63.emf"/><Relationship Id="rId12" Type="http://schemas.openxmlformats.org/officeDocument/2006/relationships/image" Target="../media/image68.emf"/><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62.emf"/><Relationship Id="rId11" Type="http://schemas.openxmlformats.org/officeDocument/2006/relationships/image" Target="../media/image67.emf"/><Relationship Id="rId5" Type="http://schemas.openxmlformats.org/officeDocument/2006/relationships/image" Target="../media/image61.emf"/><Relationship Id="rId10" Type="http://schemas.openxmlformats.org/officeDocument/2006/relationships/image" Target="../media/image66.emf"/><Relationship Id="rId4" Type="http://schemas.openxmlformats.org/officeDocument/2006/relationships/image" Target="../media/image60.emf"/><Relationship Id="rId9" Type="http://schemas.openxmlformats.org/officeDocument/2006/relationships/image" Target="../media/image65.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2.gif"/><Relationship Id="rId4" Type="http://schemas.openxmlformats.org/officeDocument/2006/relationships/image" Target="../media/image76.png"/><Relationship Id="rId9"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6.xml"/><Relationship Id="rId7" Type="http://schemas.openxmlformats.org/officeDocument/2006/relationships/image" Target="../media/image8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83.gif"/><Relationship Id="rId5" Type="http://schemas.openxmlformats.org/officeDocument/2006/relationships/image" Target="../media/image75.png"/><Relationship Id="rId4" Type="http://schemas.openxmlformats.org/officeDocument/2006/relationships/notesSlide" Target="../notesSlides/notesSlide23.xml"/><Relationship Id="rId9" Type="http://schemas.openxmlformats.org/officeDocument/2006/relationships/image" Target="../media/image86.png"/></Relationships>
</file>

<file path=ppt/slides/_rels/slide3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5.png"/><Relationship Id="rId3" Type="http://schemas.openxmlformats.org/officeDocument/2006/relationships/slideLayout" Target="../slideLayouts/slideLayout6.xml"/><Relationship Id="rId7" Type="http://schemas.openxmlformats.org/officeDocument/2006/relationships/image" Target="../media/image77.png"/><Relationship Id="rId12" Type="http://schemas.openxmlformats.org/officeDocument/2006/relationships/image" Target="../media/image84.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image" Target="../media/image75.png"/><Relationship Id="rId10" Type="http://schemas.openxmlformats.org/officeDocument/2006/relationships/image" Target="../media/image87.png"/><Relationship Id="rId4" Type="http://schemas.openxmlformats.org/officeDocument/2006/relationships/notesSlide" Target="../notesSlides/notesSlide24.xml"/><Relationship Id="rId9" Type="http://schemas.openxmlformats.org/officeDocument/2006/relationships/image" Target="../media/image79.png"/><Relationship Id="rId14" Type="http://schemas.openxmlformats.org/officeDocument/2006/relationships/image" Target="../media/image86.png"/></Relationships>
</file>

<file path=ppt/slides/_rels/slide3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89.gif"/><Relationship Id="rId4" Type="http://schemas.openxmlformats.org/officeDocument/2006/relationships/image" Target="../media/image76.png"/><Relationship Id="rId9"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tif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93.tiff"/><Relationship Id="rId5" Type="http://schemas.openxmlformats.org/officeDocument/2006/relationships/image" Target="../media/image92.tiff"/><Relationship Id="rId4" Type="http://schemas.openxmlformats.org/officeDocument/2006/relationships/image" Target="../media/image91.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wmf"/><Relationship Id="rId1" Type="http://schemas.openxmlformats.org/officeDocument/2006/relationships/slideLayout" Target="../slideLayouts/slideLayout19.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wmf"/><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0.wmf"/><Relationship Id="rId10" Type="http://schemas.openxmlformats.org/officeDocument/2006/relationships/image" Target="../media/image22.wmf"/><Relationship Id="rId4" Type="http://schemas.openxmlformats.org/officeDocument/2006/relationships/image" Target="../media/image18.wmf"/><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3615559" y="2024032"/>
            <a:ext cx="7738241" cy="3330575"/>
          </a:xfrm>
        </p:spPr>
        <p:txBody>
          <a:bodyPr/>
          <a:lstStyle/>
          <a:p>
            <a:r>
              <a:rPr lang="de-DE" dirty="0"/>
              <a:t>Erfolgsrezepte </a:t>
            </a:r>
            <a:br>
              <a:rPr lang="de-DE" dirty="0"/>
            </a:br>
            <a:r>
              <a:rPr lang="de-DE" dirty="0"/>
              <a:t>für den In-App Wandel</a:t>
            </a:r>
            <a:endParaRPr lang="en-US" dirty="0"/>
          </a:p>
        </p:txBody>
      </p:sp>
      <p:pic>
        <p:nvPicPr>
          <p:cNvPr id="7" name="Picture 6" descr="smaato_O_wht-shadow.png"/>
          <p:cNvPicPr>
            <a:picLocks noChangeAspect="1"/>
          </p:cNvPicPr>
          <p:nvPr/>
        </p:nvPicPr>
        <p:blipFill rotWithShape="1">
          <a:blip r:embed="rId4" cstate="email">
            <a:alphaModFix amt="82000"/>
            <a:extLst>
              <a:ext uri="{28A0092B-C50C-407E-A947-70E740481C1C}">
                <a14:useLocalDpi xmlns:a14="http://schemas.microsoft.com/office/drawing/2010/main"/>
              </a:ext>
            </a:extLst>
          </a:blip>
          <a:srcRect/>
          <a:stretch/>
        </p:blipFill>
        <p:spPr>
          <a:xfrm>
            <a:off x="0" y="2162233"/>
            <a:ext cx="4714247" cy="4695767"/>
          </a:xfrm>
          <a:prstGeom prst="rect">
            <a:avLst/>
          </a:prstGeom>
        </p:spPr>
      </p:pic>
      <p:sp>
        <p:nvSpPr>
          <p:cNvPr id="5" name="Text Placeholder 3"/>
          <p:cNvSpPr txBox="1">
            <a:spLocks/>
          </p:cNvSpPr>
          <p:nvPr/>
        </p:nvSpPr>
        <p:spPr>
          <a:xfrm>
            <a:off x="4438658" y="6323986"/>
            <a:ext cx="6886303" cy="468312"/>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Clr>
                <a:srgbClr val="4BBBEB"/>
              </a:buClr>
              <a:buFont typeface="Arial" panose="020B0604020202020204" pitchFamily="34" charset="0"/>
              <a:buNone/>
              <a:defRPr sz="1400" b="1" kern="1200" cap="all" baseline="0">
                <a:solidFill>
                  <a:schemeClr val="bg1"/>
                </a:solidFill>
                <a:latin typeface="+mn-lt"/>
                <a:ea typeface="+mn-ea"/>
                <a:cs typeface="+mn-cs"/>
              </a:defRPr>
            </a:lvl1pPr>
            <a:lvl2pPr marL="457200" indent="-228600" algn="l" defTabSz="914400" rtl="0" eaLnBrk="1" latinLnBrk="0" hangingPunct="1">
              <a:lnSpc>
                <a:spcPct val="90000"/>
              </a:lnSpc>
              <a:spcBef>
                <a:spcPts val="500"/>
              </a:spcBef>
              <a:buClr>
                <a:srgbClr val="4BBBEB"/>
              </a:buClr>
              <a:buFont typeface="Arial" panose="020B06040202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Clr>
                <a:srgbClr val="4BBBEB"/>
              </a:buClr>
              <a:buFont typeface="Arial" panose="020B0604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Clr>
                <a:srgbClr val="4BBBEB"/>
              </a:buClr>
              <a:buFont typeface="Arial" panose="020B0604020202020204"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Clr>
                <a:srgbClr val="4BBBEB"/>
              </a:buClr>
              <a:buFont typeface="Arial" panose="020B0604020202020204" pitchFamily="34" charset="0"/>
              <a:buChar char="•"/>
              <a:defRPr sz="1600" kern="1200">
                <a:solidFill>
                  <a:schemeClr val="tx1"/>
                </a:solidFill>
                <a:latin typeface="+mn-lt"/>
                <a:ea typeface="+mn-ea"/>
                <a:cs typeface="+mn-cs"/>
              </a:defRPr>
            </a:lvl5pPr>
            <a:lvl6pPr marL="917575" indent="0" algn="l" defTabSz="914400" rtl="0" eaLnBrk="1" latinLnBrk="0" hangingPunct="1">
              <a:lnSpc>
                <a:spcPct val="90000"/>
              </a:lnSpc>
              <a:spcBef>
                <a:spcPts val="500"/>
              </a:spcBef>
              <a:buClr>
                <a:srgbClr val="4BBBEB"/>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Ragnar Kruse, CEO &amp; Co-Founder, </a:t>
            </a:r>
            <a:r>
              <a:rPr lang="en-US" sz="2000" dirty="0" err="1"/>
              <a:t>Smaato</a:t>
            </a:r>
            <a:endParaRPr lang="en-US" sz="2000" dirty="0"/>
          </a:p>
        </p:txBody>
      </p:sp>
    </p:spTree>
    <p:extLst>
      <p:ext uri="{BB962C8B-B14F-4D97-AF65-F5344CB8AC3E}">
        <p14:creationId xmlns:p14="http://schemas.microsoft.com/office/powerpoint/2010/main" val="1241527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531" y="33775"/>
            <a:ext cx="9351827" cy="430607"/>
          </a:xfrm>
        </p:spPr>
        <p:txBody>
          <a:bodyPr/>
          <a:lstStyle/>
          <a:p>
            <a:pPr lvl="0" eaLnBrk="0" fontAlgn="base" hangingPunct="0">
              <a:lnSpc>
                <a:spcPct val="100000"/>
              </a:lnSpc>
              <a:spcAft>
                <a:spcPct val="0"/>
              </a:spcAft>
            </a:pPr>
            <a:r>
              <a:rPr lang="en-US" altLang="en-US" sz="2600" dirty="0">
                <a:latin typeface="Helvetica LT" panose="02000503040000020004" pitchFamily="2" charset="0"/>
              </a:rPr>
              <a:t>Consumers Spend 85% of Their Time on Smartphones In-App</a:t>
            </a:r>
            <a:endParaRPr lang="en-US" altLang="en-US" sz="2600" dirty="0">
              <a:latin typeface="Arial" panose="020B0604020202020204" pitchFamily="34" charset="0"/>
            </a:endParaRPr>
          </a:p>
        </p:txBody>
      </p:sp>
      <p:sp>
        <p:nvSpPr>
          <p:cNvPr id="3" name="Date Placeholder 2"/>
          <p:cNvSpPr>
            <a:spLocks noGrp="1"/>
          </p:cNvSpPr>
          <p:nvPr>
            <p:ph type="dt" sz="half" idx="10"/>
          </p:nvPr>
        </p:nvSpPr>
        <p:spPr/>
        <p:txBody>
          <a:bodyPr/>
          <a:lstStyle/>
          <a:p>
            <a:fld id="{DFCCC08D-D6D9-734D-B3F4-1D7EB4E73237}" type="datetime1">
              <a:rPr lang="en-US" smtClean="0"/>
              <a:t>3/10/2017</a:t>
            </a:fld>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t>10</a:t>
            </a:fld>
            <a:endParaRPr lang="en-US"/>
          </a:p>
        </p:txBody>
      </p:sp>
      <p:sp>
        <p:nvSpPr>
          <p:cNvPr id="6" name="Footer Placeholder 5"/>
          <p:cNvSpPr>
            <a:spLocks noGrp="1"/>
          </p:cNvSpPr>
          <p:nvPr>
            <p:ph type="ftr" sz="quarter" idx="3"/>
          </p:nvPr>
        </p:nvSpPr>
        <p:spPr/>
        <p:txBody>
          <a:bodyPr/>
          <a:lstStyle/>
          <a:p>
            <a:r>
              <a:rPr lang="en-US" dirty="0"/>
              <a:t>​Copyright © 2017 </a:t>
            </a:r>
            <a:r>
              <a:rPr lang="en-US" dirty="0" err="1"/>
              <a:t>Smaato</a:t>
            </a:r>
            <a:r>
              <a:rPr lang="en-US" dirty="0"/>
              <a:t> Inc. All Rights Reserved.</a:t>
            </a:r>
          </a:p>
        </p:txBody>
      </p:sp>
      <p:grpSp>
        <p:nvGrpSpPr>
          <p:cNvPr id="7" name="Group 6"/>
          <p:cNvGrpSpPr/>
          <p:nvPr/>
        </p:nvGrpSpPr>
        <p:grpSpPr>
          <a:xfrm>
            <a:off x="1364068" y="2276475"/>
            <a:ext cx="3163244" cy="3163244"/>
            <a:chOff x="1037497" y="2438729"/>
            <a:chExt cx="3163244" cy="3163244"/>
          </a:xfrm>
        </p:grpSpPr>
        <p:sp>
          <p:nvSpPr>
            <p:cNvPr id="18" name="Freeform 11"/>
            <p:cNvSpPr>
              <a:spLocks/>
            </p:cNvSpPr>
            <p:nvPr/>
          </p:nvSpPr>
          <p:spPr bwMode="auto">
            <a:xfrm>
              <a:off x="1384297" y="2438729"/>
              <a:ext cx="1248483" cy="1580571"/>
            </a:xfrm>
            <a:custGeom>
              <a:avLst/>
              <a:gdLst>
                <a:gd name="T0" fmla="*/ 248 w 251"/>
                <a:gd name="T1" fmla="*/ 318 h 318"/>
                <a:gd name="T2" fmla="*/ 0 w 251"/>
                <a:gd name="T3" fmla="*/ 120 h 318"/>
                <a:gd name="T4" fmla="*/ 251 w 251"/>
                <a:gd name="T5" fmla="*/ 1 h 318"/>
                <a:gd name="T6" fmla="*/ 248 w 251"/>
                <a:gd name="T7" fmla="*/ 318 h 318"/>
              </a:gdLst>
              <a:ahLst/>
              <a:cxnLst>
                <a:cxn ang="0">
                  <a:pos x="T0" y="T1"/>
                </a:cxn>
                <a:cxn ang="0">
                  <a:pos x="T2" y="T3"/>
                </a:cxn>
                <a:cxn ang="0">
                  <a:pos x="T4" y="T5"/>
                </a:cxn>
                <a:cxn ang="0">
                  <a:pos x="T6" y="T7"/>
                </a:cxn>
              </a:cxnLst>
              <a:rect l="0" t="0" r="r" b="b"/>
              <a:pathLst>
                <a:path w="251" h="318">
                  <a:moveTo>
                    <a:pt x="248" y="318"/>
                  </a:moveTo>
                  <a:cubicBezTo>
                    <a:pt x="0" y="120"/>
                    <a:pt x="0" y="120"/>
                    <a:pt x="0" y="120"/>
                  </a:cubicBezTo>
                  <a:cubicBezTo>
                    <a:pt x="62" y="42"/>
                    <a:pt x="151" y="0"/>
                    <a:pt x="251" y="1"/>
                  </a:cubicBezTo>
                  <a:lnTo>
                    <a:pt x="248" y="318"/>
                  </a:lnTo>
                  <a:close/>
                </a:path>
              </a:pathLst>
            </a:custGeom>
            <a:solidFill>
              <a:srgbClr val="EC6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p:cNvSpPr>
            <p:nvPr/>
          </p:nvSpPr>
          <p:spPr bwMode="auto">
            <a:xfrm>
              <a:off x="1037497" y="2442933"/>
              <a:ext cx="3163244" cy="3159040"/>
            </a:xfrm>
            <a:custGeom>
              <a:avLst/>
              <a:gdLst>
                <a:gd name="T0" fmla="*/ 318 w 636"/>
                <a:gd name="T1" fmla="*/ 317 h 635"/>
                <a:gd name="T2" fmla="*/ 321 w 636"/>
                <a:gd name="T3" fmla="*/ 0 h 635"/>
                <a:gd name="T4" fmla="*/ 635 w 636"/>
                <a:gd name="T5" fmla="*/ 319 h 635"/>
                <a:gd name="T6" fmla="*/ 315 w 636"/>
                <a:gd name="T7" fmla="*/ 633 h 635"/>
                <a:gd name="T8" fmla="*/ 1 w 636"/>
                <a:gd name="T9" fmla="*/ 314 h 635"/>
                <a:gd name="T10" fmla="*/ 70 w 636"/>
                <a:gd name="T11" fmla="*/ 119 h 635"/>
                <a:gd name="T12" fmla="*/ 318 w 636"/>
                <a:gd name="T13" fmla="*/ 317 h 635"/>
              </a:gdLst>
              <a:ahLst/>
              <a:cxnLst>
                <a:cxn ang="0">
                  <a:pos x="T0" y="T1"/>
                </a:cxn>
                <a:cxn ang="0">
                  <a:pos x="T2" y="T3"/>
                </a:cxn>
                <a:cxn ang="0">
                  <a:pos x="T4" y="T5"/>
                </a:cxn>
                <a:cxn ang="0">
                  <a:pos x="T6" y="T7"/>
                </a:cxn>
                <a:cxn ang="0">
                  <a:pos x="T8" y="T9"/>
                </a:cxn>
                <a:cxn ang="0">
                  <a:pos x="T10" y="T11"/>
                </a:cxn>
                <a:cxn ang="0">
                  <a:pos x="T12" y="T13"/>
                </a:cxn>
              </a:cxnLst>
              <a:rect l="0" t="0" r="r" b="b"/>
              <a:pathLst>
                <a:path w="636" h="635">
                  <a:moveTo>
                    <a:pt x="318" y="317"/>
                  </a:moveTo>
                  <a:cubicBezTo>
                    <a:pt x="321" y="0"/>
                    <a:pt x="321" y="0"/>
                    <a:pt x="321" y="0"/>
                  </a:cubicBezTo>
                  <a:cubicBezTo>
                    <a:pt x="496" y="1"/>
                    <a:pt x="636" y="144"/>
                    <a:pt x="635" y="319"/>
                  </a:cubicBezTo>
                  <a:cubicBezTo>
                    <a:pt x="633" y="494"/>
                    <a:pt x="490" y="635"/>
                    <a:pt x="315" y="633"/>
                  </a:cubicBezTo>
                  <a:cubicBezTo>
                    <a:pt x="140" y="632"/>
                    <a:pt x="0" y="489"/>
                    <a:pt x="1" y="314"/>
                  </a:cubicBezTo>
                  <a:cubicBezTo>
                    <a:pt x="2" y="239"/>
                    <a:pt x="24" y="178"/>
                    <a:pt x="70" y="119"/>
                  </a:cubicBezTo>
                  <a:lnTo>
                    <a:pt x="318" y="317"/>
                  </a:lnTo>
                  <a:close/>
                </a:path>
              </a:pathLst>
            </a:custGeom>
            <a:solidFill>
              <a:srgbClr val="60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Oval 13"/>
            <p:cNvSpPr>
              <a:spLocks noChangeArrowheads="1"/>
            </p:cNvSpPr>
            <p:nvPr/>
          </p:nvSpPr>
          <p:spPr bwMode="auto">
            <a:xfrm>
              <a:off x="2016946" y="3491742"/>
              <a:ext cx="1128679" cy="113078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21"/>
            <p:cNvSpPr>
              <a:spLocks noChangeArrowheads="1"/>
            </p:cNvSpPr>
            <p:nvPr/>
          </p:nvSpPr>
          <p:spPr bwMode="auto">
            <a:xfrm>
              <a:off x="1733200" y="2901130"/>
              <a:ext cx="641057" cy="40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FFFF"/>
                  </a:solidFill>
                  <a:effectLst/>
                  <a:latin typeface="Helvetica LT Light" panose="02000403040000020004" pitchFamily="2" charset="0"/>
                </a:rPr>
                <a:t>14.3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22"/>
            <p:cNvSpPr>
              <a:spLocks noChangeArrowheads="1"/>
            </p:cNvSpPr>
            <p:nvPr/>
          </p:nvSpPr>
          <p:spPr bwMode="auto">
            <a:xfrm>
              <a:off x="2128695" y="2911482"/>
              <a:ext cx="197571" cy="20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F0F0F0"/>
                  </a:solidFill>
                  <a:effectLst/>
                  <a:latin typeface="Helvetica LT" panose="02000503040000020004" pitchFamily="2"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23"/>
            <p:cNvSpPr>
              <a:spLocks noChangeArrowheads="1"/>
            </p:cNvSpPr>
            <p:nvPr/>
          </p:nvSpPr>
          <p:spPr bwMode="auto">
            <a:xfrm>
              <a:off x="2916526" y="4763345"/>
              <a:ext cx="641057" cy="40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dirty="0">
                  <a:ln>
                    <a:noFill/>
                  </a:ln>
                  <a:solidFill>
                    <a:srgbClr val="FFFFFF"/>
                  </a:solidFill>
                  <a:effectLst/>
                  <a:latin typeface="Helvetica LT Light" panose="02000403040000020004" pitchFamily="2" charset="0"/>
                </a:rPr>
                <a:t>85.7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24"/>
            <p:cNvSpPr>
              <a:spLocks noChangeArrowheads="1"/>
            </p:cNvSpPr>
            <p:nvPr/>
          </p:nvSpPr>
          <p:spPr bwMode="auto">
            <a:xfrm>
              <a:off x="3302690" y="4775798"/>
              <a:ext cx="197571" cy="208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rgbClr val="F0F0F0"/>
                  </a:solidFill>
                  <a:effectLst/>
                  <a:latin typeface="Helvetica LT" panose="02000503040000020004" pitchFamily="2"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0" name="Rectangle 63"/>
            <p:cNvSpPr>
              <a:spLocks noChangeArrowheads="1"/>
            </p:cNvSpPr>
            <p:nvPr/>
          </p:nvSpPr>
          <p:spPr bwMode="auto">
            <a:xfrm>
              <a:off x="2325914" y="3952041"/>
              <a:ext cx="586409" cy="32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9D9D9C"/>
                  </a:solidFill>
                  <a:effectLst/>
                  <a:latin typeface="Helvetica LT Light" panose="02000403040000020004" pitchFamily="2" charset="0"/>
                </a:rPr>
                <a:t>2016</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71" name="Rectangle 70"/>
          <p:cNvSpPr/>
          <p:nvPr/>
        </p:nvSpPr>
        <p:spPr>
          <a:xfrm>
            <a:off x="8358082" y="6326873"/>
            <a:ext cx="3005951" cy="215444"/>
          </a:xfrm>
          <a:prstGeom prst="rect">
            <a:avLst/>
          </a:prstGeom>
        </p:spPr>
        <p:txBody>
          <a:bodyPr wrap="none">
            <a:spAutoFit/>
          </a:bodyPr>
          <a:lstStyle/>
          <a:p>
            <a:pPr lvl="0">
              <a:defRPr/>
            </a:pPr>
            <a:r>
              <a:rPr kumimoji="0" lang="en-GB" sz="800" b="0" i="0" u="none" strike="noStrike" kern="1200" cap="none" spc="0" normalizeH="0" baseline="0" noProof="0" dirty="0">
                <a:ln>
                  <a:noFill/>
                </a:ln>
                <a:solidFill>
                  <a:srgbClr val="57585A"/>
                </a:solidFill>
                <a:effectLst/>
                <a:uLnTx/>
                <a:uFillTx/>
                <a:latin typeface="Helvetica LT Light" panose="02000403040000020004" pitchFamily="2" charset="0"/>
                <a:ea typeface="+mn-ea"/>
                <a:cs typeface="+mn-cs"/>
              </a:rPr>
              <a:t>Source: </a:t>
            </a:r>
            <a:r>
              <a:rPr lang="en-US" altLang="en-US" sz="800" dirty="0" err="1">
                <a:solidFill>
                  <a:srgbClr val="575756"/>
                </a:solidFill>
                <a:latin typeface="Helvetica LT Light" panose="02000403040000020004" pitchFamily="2" charset="0"/>
              </a:rPr>
              <a:t>eMarketer</a:t>
            </a:r>
            <a:r>
              <a:rPr lang="en-US" altLang="en-US" sz="800" dirty="0">
                <a:solidFill>
                  <a:srgbClr val="575756"/>
                </a:solidFill>
                <a:latin typeface="Helvetica LT Light" panose="02000403040000020004" pitchFamily="2" charset="0"/>
              </a:rPr>
              <a:t>, Sep 2016 (among US Smartphone Users)</a:t>
            </a:r>
            <a:endParaRPr kumimoji="0" lang="de-DE" sz="800" b="0" i="0" u="none" strike="noStrike" kern="1200" cap="none" spc="0" normalizeH="0" baseline="0" noProof="0" dirty="0">
              <a:ln>
                <a:noFill/>
              </a:ln>
              <a:solidFill>
                <a:srgbClr val="333333"/>
              </a:solidFill>
              <a:effectLst/>
              <a:uLnTx/>
              <a:uFillTx/>
              <a:latin typeface="Arial"/>
              <a:ea typeface="+mn-ea"/>
              <a:cs typeface="+mn-cs"/>
            </a:endParaRPr>
          </a:p>
        </p:txBody>
      </p:sp>
      <p:sp>
        <p:nvSpPr>
          <p:cNvPr id="72" name="Rectangle 71"/>
          <p:cNvSpPr/>
          <p:nvPr/>
        </p:nvSpPr>
        <p:spPr>
          <a:xfrm>
            <a:off x="4168031" y="6059252"/>
            <a:ext cx="93968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In</a:t>
            </a:r>
            <a:r>
              <a:rPr kumimoji="0" lang="en-US" sz="2000" b="0" i="0" u="none" strike="noStrike" kern="1200" cap="none" spc="0" normalizeH="0" noProof="0" dirty="0">
                <a:ln w="0"/>
                <a:solidFill>
                  <a:srgbClr val="F0F0F0">
                    <a:lumMod val="50000"/>
                  </a:srgbClr>
                </a:solidFill>
                <a:effectLst/>
                <a:uLnTx/>
                <a:uFillTx/>
                <a:latin typeface="Arial"/>
                <a:ea typeface="+mn-ea"/>
                <a:cs typeface="+mn-cs"/>
              </a:rPr>
              <a:t>-App</a:t>
            </a:r>
            <a:endParaRPr kumimoji="0" lang="de-DE" sz="2000" b="0" i="0" u="none" strike="noStrike" kern="1200" cap="none" spc="0" normalizeH="0" baseline="0" noProof="0" dirty="0">
              <a:ln>
                <a:noFill/>
              </a:ln>
              <a:solidFill>
                <a:srgbClr val="333333"/>
              </a:solidFill>
              <a:effectLst/>
              <a:uLnTx/>
              <a:uFillTx/>
              <a:latin typeface="Arial"/>
              <a:ea typeface="+mn-ea"/>
              <a:cs typeface="+mn-cs"/>
            </a:endParaRPr>
          </a:p>
        </p:txBody>
      </p:sp>
      <p:sp>
        <p:nvSpPr>
          <p:cNvPr id="73" name="Rectangle 72"/>
          <p:cNvSpPr/>
          <p:nvPr/>
        </p:nvSpPr>
        <p:spPr>
          <a:xfrm>
            <a:off x="6271231" y="6059252"/>
            <a:ext cx="165636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Mobile Web</a:t>
            </a:r>
            <a:endParaRPr kumimoji="0" lang="de-DE" sz="2000" b="0" i="0" u="none" strike="noStrike" kern="1200" cap="none" spc="0" normalizeH="0" baseline="0" noProof="0" dirty="0">
              <a:ln>
                <a:noFill/>
              </a:ln>
              <a:solidFill>
                <a:srgbClr val="333333"/>
              </a:solidFill>
              <a:effectLst/>
              <a:uLnTx/>
              <a:uFillTx/>
              <a:latin typeface="Arial"/>
              <a:ea typeface="+mn-ea"/>
              <a:cs typeface="+mn-cs"/>
            </a:endParaRPr>
          </a:p>
        </p:txBody>
      </p:sp>
      <p:sp>
        <p:nvSpPr>
          <p:cNvPr id="74" name="Rectangle: Rounded Corners 73"/>
          <p:cNvSpPr/>
          <p:nvPr/>
        </p:nvSpPr>
        <p:spPr>
          <a:xfrm>
            <a:off x="3989295" y="6194614"/>
            <a:ext cx="179295" cy="17929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75" name="Rectangle: Rounded Corners 74"/>
          <p:cNvSpPr/>
          <p:nvPr/>
        </p:nvSpPr>
        <p:spPr>
          <a:xfrm>
            <a:off x="6100901" y="6185649"/>
            <a:ext cx="179295" cy="17929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6" name="Picture 65"/>
          <p:cNvPicPr>
            <a:picLocks noChangeAspect="1"/>
          </p:cNvPicPr>
          <p:nvPr/>
        </p:nvPicPr>
        <p:blipFill rotWithShape="1">
          <a:blip r:embed="rId3" cstate="print">
            <a:extLst>
              <a:ext uri="{28A0092B-C50C-407E-A947-70E740481C1C}">
                <a14:useLocalDpi xmlns:a14="http://schemas.microsoft.com/office/drawing/2010/main" val="0"/>
              </a:ext>
            </a:extLst>
          </a:blip>
          <a:srcRect l="45121" t="44532" r="14603" b="34301"/>
          <a:stretch/>
        </p:blipFill>
        <p:spPr>
          <a:xfrm>
            <a:off x="5818460" y="1868924"/>
            <a:ext cx="5848648" cy="3953378"/>
          </a:xfrm>
          <a:prstGeom prst="rect">
            <a:avLst/>
          </a:prstGeom>
        </p:spPr>
      </p:pic>
      <p:sp>
        <p:nvSpPr>
          <p:cNvPr id="67" name="Rectangle 66"/>
          <p:cNvSpPr/>
          <p:nvPr/>
        </p:nvSpPr>
        <p:spPr>
          <a:xfrm>
            <a:off x="7359623" y="1178346"/>
            <a:ext cx="3613175" cy="584775"/>
          </a:xfrm>
          <a:prstGeom prst="rect">
            <a:avLst/>
          </a:prstGeom>
          <a:noFill/>
          <a:ln w="12700">
            <a:solidFill>
              <a:schemeClr val="bg1"/>
            </a:solidFill>
          </a:ln>
        </p:spPr>
        <p:txBody>
          <a:bodyPr wrap="square" rtlCol="0">
            <a:spAutoFit/>
          </a:bodyPr>
          <a:lstStyle/>
          <a:p>
            <a:pPr algn="ctr"/>
            <a:r>
              <a:rPr lang="en-US" sz="1600" dirty="0">
                <a:solidFill>
                  <a:schemeClr val="accent1"/>
                </a:solidFill>
                <a:sym typeface="Arial" charset="0"/>
              </a:rPr>
              <a:t>Average Time Spent per Day </a:t>
            </a:r>
            <a:br>
              <a:rPr lang="en-US" sz="1600" dirty="0">
                <a:solidFill>
                  <a:schemeClr val="accent1"/>
                </a:solidFill>
                <a:sym typeface="Arial" charset="0"/>
              </a:rPr>
            </a:br>
            <a:r>
              <a:rPr lang="en-US" sz="1600" dirty="0">
                <a:solidFill>
                  <a:schemeClr val="accent1"/>
                </a:solidFill>
                <a:sym typeface="Arial" charset="0"/>
              </a:rPr>
              <a:t>In-App vs. Mobile Web (</a:t>
            </a:r>
            <a:r>
              <a:rPr lang="en-US" sz="1600" dirty="0" err="1">
                <a:solidFill>
                  <a:schemeClr val="accent1"/>
                </a:solidFill>
                <a:sym typeface="Arial" charset="0"/>
              </a:rPr>
              <a:t>hrs:min</a:t>
            </a:r>
            <a:r>
              <a:rPr lang="en-US" sz="1600" dirty="0">
                <a:solidFill>
                  <a:schemeClr val="accent1"/>
                </a:solidFill>
                <a:sym typeface="Arial" charset="0"/>
              </a:rPr>
              <a:t>)</a:t>
            </a:r>
          </a:p>
        </p:txBody>
      </p:sp>
      <p:sp>
        <p:nvSpPr>
          <p:cNvPr id="68" name="Rectangle 67"/>
          <p:cNvSpPr/>
          <p:nvPr/>
        </p:nvSpPr>
        <p:spPr>
          <a:xfrm>
            <a:off x="1366641" y="1177865"/>
            <a:ext cx="3233351" cy="584775"/>
          </a:xfrm>
          <a:prstGeom prst="rect">
            <a:avLst/>
          </a:prstGeom>
          <a:noFill/>
          <a:ln w="12700">
            <a:solidFill>
              <a:schemeClr val="bg1"/>
            </a:solidFill>
          </a:ln>
        </p:spPr>
        <p:txBody>
          <a:bodyPr wrap="square" rtlCol="0">
            <a:spAutoFit/>
          </a:bodyPr>
          <a:lstStyle/>
          <a:p>
            <a:pPr algn="ctr"/>
            <a:r>
              <a:rPr lang="en-US" sz="1600" dirty="0">
                <a:solidFill>
                  <a:schemeClr val="accent1"/>
                </a:solidFill>
              </a:rPr>
              <a:t>Share of Average Time Spent per Day In-App vs. Mobile Web</a:t>
            </a:r>
            <a:endParaRPr lang="en-US" sz="1600" dirty="0">
              <a:solidFill>
                <a:schemeClr val="accent1"/>
              </a:solidFill>
              <a:sym typeface="Arial" charset="0"/>
            </a:endParaRPr>
          </a:p>
        </p:txBody>
      </p:sp>
    </p:spTree>
    <p:extLst>
      <p:ext uri="{BB962C8B-B14F-4D97-AF65-F5344CB8AC3E}">
        <p14:creationId xmlns:p14="http://schemas.microsoft.com/office/powerpoint/2010/main" val="1105374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E:\Smaato\NOAH Presentat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223" y="2232582"/>
            <a:ext cx="2431345" cy="14653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In-App Advertising is Gamechanger</a:t>
            </a:r>
          </a:p>
        </p:txBody>
      </p:sp>
      <p:sp>
        <p:nvSpPr>
          <p:cNvPr id="3" name="Date Placeholder 2"/>
          <p:cNvSpPr>
            <a:spLocks noGrp="1"/>
          </p:cNvSpPr>
          <p:nvPr>
            <p:ph type="dt" sz="half" idx="10"/>
          </p:nvPr>
        </p:nvSpPr>
        <p:spPr/>
        <p:txBody>
          <a:bodyPr/>
          <a:lstStyle/>
          <a:p>
            <a:fld id="{DFCCC08D-D6D9-734D-B3F4-1D7EB4E73237}" type="datetime1">
              <a:rPr lang="en-US" smtClean="0"/>
              <a:pPr/>
              <a:t>3/10/2017</a:t>
            </a:fld>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pPr/>
              <a:t>11</a:t>
            </a:fld>
            <a:endParaRPr lang="en-US"/>
          </a:p>
        </p:txBody>
      </p:sp>
      <p:sp>
        <p:nvSpPr>
          <p:cNvPr id="23" name="Text Placeholder 22"/>
          <p:cNvSpPr>
            <a:spLocks noGrp="1"/>
          </p:cNvSpPr>
          <p:nvPr>
            <p:ph type="body" sz="quarter" idx="13"/>
          </p:nvPr>
        </p:nvSpPr>
        <p:spPr/>
        <p:txBody>
          <a:bodyPr/>
          <a:lstStyle/>
          <a:p>
            <a:endParaRPr lang="en-GB"/>
          </a:p>
        </p:txBody>
      </p:sp>
      <p:sp>
        <p:nvSpPr>
          <p:cNvPr id="6" name="Footer Placeholder 5"/>
          <p:cNvSpPr>
            <a:spLocks noGrp="1"/>
          </p:cNvSpPr>
          <p:nvPr>
            <p:ph type="ftr" sz="quarter" idx="3"/>
          </p:nvPr>
        </p:nvSpPr>
        <p:spPr/>
        <p:txBody>
          <a:bodyPr/>
          <a:lstStyle/>
          <a:p>
            <a:r>
              <a:rPr lang="en-US" dirty="0"/>
              <a:t>​Copyright © 2017 </a:t>
            </a:r>
            <a:r>
              <a:rPr lang="en-US" dirty="0" err="1"/>
              <a:t>Smaato</a:t>
            </a:r>
            <a:r>
              <a:rPr lang="en-US" dirty="0"/>
              <a:t> Inc. All Rights Reserved.</a:t>
            </a:r>
          </a:p>
        </p:txBody>
      </p:sp>
      <p:sp>
        <p:nvSpPr>
          <p:cNvPr id="8" name="TextBox 7"/>
          <p:cNvSpPr txBox="1"/>
          <p:nvPr/>
        </p:nvSpPr>
        <p:spPr>
          <a:xfrm>
            <a:off x="1241615" y="1156314"/>
            <a:ext cx="2683687" cy="984885"/>
          </a:xfrm>
          <a:prstGeom prst="rect">
            <a:avLst/>
          </a:prstGeom>
          <a:noFill/>
          <a:ln w="12700">
            <a:solidFill>
              <a:schemeClr val="bg1">
                <a:lumMod val="95000"/>
              </a:schemeClr>
            </a:solidFill>
          </a:ln>
        </p:spPr>
        <p:txBody>
          <a:bodyPr wrap="square" rtlCol="0">
            <a:spAutoFit/>
          </a:bodyPr>
          <a:lstStyle/>
          <a:p>
            <a:pPr algn="ctr"/>
            <a:r>
              <a:rPr lang="en-US" sz="3600" dirty="0">
                <a:solidFill>
                  <a:schemeClr val="bg1">
                    <a:lumMod val="50000"/>
                  </a:schemeClr>
                </a:solidFill>
              </a:rPr>
              <a:t>TV</a:t>
            </a:r>
          </a:p>
          <a:p>
            <a:pPr algn="ctr"/>
            <a:r>
              <a:rPr lang="en-US" sz="2200" dirty="0">
                <a:solidFill>
                  <a:srgbClr val="4BBBEB"/>
                </a:solidFill>
              </a:rPr>
              <a:t>1950s – 1980s</a:t>
            </a:r>
          </a:p>
        </p:txBody>
      </p:sp>
      <p:sp>
        <p:nvSpPr>
          <p:cNvPr id="9" name="Rounded Rectangle 8"/>
          <p:cNvSpPr/>
          <p:nvPr/>
        </p:nvSpPr>
        <p:spPr>
          <a:xfrm>
            <a:off x="1096522" y="1034998"/>
            <a:ext cx="3279656" cy="4587180"/>
          </a:xfrm>
          <a:prstGeom prst="roundRect">
            <a:avLst>
              <a:gd name="adj" fmla="val 2892"/>
            </a:avLst>
          </a:prstGeom>
          <a:noFill/>
          <a:ln w="285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E:\Smaato\NOAH Presentation\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5833" y="2232582"/>
            <a:ext cx="2431345" cy="14588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241615" y="3948010"/>
            <a:ext cx="2683687" cy="769441"/>
          </a:xfrm>
          <a:prstGeom prst="rect">
            <a:avLst/>
          </a:prstGeom>
          <a:noFill/>
          <a:ln w="12700">
            <a:solidFill>
              <a:schemeClr val="bg1">
                <a:lumMod val="95000"/>
              </a:schemeClr>
            </a:solidFill>
          </a:ln>
        </p:spPr>
        <p:txBody>
          <a:bodyPr wrap="square" rtlCol="0">
            <a:spAutoFit/>
          </a:bodyPr>
          <a:lstStyle/>
          <a:p>
            <a:pPr algn="ctr"/>
            <a:r>
              <a:rPr lang="en-US" sz="2200" dirty="0">
                <a:solidFill>
                  <a:schemeClr val="bg1">
                    <a:lumMod val="50000"/>
                  </a:schemeClr>
                </a:solidFill>
              </a:rPr>
              <a:t>Mass Audience Tracking</a:t>
            </a:r>
            <a:endParaRPr lang="en-US" sz="2200" dirty="0">
              <a:solidFill>
                <a:srgbClr val="4BBBEB"/>
              </a:solidFill>
            </a:endParaRPr>
          </a:p>
        </p:txBody>
      </p:sp>
      <p:sp>
        <p:nvSpPr>
          <p:cNvPr id="15" name="TextBox 14"/>
          <p:cNvSpPr txBox="1"/>
          <p:nvPr/>
        </p:nvSpPr>
        <p:spPr>
          <a:xfrm>
            <a:off x="4744225" y="1156314"/>
            <a:ext cx="2683687" cy="984885"/>
          </a:xfrm>
          <a:prstGeom prst="rect">
            <a:avLst/>
          </a:prstGeom>
          <a:noFill/>
          <a:ln w="12700">
            <a:solidFill>
              <a:schemeClr val="bg1">
                <a:lumMod val="95000"/>
              </a:schemeClr>
            </a:solidFill>
          </a:ln>
        </p:spPr>
        <p:txBody>
          <a:bodyPr wrap="square" rtlCol="0">
            <a:spAutoFit/>
          </a:bodyPr>
          <a:lstStyle/>
          <a:p>
            <a:pPr algn="ctr"/>
            <a:r>
              <a:rPr lang="en-US" sz="3600" dirty="0">
                <a:solidFill>
                  <a:schemeClr val="bg1">
                    <a:lumMod val="50000"/>
                  </a:schemeClr>
                </a:solidFill>
              </a:rPr>
              <a:t>Internet</a:t>
            </a:r>
          </a:p>
          <a:p>
            <a:pPr algn="ctr"/>
            <a:r>
              <a:rPr lang="en-US" sz="2200" dirty="0">
                <a:solidFill>
                  <a:srgbClr val="4BBBEB"/>
                </a:solidFill>
              </a:rPr>
              <a:t>1980s – 2010s</a:t>
            </a:r>
          </a:p>
        </p:txBody>
      </p:sp>
      <p:sp>
        <p:nvSpPr>
          <p:cNvPr id="16" name="Rounded Rectangle 15"/>
          <p:cNvSpPr/>
          <p:nvPr/>
        </p:nvSpPr>
        <p:spPr>
          <a:xfrm>
            <a:off x="4483563" y="1034998"/>
            <a:ext cx="3279656" cy="4587180"/>
          </a:xfrm>
          <a:prstGeom prst="roundRect">
            <a:avLst>
              <a:gd name="adj" fmla="val 2892"/>
            </a:avLst>
          </a:prstGeom>
          <a:noFill/>
          <a:ln w="285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754156" y="3948010"/>
            <a:ext cx="2683687" cy="769441"/>
          </a:xfrm>
          <a:prstGeom prst="rect">
            <a:avLst/>
          </a:prstGeom>
          <a:noFill/>
          <a:ln w="12700">
            <a:solidFill>
              <a:schemeClr val="bg1">
                <a:lumMod val="95000"/>
              </a:schemeClr>
            </a:solidFill>
          </a:ln>
        </p:spPr>
        <p:txBody>
          <a:bodyPr wrap="square" rtlCol="0">
            <a:spAutoFit/>
          </a:bodyPr>
          <a:lstStyle/>
          <a:p>
            <a:pPr algn="ctr"/>
            <a:r>
              <a:rPr lang="en-US" sz="2200" dirty="0">
                <a:solidFill>
                  <a:schemeClr val="bg1">
                    <a:lumMod val="50000"/>
                  </a:schemeClr>
                </a:solidFill>
              </a:rPr>
              <a:t>Cookies Track Where Users Go</a:t>
            </a:r>
            <a:endParaRPr lang="en-US" sz="2200" dirty="0">
              <a:solidFill>
                <a:srgbClr val="4BBBEB"/>
              </a:solidFill>
            </a:endParaRPr>
          </a:p>
        </p:txBody>
      </p:sp>
      <p:sp>
        <p:nvSpPr>
          <p:cNvPr id="19" name="TextBox 18"/>
          <p:cNvSpPr txBox="1"/>
          <p:nvPr/>
        </p:nvSpPr>
        <p:spPr>
          <a:xfrm>
            <a:off x="8123152" y="1156314"/>
            <a:ext cx="2683687" cy="984885"/>
          </a:xfrm>
          <a:prstGeom prst="rect">
            <a:avLst/>
          </a:prstGeom>
          <a:noFill/>
          <a:ln w="12700">
            <a:solidFill>
              <a:schemeClr val="bg1">
                <a:lumMod val="95000"/>
              </a:schemeClr>
            </a:solidFill>
          </a:ln>
        </p:spPr>
        <p:txBody>
          <a:bodyPr wrap="square" rtlCol="0">
            <a:spAutoFit/>
          </a:bodyPr>
          <a:lstStyle/>
          <a:p>
            <a:pPr algn="ctr"/>
            <a:r>
              <a:rPr lang="en-US" sz="3600" dirty="0">
                <a:solidFill>
                  <a:schemeClr val="bg1">
                    <a:lumMod val="50000"/>
                  </a:schemeClr>
                </a:solidFill>
              </a:rPr>
              <a:t>Apps</a:t>
            </a:r>
          </a:p>
          <a:p>
            <a:pPr algn="ctr"/>
            <a:r>
              <a:rPr lang="en-US" sz="2200" dirty="0">
                <a:solidFill>
                  <a:srgbClr val="4BBBEB"/>
                </a:solidFill>
              </a:rPr>
              <a:t>2010 – Present</a:t>
            </a:r>
          </a:p>
        </p:txBody>
      </p:sp>
      <p:sp>
        <p:nvSpPr>
          <p:cNvPr id="20" name="Rounded Rectangle 19"/>
          <p:cNvSpPr/>
          <p:nvPr/>
        </p:nvSpPr>
        <p:spPr>
          <a:xfrm>
            <a:off x="7870605" y="1034998"/>
            <a:ext cx="3279656" cy="4587180"/>
          </a:xfrm>
          <a:prstGeom prst="roundRect">
            <a:avLst>
              <a:gd name="adj" fmla="val 2892"/>
            </a:avLst>
          </a:prstGeom>
          <a:noFill/>
          <a:ln w="285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878788" y="3930593"/>
            <a:ext cx="3193652" cy="769441"/>
          </a:xfrm>
          <a:prstGeom prst="rect">
            <a:avLst/>
          </a:prstGeom>
          <a:noFill/>
          <a:ln w="12700">
            <a:solidFill>
              <a:schemeClr val="bg1">
                <a:lumMod val="95000"/>
              </a:schemeClr>
            </a:solidFill>
          </a:ln>
        </p:spPr>
        <p:txBody>
          <a:bodyPr wrap="square" rtlCol="0">
            <a:spAutoFit/>
          </a:bodyPr>
          <a:lstStyle/>
          <a:p>
            <a:pPr algn="ctr"/>
            <a:r>
              <a:rPr lang="en-US" sz="2200" dirty="0">
                <a:solidFill>
                  <a:schemeClr val="bg1">
                    <a:lumMod val="50000"/>
                  </a:schemeClr>
                </a:solidFill>
              </a:rPr>
              <a:t>Device IDs, </a:t>
            </a:r>
            <a:r>
              <a:rPr lang="en-US" sz="2200" dirty="0" err="1">
                <a:solidFill>
                  <a:schemeClr val="bg1">
                    <a:lumMod val="50000"/>
                  </a:schemeClr>
                </a:solidFill>
              </a:rPr>
              <a:t>Smaato</a:t>
            </a:r>
            <a:r>
              <a:rPr lang="en-US" sz="2200" dirty="0">
                <a:solidFill>
                  <a:schemeClr val="bg1">
                    <a:lumMod val="50000"/>
                  </a:schemeClr>
                </a:solidFill>
              </a:rPr>
              <a:t> ID </a:t>
            </a:r>
          </a:p>
          <a:p>
            <a:pPr algn="ctr"/>
            <a:r>
              <a:rPr lang="en-US" sz="2200" dirty="0">
                <a:solidFill>
                  <a:schemeClr val="bg1">
                    <a:lumMod val="50000"/>
                  </a:schemeClr>
                </a:solidFill>
              </a:rPr>
              <a:t>&amp; GPS tracking</a:t>
            </a:r>
          </a:p>
        </p:txBody>
      </p:sp>
      <p:pic>
        <p:nvPicPr>
          <p:cNvPr id="5" name="Picture 4"/>
          <p:cNvPicPr>
            <a:picLocks noChangeAspect="1"/>
          </p:cNvPicPr>
          <p:nvPr/>
        </p:nvPicPr>
        <p:blipFill rotWithShape="1">
          <a:blip r:embed="rId5"/>
          <a:srcRect t="20031"/>
          <a:stretch/>
        </p:blipFill>
        <p:spPr>
          <a:xfrm>
            <a:off x="8231295" y="2232582"/>
            <a:ext cx="2467399" cy="1479870"/>
          </a:xfrm>
          <a:prstGeom prst="rect">
            <a:avLst/>
          </a:prstGeom>
        </p:spPr>
      </p:pic>
      <p:sp>
        <p:nvSpPr>
          <p:cNvPr id="7" name="Oval 6"/>
          <p:cNvSpPr/>
          <p:nvPr/>
        </p:nvSpPr>
        <p:spPr>
          <a:xfrm>
            <a:off x="10691014" y="4841966"/>
            <a:ext cx="1350000" cy="13498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„Super-Cookie“</a:t>
            </a:r>
            <a:br>
              <a:rPr lang="de-DE" sz="1200" dirty="0"/>
            </a:br>
            <a:r>
              <a:rPr lang="de-DE" sz="1200" dirty="0"/>
              <a:t>18+ Month Device Tracking</a:t>
            </a:r>
          </a:p>
        </p:txBody>
      </p:sp>
      <p:sp>
        <p:nvSpPr>
          <p:cNvPr id="10" name="Rectangle 9"/>
          <p:cNvSpPr/>
          <p:nvPr/>
        </p:nvSpPr>
        <p:spPr>
          <a:xfrm>
            <a:off x="4397828" y="4726466"/>
            <a:ext cx="3396343" cy="738664"/>
          </a:xfrm>
          <a:prstGeom prst="rect">
            <a:avLst/>
          </a:prstGeom>
        </p:spPr>
        <p:txBody>
          <a:bodyPr wrap="square">
            <a:spAutoFit/>
          </a:bodyPr>
          <a:lstStyle/>
          <a:p>
            <a:pPr marL="171450" indent="-171450" algn="ctr">
              <a:buFont typeface="Arial" panose="020B0604020202020204" pitchFamily="34" charset="0"/>
              <a:buChar char="•"/>
            </a:pPr>
            <a:r>
              <a:rPr lang="en-US" sz="1400" dirty="0">
                <a:solidFill>
                  <a:schemeClr val="bg1">
                    <a:lumMod val="50000"/>
                  </a:schemeClr>
                </a:solidFill>
              </a:rPr>
              <a:t>Can easily be deleted</a:t>
            </a:r>
          </a:p>
          <a:p>
            <a:pPr marL="171450" indent="-171450" algn="ctr">
              <a:buFont typeface="Arial" panose="020B0604020202020204" pitchFamily="34" charset="0"/>
              <a:buChar char="•"/>
            </a:pPr>
            <a:r>
              <a:rPr lang="en-US" sz="1400" dirty="0">
                <a:solidFill>
                  <a:schemeClr val="bg1">
                    <a:lumMod val="50000"/>
                  </a:schemeClr>
                </a:solidFill>
              </a:rPr>
              <a:t>Not standard across browsers</a:t>
            </a:r>
          </a:p>
          <a:p>
            <a:pPr marL="171450" indent="-171450" algn="ctr">
              <a:buFont typeface="Arial" panose="020B0604020202020204" pitchFamily="34" charset="0"/>
              <a:buChar char="•"/>
            </a:pPr>
            <a:r>
              <a:rPr lang="en-US" sz="1400" dirty="0">
                <a:solidFill>
                  <a:schemeClr val="bg1">
                    <a:lumMod val="50000"/>
                  </a:schemeClr>
                </a:solidFill>
              </a:rPr>
              <a:t>GPS not super accurate</a:t>
            </a:r>
            <a:endParaRPr lang="en-US" sz="1400" dirty="0">
              <a:solidFill>
                <a:srgbClr val="4BBBEB"/>
              </a:solidFill>
            </a:endParaRPr>
          </a:p>
        </p:txBody>
      </p:sp>
      <p:sp>
        <p:nvSpPr>
          <p:cNvPr id="11" name="Rectangle 10"/>
          <p:cNvSpPr/>
          <p:nvPr/>
        </p:nvSpPr>
        <p:spPr>
          <a:xfrm>
            <a:off x="7901556" y="4735176"/>
            <a:ext cx="3248705" cy="738664"/>
          </a:xfrm>
          <a:prstGeom prst="rect">
            <a:avLst/>
          </a:prstGeom>
        </p:spPr>
        <p:txBody>
          <a:bodyPr wrap="square">
            <a:spAutoFit/>
          </a:bodyPr>
          <a:lstStyle/>
          <a:p>
            <a:pPr marL="171450" indent="-171450" algn="ctr">
              <a:buFont typeface="Arial" panose="020B0604020202020204" pitchFamily="34" charset="0"/>
              <a:buChar char="•"/>
            </a:pPr>
            <a:r>
              <a:rPr lang="en-US" sz="1400" dirty="0">
                <a:solidFill>
                  <a:schemeClr val="bg1">
                    <a:lumMod val="50000"/>
                  </a:schemeClr>
                </a:solidFill>
              </a:rPr>
              <a:t>Where users go</a:t>
            </a:r>
          </a:p>
          <a:p>
            <a:pPr marL="171450" indent="-171450" algn="ctr">
              <a:buFont typeface="Arial" panose="020B0604020202020204" pitchFamily="34" charset="0"/>
              <a:buChar char="•"/>
            </a:pPr>
            <a:r>
              <a:rPr lang="en-US" sz="1400" dirty="0">
                <a:solidFill>
                  <a:schemeClr val="bg1">
                    <a:lumMod val="50000"/>
                  </a:schemeClr>
                </a:solidFill>
              </a:rPr>
              <a:t>What they do there</a:t>
            </a:r>
          </a:p>
          <a:p>
            <a:pPr marL="171450" indent="-171450" algn="ctr">
              <a:buFont typeface="Arial" panose="020B0604020202020204" pitchFamily="34" charset="0"/>
              <a:buChar char="•"/>
            </a:pPr>
            <a:r>
              <a:rPr lang="en-US" sz="1400" dirty="0">
                <a:solidFill>
                  <a:schemeClr val="bg1">
                    <a:lumMod val="50000"/>
                  </a:schemeClr>
                </a:solidFill>
              </a:rPr>
              <a:t>What they do over time</a:t>
            </a:r>
            <a:endParaRPr lang="en-US" sz="1400" dirty="0">
              <a:solidFill>
                <a:srgbClr val="4BBBEB"/>
              </a:solidFill>
            </a:endParaRPr>
          </a:p>
        </p:txBody>
      </p:sp>
    </p:spTree>
    <p:extLst>
      <p:ext uri="{BB962C8B-B14F-4D97-AF65-F5344CB8AC3E}">
        <p14:creationId xmlns:p14="http://schemas.microsoft.com/office/powerpoint/2010/main" val="909182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The Building a Unique, Powerful Marketing Tool</a:t>
            </a:r>
          </a:p>
        </p:txBody>
      </p:sp>
      <p:sp>
        <p:nvSpPr>
          <p:cNvPr id="3" name="Date Placeholder 2"/>
          <p:cNvSpPr>
            <a:spLocks noGrp="1"/>
          </p:cNvSpPr>
          <p:nvPr>
            <p:ph type="dt" sz="half" idx="10"/>
          </p:nvPr>
        </p:nvSpPr>
        <p:spPr/>
        <p:txBody>
          <a:bodyPr/>
          <a:lstStyle/>
          <a:p>
            <a:fld id="{DFCCC08D-D6D9-734D-B3F4-1D7EB4E73237}" type="datetime1">
              <a:rPr lang="en-US" smtClean="0"/>
              <a:t>3/10/2017</a:t>
            </a:fld>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t>12</a:t>
            </a:fld>
            <a:endParaRPr lang="en-US"/>
          </a:p>
        </p:txBody>
      </p:sp>
      <p:sp>
        <p:nvSpPr>
          <p:cNvPr id="6" name="Footer Placeholder 5"/>
          <p:cNvSpPr>
            <a:spLocks noGrp="1"/>
          </p:cNvSpPr>
          <p:nvPr>
            <p:ph type="ftr" sz="quarter" idx="3"/>
          </p:nvPr>
        </p:nvSpPr>
        <p:spPr/>
        <p:txBody>
          <a:bodyPr/>
          <a:lstStyle/>
          <a:p>
            <a:r>
              <a:rPr lang="en-US" dirty="0"/>
              <a:t>​Copyright © 2017 </a:t>
            </a:r>
            <a:r>
              <a:rPr lang="en-US" dirty="0" err="1"/>
              <a:t>Smaato</a:t>
            </a:r>
            <a:r>
              <a:rPr lang="en-US" dirty="0"/>
              <a:t> Inc. All Rights Reserved.</a:t>
            </a:r>
          </a:p>
        </p:txBody>
      </p:sp>
      <p:sp>
        <p:nvSpPr>
          <p:cNvPr id="7" name="Text Placeholder 6"/>
          <p:cNvSpPr>
            <a:spLocks noGrp="1"/>
          </p:cNvSpPr>
          <p:nvPr>
            <p:ph type="body" sz="quarter" idx="14"/>
          </p:nvPr>
        </p:nvSpPr>
        <p:spPr>
          <a:xfrm>
            <a:off x="841248" y="1146546"/>
            <a:ext cx="10240963" cy="2282454"/>
          </a:xfrm>
        </p:spPr>
        <p:txBody>
          <a:bodyPr/>
          <a:lstStyle/>
          <a:p>
            <a:r>
              <a:rPr lang="de-DE" sz="2400" dirty="0">
                <a:solidFill>
                  <a:schemeClr val="bg1">
                    <a:lumMod val="50000"/>
                  </a:schemeClr>
                </a:solidFill>
              </a:rPr>
              <a:t>Unique capabilities enabled by in-app environment</a:t>
            </a:r>
          </a:p>
          <a:p>
            <a:pPr lvl="1"/>
            <a:r>
              <a:rPr lang="de-DE" dirty="0">
                <a:solidFill>
                  <a:schemeClr val="bg1">
                    <a:lumMod val="50000"/>
                  </a:schemeClr>
                </a:solidFill>
              </a:rPr>
              <a:t>18+ months of user tracking and relationship building/data collection to create a reliable, detailed, proprietary user databank for advertisers</a:t>
            </a:r>
          </a:p>
          <a:p>
            <a:pPr lvl="1"/>
            <a:r>
              <a:rPr lang="de-DE" dirty="0">
                <a:solidFill>
                  <a:schemeClr val="bg1">
                    <a:lumMod val="50000"/>
                  </a:schemeClr>
                </a:solidFill>
              </a:rPr>
              <a:t>Cross-channel and by-campaign ROI, end-to-end attribution and quick optimization</a:t>
            </a:r>
          </a:p>
        </p:txBody>
      </p:sp>
      <p:grpSp>
        <p:nvGrpSpPr>
          <p:cNvPr id="8" name="Group 7"/>
          <p:cNvGrpSpPr/>
          <p:nvPr/>
        </p:nvGrpSpPr>
        <p:grpSpPr>
          <a:xfrm>
            <a:off x="683252" y="3260830"/>
            <a:ext cx="10470931" cy="3216170"/>
            <a:chOff x="860535" y="3699764"/>
            <a:chExt cx="10535479" cy="3216170"/>
          </a:xfrm>
        </p:grpSpPr>
        <p:sp>
          <p:nvSpPr>
            <p:cNvPr id="9" name="Rectangle: Rounded Corners 8"/>
            <p:cNvSpPr/>
            <p:nvPr/>
          </p:nvSpPr>
          <p:spPr>
            <a:xfrm>
              <a:off x="860535" y="3699764"/>
              <a:ext cx="3472813" cy="3216169"/>
            </a:xfrm>
            <a:prstGeom prst="roundRect">
              <a:avLst>
                <a:gd name="adj" fmla="val 4902"/>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tangle: Rounded Corners 9"/>
            <p:cNvSpPr/>
            <p:nvPr/>
          </p:nvSpPr>
          <p:spPr>
            <a:xfrm>
              <a:off x="4391869" y="3699764"/>
              <a:ext cx="3472813" cy="3216169"/>
            </a:xfrm>
            <a:prstGeom prst="roundRect">
              <a:avLst>
                <a:gd name="adj" fmla="val 4902"/>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tangle: Rounded Corners 10"/>
            <p:cNvSpPr/>
            <p:nvPr/>
          </p:nvSpPr>
          <p:spPr>
            <a:xfrm>
              <a:off x="7923201" y="3699765"/>
              <a:ext cx="3472813" cy="3216169"/>
            </a:xfrm>
            <a:prstGeom prst="roundRect">
              <a:avLst>
                <a:gd name="adj" fmla="val 4902"/>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12" name="Rectangle: Rounded Corners 11"/>
          <p:cNvSpPr/>
          <p:nvPr/>
        </p:nvSpPr>
        <p:spPr>
          <a:xfrm>
            <a:off x="860535" y="3495601"/>
            <a:ext cx="10470931" cy="536028"/>
          </a:xfrm>
          <a:prstGeom prst="roundRect">
            <a:avLst>
              <a:gd name="adj" fmla="val 4902"/>
            </a:avLst>
          </a:prstGeom>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Sample Database</a:t>
            </a:r>
            <a:r>
              <a:rPr lang="en-GB" dirty="0"/>
              <a:t>: Each user tracked for 18+ months</a:t>
            </a:r>
            <a:endParaRPr lang="de-DE" dirty="0"/>
          </a:p>
        </p:txBody>
      </p:sp>
      <p:sp>
        <p:nvSpPr>
          <p:cNvPr id="13" name="Text Placeholder 6"/>
          <p:cNvSpPr txBox="1">
            <a:spLocks/>
          </p:cNvSpPr>
          <p:nvPr/>
        </p:nvSpPr>
        <p:spPr>
          <a:xfrm>
            <a:off x="1042832" y="4133199"/>
            <a:ext cx="2997402" cy="1552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4BBBEB"/>
              </a:buClr>
              <a:buFont typeface="Arial" panose="020B0604020202020204"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Clr>
                <a:srgbClr val="4BBBEB"/>
              </a:buClr>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Clr>
                <a:srgbClr val="4BBBEB"/>
              </a:buClr>
              <a:buFont typeface="Arial" panose="020B0604020202020204"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Clr>
                <a:srgbClr val="4BBBEB"/>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Clr>
                <a:srgbClr val="4BBBEB"/>
              </a:buClr>
              <a:buFont typeface="Arial" panose="020B0604020202020204" pitchFamily="34" charset="0"/>
              <a:buChar char="•"/>
              <a:defRPr sz="1400" kern="1200">
                <a:solidFill>
                  <a:schemeClr val="tx1"/>
                </a:solidFill>
                <a:latin typeface="+mn-lt"/>
                <a:ea typeface="+mn-ea"/>
                <a:cs typeface="+mn-cs"/>
              </a:defRPr>
            </a:lvl5pPr>
            <a:lvl6pPr marL="917575" indent="0" algn="l" defTabSz="914400" rtl="0" eaLnBrk="1" latinLnBrk="0" hangingPunct="1">
              <a:lnSpc>
                <a:spcPct val="90000"/>
              </a:lnSpc>
              <a:spcBef>
                <a:spcPts val="500"/>
              </a:spcBef>
              <a:buClr>
                <a:srgbClr val="4BBBEB"/>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bg1">
                    <a:lumMod val="50000"/>
                  </a:schemeClr>
                </a:solidFill>
              </a:rPr>
              <a:t>Which user IDs have been targeted</a:t>
            </a:r>
          </a:p>
          <a:p>
            <a:r>
              <a:rPr lang="en-GB" sz="1800" dirty="0">
                <a:solidFill>
                  <a:schemeClr val="bg1">
                    <a:lumMod val="50000"/>
                  </a:schemeClr>
                </a:solidFill>
              </a:rPr>
              <a:t>Which have responded</a:t>
            </a:r>
            <a:endParaRPr lang="de-DE" sz="1800" dirty="0">
              <a:solidFill>
                <a:schemeClr val="bg1">
                  <a:lumMod val="50000"/>
                </a:schemeClr>
              </a:solidFill>
            </a:endParaRPr>
          </a:p>
        </p:txBody>
      </p:sp>
      <p:sp>
        <p:nvSpPr>
          <p:cNvPr id="14" name="Text Placeholder 6"/>
          <p:cNvSpPr txBox="1">
            <a:spLocks/>
          </p:cNvSpPr>
          <p:nvPr/>
        </p:nvSpPr>
        <p:spPr>
          <a:xfrm>
            <a:off x="4577815" y="4133199"/>
            <a:ext cx="3052859" cy="15525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4BBBEB"/>
              </a:buClr>
              <a:buFont typeface="Arial" panose="020B0604020202020204"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Clr>
                <a:srgbClr val="4BBBEB"/>
              </a:buClr>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Clr>
                <a:srgbClr val="4BBBEB"/>
              </a:buClr>
              <a:buFont typeface="Arial" panose="020B0604020202020204"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Clr>
                <a:srgbClr val="4BBBEB"/>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Clr>
                <a:srgbClr val="4BBBEB"/>
              </a:buClr>
              <a:buFont typeface="Arial" panose="020B0604020202020204" pitchFamily="34" charset="0"/>
              <a:buChar char="•"/>
              <a:defRPr sz="1400" kern="1200">
                <a:solidFill>
                  <a:schemeClr val="tx1"/>
                </a:solidFill>
                <a:latin typeface="+mn-lt"/>
                <a:ea typeface="+mn-ea"/>
                <a:cs typeface="+mn-cs"/>
              </a:defRPr>
            </a:lvl5pPr>
            <a:lvl6pPr marL="917575" indent="0" algn="l" defTabSz="914400" rtl="0" eaLnBrk="1" latinLnBrk="0" hangingPunct="1">
              <a:lnSpc>
                <a:spcPct val="90000"/>
              </a:lnSpc>
              <a:spcBef>
                <a:spcPts val="500"/>
              </a:spcBef>
              <a:buClr>
                <a:srgbClr val="4BBBEB"/>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bg1">
                    <a:lumMod val="50000"/>
                  </a:schemeClr>
                </a:solidFill>
              </a:rPr>
              <a:t>Which user IDs have downloaded an app</a:t>
            </a:r>
          </a:p>
          <a:p>
            <a:pPr lvl="1"/>
            <a:r>
              <a:rPr lang="en-GB" sz="1400" dirty="0">
                <a:solidFill>
                  <a:schemeClr val="bg1">
                    <a:lumMod val="50000"/>
                  </a:schemeClr>
                </a:solidFill>
              </a:rPr>
              <a:t>Also captures email address for email marketing</a:t>
            </a:r>
          </a:p>
          <a:p>
            <a:pPr lvl="1"/>
            <a:r>
              <a:rPr lang="en-GB" sz="1400" dirty="0">
                <a:solidFill>
                  <a:schemeClr val="bg1">
                    <a:lumMod val="50000"/>
                  </a:schemeClr>
                </a:solidFill>
              </a:rPr>
              <a:t>Email addresses useful for cross- device identification</a:t>
            </a:r>
            <a:endParaRPr lang="de-DE" sz="1400" dirty="0">
              <a:solidFill>
                <a:schemeClr val="bg1">
                  <a:lumMod val="50000"/>
                </a:schemeClr>
              </a:solidFill>
            </a:endParaRPr>
          </a:p>
        </p:txBody>
      </p:sp>
      <p:sp>
        <p:nvSpPr>
          <p:cNvPr id="15" name="Text Placeholder 6"/>
          <p:cNvSpPr txBox="1">
            <a:spLocks/>
          </p:cNvSpPr>
          <p:nvPr/>
        </p:nvSpPr>
        <p:spPr>
          <a:xfrm>
            <a:off x="7847654" y="4135237"/>
            <a:ext cx="3335860" cy="20589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4BBBEB"/>
              </a:buClr>
              <a:buFont typeface="Arial" panose="020B0604020202020204"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Clr>
                <a:srgbClr val="4BBBEB"/>
              </a:buClr>
              <a:buFont typeface="Arial" panose="020B0604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Clr>
                <a:srgbClr val="4BBBEB"/>
              </a:buClr>
              <a:buFont typeface="Arial" panose="020B0604020202020204"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Clr>
                <a:srgbClr val="4BBBEB"/>
              </a:buClr>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Clr>
                <a:srgbClr val="4BBBEB"/>
              </a:buClr>
              <a:buFont typeface="Arial" panose="020B0604020202020204" pitchFamily="34" charset="0"/>
              <a:buChar char="•"/>
              <a:defRPr sz="1400" kern="1200">
                <a:solidFill>
                  <a:schemeClr val="tx1"/>
                </a:solidFill>
                <a:latin typeface="+mn-lt"/>
                <a:ea typeface="+mn-ea"/>
                <a:cs typeface="+mn-cs"/>
              </a:defRPr>
            </a:lvl5pPr>
            <a:lvl6pPr marL="917575" indent="0" algn="l" defTabSz="914400" rtl="0" eaLnBrk="1" latinLnBrk="0" hangingPunct="1">
              <a:lnSpc>
                <a:spcPct val="90000"/>
              </a:lnSpc>
              <a:spcBef>
                <a:spcPts val="500"/>
              </a:spcBef>
              <a:buClr>
                <a:srgbClr val="4BBBEB"/>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chemeClr val="bg1">
                    <a:lumMod val="50000"/>
                  </a:schemeClr>
                </a:solidFill>
              </a:rPr>
              <a:t>Through usage of app</a:t>
            </a:r>
          </a:p>
          <a:p>
            <a:pPr lvl="1"/>
            <a:r>
              <a:rPr lang="en-GB" sz="1400" dirty="0">
                <a:solidFill>
                  <a:schemeClr val="bg1">
                    <a:lumMod val="50000"/>
                  </a:schemeClr>
                </a:solidFill>
              </a:rPr>
              <a:t>Track who visited, how long, where visited</a:t>
            </a:r>
          </a:p>
          <a:p>
            <a:pPr lvl="2"/>
            <a:r>
              <a:rPr lang="en-GB" sz="1400" dirty="0">
                <a:solidFill>
                  <a:schemeClr val="bg1">
                    <a:lumMod val="50000"/>
                  </a:schemeClr>
                </a:solidFill>
              </a:rPr>
              <a:t>GPS/Beacons (with </a:t>
            </a:r>
            <a:r>
              <a:rPr lang="en-GB" sz="1400" dirty="0" err="1">
                <a:solidFill>
                  <a:schemeClr val="bg1">
                    <a:lumMod val="50000"/>
                  </a:schemeClr>
                </a:solidFill>
              </a:rPr>
              <a:t>Latlong</a:t>
            </a:r>
            <a:r>
              <a:rPr lang="en-GB" sz="1400" dirty="0">
                <a:solidFill>
                  <a:schemeClr val="bg1">
                    <a:lumMod val="50000"/>
                  </a:schemeClr>
                </a:solidFill>
              </a:rPr>
              <a:t>)</a:t>
            </a:r>
          </a:p>
          <a:p>
            <a:pPr lvl="2"/>
            <a:r>
              <a:rPr lang="en-GB" sz="1400" dirty="0">
                <a:solidFill>
                  <a:schemeClr val="bg1">
                    <a:lumMod val="50000"/>
                  </a:schemeClr>
                </a:solidFill>
              </a:rPr>
              <a:t>Time stamp</a:t>
            </a:r>
          </a:p>
          <a:p>
            <a:pPr lvl="2"/>
            <a:r>
              <a:rPr lang="en-GB" sz="1400" dirty="0">
                <a:solidFill>
                  <a:schemeClr val="bg1">
                    <a:lumMod val="50000"/>
                  </a:schemeClr>
                </a:solidFill>
              </a:rPr>
              <a:t>Visited for how long</a:t>
            </a:r>
          </a:p>
          <a:p>
            <a:pPr lvl="1"/>
            <a:r>
              <a:rPr lang="en-GB" sz="1400" dirty="0">
                <a:solidFill>
                  <a:schemeClr val="bg1">
                    <a:lumMod val="50000"/>
                  </a:schemeClr>
                </a:solidFill>
              </a:rPr>
              <a:t>Attributable proof of advertising and channel ROI</a:t>
            </a:r>
            <a:endParaRPr lang="de-DE" sz="1400" dirty="0">
              <a:solidFill>
                <a:schemeClr val="bg1">
                  <a:lumMod val="50000"/>
                </a:schemeClr>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015" y="3384401"/>
            <a:ext cx="609604" cy="609604"/>
          </a:xfrm>
          <a:prstGeom prst="rect">
            <a:avLst/>
          </a:prstGeom>
        </p:spPr>
      </p:pic>
    </p:spTree>
    <p:extLst>
      <p:ext uri="{BB962C8B-B14F-4D97-AF65-F5344CB8AC3E}">
        <p14:creationId xmlns:p14="http://schemas.microsoft.com/office/powerpoint/2010/main" val="152831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de-DE" dirty="0"/>
              <a:t>Smartphone Lifecycles are Changing</a:t>
            </a:r>
          </a:p>
        </p:txBody>
      </p:sp>
      <p:sp>
        <p:nvSpPr>
          <p:cNvPr id="4" name="Date Placeholder 3"/>
          <p:cNvSpPr>
            <a:spLocks noGrp="1"/>
          </p:cNvSpPr>
          <p:nvPr>
            <p:ph type="dt" sz="half" idx="10"/>
          </p:nvPr>
        </p:nvSpPr>
        <p:spPr/>
        <p:txBody>
          <a:bodyPr/>
          <a:lstStyle/>
          <a:p>
            <a:fld id="{E81DCC53-3B5C-5D49-B771-2B2E7D3365A0}" type="datetime1">
              <a:rPr lang="en-US" smtClean="0"/>
              <a:t>3/10/2017</a:t>
            </a:fld>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13</a:t>
            </a:fld>
            <a:endParaRPr lang="en-US" dirty="0"/>
          </a:p>
        </p:txBody>
      </p:sp>
      <p:sp>
        <p:nvSpPr>
          <p:cNvPr id="7" name="Text Placeholder 6"/>
          <p:cNvSpPr>
            <a:spLocks noGrp="1"/>
          </p:cNvSpPr>
          <p:nvPr>
            <p:ph type="body" sz="quarter" idx="13"/>
          </p:nvPr>
        </p:nvSpPr>
        <p:spPr/>
        <p:txBody>
          <a:bodyPr/>
          <a:lstStyle/>
          <a:p>
            <a:endParaRPr lang="de-DE" dirty="0"/>
          </a:p>
        </p:txBody>
      </p:sp>
      <p:graphicFrame>
        <p:nvGraphicFramePr>
          <p:cNvPr id="9" name="Chart 8"/>
          <p:cNvGraphicFramePr/>
          <p:nvPr>
            <p:extLst>
              <p:ext uri="{D42A27DB-BD31-4B8C-83A1-F6EECF244321}">
                <p14:modId xmlns:p14="http://schemas.microsoft.com/office/powerpoint/2010/main" val="2955830790"/>
              </p:ext>
            </p:extLst>
          </p:nvPr>
        </p:nvGraphicFramePr>
        <p:xfrm>
          <a:off x="2820176" y="1420813"/>
          <a:ext cx="8861750" cy="4401131"/>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4572000" y="6332575"/>
            <a:ext cx="6764942" cy="215444"/>
          </a:xfrm>
          <a:prstGeom prst="rect">
            <a:avLst/>
          </a:prstGeom>
        </p:spPr>
        <p:txBody>
          <a:bodyPr wrap="square">
            <a:spAutoFit/>
          </a:bodyPr>
          <a:lstStyle/>
          <a:p>
            <a:pPr algn="r"/>
            <a:r>
              <a:rPr lang="en-US" sz="800" dirty="0">
                <a:solidFill>
                  <a:schemeClr val="bg1">
                    <a:lumMod val="50000"/>
                  </a:schemeClr>
                </a:solidFill>
              </a:rPr>
              <a:t>* Urban China ** EU5: Great Britain, France, Germany, Italy, Spain; Source: Kantar </a:t>
            </a:r>
            <a:r>
              <a:rPr lang="en-US" sz="800" dirty="0" err="1">
                <a:solidFill>
                  <a:schemeClr val="bg1">
                    <a:lumMod val="50000"/>
                  </a:schemeClr>
                </a:solidFill>
              </a:rPr>
              <a:t>Worldpanel</a:t>
            </a:r>
            <a:endParaRPr lang="de-DE" sz="800" dirty="0">
              <a:solidFill>
                <a:schemeClr val="bg1">
                  <a:lumMod val="50000"/>
                </a:schemeClr>
              </a:solidFill>
            </a:endParaRPr>
          </a:p>
        </p:txBody>
      </p:sp>
      <p:sp>
        <p:nvSpPr>
          <p:cNvPr id="3" name="Rectangle: Rounded Corners 2"/>
          <p:cNvSpPr/>
          <p:nvPr/>
        </p:nvSpPr>
        <p:spPr>
          <a:xfrm>
            <a:off x="285750" y="2592357"/>
            <a:ext cx="2105025" cy="2019300"/>
          </a:xfrm>
          <a:prstGeom prst="roundRect">
            <a:avLst>
              <a:gd name="adj" fmla="val 485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Freeform 5"/>
          <p:cNvSpPr>
            <a:spLocks noEditPoints="1"/>
          </p:cNvSpPr>
          <p:nvPr/>
        </p:nvSpPr>
        <p:spPr bwMode="auto">
          <a:xfrm>
            <a:off x="431800" y="2982881"/>
            <a:ext cx="654050" cy="1185862"/>
          </a:xfrm>
          <a:custGeom>
            <a:avLst/>
            <a:gdLst>
              <a:gd name="T0" fmla="*/ 91 w 102"/>
              <a:gd name="T1" fmla="*/ 185 h 185"/>
              <a:gd name="T2" fmla="*/ 11 w 102"/>
              <a:gd name="T3" fmla="*/ 185 h 185"/>
              <a:gd name="T4" fmla="*/ 0 w 102"/>
              <a:gd name="T5" fmla="*/ 174 h 185"/>
              <a:gd name="T6" fmla="*/ 0 w 102"/>
              <a:gd name="T7" fmla="*/ 10 h 185"/>
              <a:gd name="T8" fmla="*/ 11 w 102"/>
              <a:gd name="T9" fmla="*/ 0 h 185"/>
              <a:gd name="T10" fmla="*/ 91 w 102"/>
              <a:gd name="T11" fmla="*/ 0 h 185"/>
              <a:gd name="T12" fmla="*/ 102 w 102"/>
              <a:gd name="T13" fmla="*/ 10 h 185"/>
              <a:gd name="T14" fmla="*/ 102 w 102"/>
              <a:gd name="T15" fmla="*/ 174 h 185"/>
              <a:gd name="T16" fmla="*/ 91 w 102"/>
              <a:gd name="T17" fmla="*/ 185 h 185"/>
              <a:gd name="T18" fmla="*/ 91 w 102"/>
              <a:gd name="T19" fmla="*/ 185 h 185"/>
              <a:gd name="T20" fmla="*/ 91 w 102"/>
              <a:gd name="T2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85">
                <a:moveTo>
                  <a:pt x="91" y="185"/>
                </a:moveTo>
                <a:cubicBezTo>
                  <a:pt x="11" y="185"/>
                  <a:pt x="11" y="185"/>
                  <a:pt x="11" y="185"/>
                </a:cubicBezTo>
                <a:cubicBezTo>
                  <a:pt x="4" y="185"/>
                  <a:pt x="0" y="180"/>
                  <a:pt x="0" y="174"/>
                </a:cubicBezTo>
                <a:cubicBezTo>
                  <a:pt x="0" y="10"/>
                  <a:pt x="0" y="10"/>
                  <a:pt x="0" y="10"/>
                </a:cubicBezTo>
                <a:cubicBezTo>
                  <a:pt x="0" y="4"/>
                  <a:pt x="4" y="0"/>
                  <a:pt x="11" y="0"/>
                </a:cubicBezTo>
                <a:cubicBezTo>
                  <a:pt x="91" y="0"/>
                  <a:pt x="91" y="0"/>
                  <a:pt x="91" y="0"/>
                </a:cubicBezTo>
                <a:cubicBezTo>
                  <a:pt x="97" y="0"/>
                  <a:pt x="102" y="4"/>
                  <a:pt x="102" y="10"/>
                </a:cubicBezTo>
                <a:cubicBezTo>
                  <a:pt x="102" y="174"/>
                  <a:pt x="102" y="174"/>
                  <a:pt x="102" y="174"/>
                </a:cubicBezTo>
                <a:cubicBezTo>
                  <a:pt x="102" y="180"/>
                  <a:pt x="97" y="185"/>
                  <a:pt x="91" y="185"/>
                </a:cubicBezTo>
                <a:close/>
                <a:moveTo>
                  <a:pt x="91" y="185"/>
                </a:moveTo>
                <a:cubicBezTo>
                  <a:pt x="91" y="185"/>
                  <a:pt x="91" y="185"/>
                  <a:pt x="91" y="185"/>
                </a:cubicBezTo>
              </a:path>
            </a:pathLst>
          </a:custGeom>
          <a:solidFill>
            <a:srgbClr val="E7EC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 name="Freeform 6"/>
          <p:cNvSpPr>
            <a:spLocks noEditPoints="1"/>
          </p:cNvSpPr>
          <p:nvPr/>
        </p:nvSpPr>
        <p:spPr bwMode="auto">
          <a:xfrm>
            <a:off x="693738" y="4008406"/>
            <a:ext cx="122238" cy="122237"/>
          </a:xfrm>
          <a:custGeom>
            <a:avLst/>
            <a:gdLst>
              <a:gd name="T0" fmla="*/ 19 w 19"/>
              <a:gd name="T1" fmla="*/ 9 h 19"/>
              <a:gd name="T2" fmla="*/ 10 w 19"/>
              <a:gd name="T3" fmla="*/ 19 h 19"/>
              <a:gd name="T4" fmla="*/ 0 w 19"/>
              <a:gd name="T5" fmla="*/ 9 h 19"/>
              <a:gd name="T6" fmla="*/ 10 w 19"/>
              <a:gd name="T7" fmla="*/ 0 h 19"/>
              <a:gd name="T8" fmla="*/ 19 w 19"/>
              <a:gd name="T9" fmla="*/ 9 h 19"/>
              <a:gd name="T10" fmla="*/ 19 w 19"/>
              <a:gd name="T11" fmla="*/ 9 h 19"/>
              <a:gd name="T12" fmla="*/ 19 w 19"/>
              <a:gd name="T13" fmla="*/ 9 h 19"/>
            </a:gdLst>
            <a:ahLst/>
            <a:cxnLst>
              <a:cxn ang="0">
                <a:pos x="T0" y="T1"/>
              </a:cxn>
              <a:cxn ang="0">
                <a:pos x="T2" y="T3"/>
              </a:cxn>
              <a:cxn ang="0">
                <a:pos x="T4" y="T5"/>
              </a:cxn>
              <a:cxn ang="0">
                <a:pos x="T6" y="T7"/>
              </a:cxn>
              <a:cxn ang="0">
                <a:pos x="T8" y="T9"/>
              </a:cxn>
              <a:cxn ang="0">
                <a:pos x="T10" y="T11"/>
              </a:cxn>
              <a:cxn ang="0">
                <a:pos x="T12" y="T13"/>
              </a:cxn>
            </a:cxnLst>
            <a:rect l="0" t="0" r="r" b="b"/>
            <a:pathLst>
              <a:path w="19" h="19">
                <a:moveTo>
                  <a:pt x="19" y="9"/>
                </a:moveTo>
                <a:cubicBezTo>
                  <a:pt x="19" y="15"/>
                  <a:pt x="15" y="19"/>
                  <a:pt x="10" y="19"/>
                </a:cubicBezTo>
                <a:cubicBezTo>
                  <a:pt x="5" y="19"/>
                  <a:pt x="0" y="15"/>
                  <a:pt x="0" y="9"/>
                </a:cubicBezTo>
                <a:cubicBezTo>
                  <a:pt x="0" y="4"/>
                  <a:pt x="5" y="0"/>
                  <a:pt x="10" y="0"/>
                </a:cubicBezTo>
                <a:cubicBezTo>
                  <a:pt x="15" y="0"/>
                  <a:pt x="19" y="4"/>
                  <a:pt x="19" y="9"/>
                </a:cubicBezTo>
                <a:close/>
                <a:moveTo>
                  <a:pt x="19" y="9"/>
                </a:moveTo>
                <a:cubicBezTo>
                  <a:pt x="19" y="9"/>
                  <a:pt x="19" y="9"/>
                  <a:pt x="1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 name="Freeform 7"/>
          <p:cNvSpPr>
            <a:spLocks noEditPoints="1"/>
          </p:cNvSpPr>
          <p:nvPr/>
        </p:nvSpPr>
        <p:spPr bwMode="auto">
          <a:xfrm>
            <a:off x="655638" y="3020981"/>
            <a:ext cx="122238" cy="38100"/>
          </a:xfrm>
          <a:custGeom>
            <a:avLst/>
            <a:gdLst>
              <a:gd name="T0" fmla="*/ 16 w 19"/>
              <a:gd name="T1" fmla="*/ 6 h 6"/>
              <a:gd name="T2" fmla="*/ 3 w 19"/>
              <a:gd name="T3" fmla="*/ 6 h 6"/>
              <a:gd name="T4" fmla="*/ 0 w 19"/>
              <a:gd name="T5" fmla="*/ 3 h 6"/>
              <a:gd name="T6" fmla="*/ 3 w 19"/>
              <a:gd name="T7" fmla="*/ 0 h 6"/>
              <a:gd name="T8" fmla="*/ 16 w 19"/>
              <a:gd name="T9" fmla="*/ 0 h 6"/>
              <a:gd name="T10" fmla="*/ 19 w 19"/>
              <a:gd name="T11" fmla="*/ 3 h 6"/>
              <a:gd name="T12" fmla="*/ 16 w 19"/>
              <a:gd name="T13" fmla="*/ 6 h 6"/>
              <a:gd name="T14" fmla="*/ 16 w 19"/>
              <a:gd name="T15" fmla="*/ 6 h 6"/>
              <a:gd name="T16" fmla="*/ 16 w 19"/>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6">
                <a:moveTo>
                  <a:pt x="16" y="6"/>
                </a:moveTo>
                <a:cubicBezTo>
                  <a:pt x="3" y="6"/>
                  <a:pt x="3" y="6"/>
                  <a:pt x="3" y="6"/>
                </a:cubicBezTo>
                <a:cubicBezTo>
                  <a:pt x="1" y="6"/>
                  <a:pt x="0" y="5"/>
                  <a:pt x="0" y="3"/>
                </a:cubicBezTo>
                <a:cubicBezTo>
                  <a:pt x="0" y="1"/>
                  <a:pt x="1" y="0"/>
                  <a:pt x="3" y="0"/>
                </a:cubicBezTo>
                <a:cubicBezTo>
                  <a:pt x="16" y="0"/>
                  <a:pt x="16" y="0"/>
                  <a:pt x="16" y="0"/>
                </a:cubicBezTo>
                <a:cubicBezTo>
                  <a:pt x="18" y="0"/>
                  <a:pt x="19" y="1"/>
                  <a:pt x="19" y="3"/>
                </a:cubicBezTo>
                <a:cubicBezTo>
                  <a:pt x="19" y="5"/>
                  <a:pt x="18" y="6"/>
                  <a:pt x="16" y="6"/>
                </a:cubicBezTo>
                <a:close/>
                <a:moveTo>
                  <a:pt x="16" y="6"/>
                </a:moveTo>
                <a:cubicBezTo>
                  <a:pt x="16" y="6"/>
                  <a:pt x="16" y="6"/>
                  <a:pt x="16" y="6"/>
                </a:cubicBezTo>
              </a:path>
            </a:pathLst>
          </a:custGeom>
          <a:solidFill>
            <a:srgbClr val="424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 name="Freeform 8"/>
          <p:cNvSpPr>
            <a:spLocks noEditPoints="1"/>
          </p:cNvSpPr>
          <p:nvPr/>
        </p:nvSpPr>
        <p:spPr bwMode="auto">
          <a:xfrm>
            <a:off x="796925" y="3020981"/>
            <a:ext cx="63500" cy="38100"/>
          </a:xfrm>
          <a:custGeom>
            <a:avLst/>
            <a:gdLst>
              <a:gd name="T0" fmla="*/ 7 w 10"/>
              <a:gd name="T1" fmla="*/ 6 h 6"/>
              <a:gd name="T2" fmla="*/ 3 w 10"/>
              <a:gd name="T3" fmla="*/ 6 h 6"/>
              <a:gd name="T4" fmla="*/ 0 w 10"/>
              <a:gd name="T5" fmla="*/ 3 h 6"/>
              <a:gd name="T6" fmla="*/ 3 w 10"/>
              <a:gd name="T7" fmla="*/ 0 h 6"/>
              <a:gd name="T8" fmla="*/ 7 w 10"/>
              <a:gd name="T9" fmla="*/ 0 h 6"/>
              <a:gd name="T10" fmla="*/ 10 w 10"/>
              <a:gd name="T11" fmla="*/ 3 h 6"/>
              <a:gd name="T12" fmla="*/ 7 w 10"/>
              <a:gd name="T13" fmla="*/ 6 h 6"/>
              <a:gd name="T14" fmla="*/ 7 w 10"/>
              <a:gd name="T15" fmla="*/ 6 h 6"/>
              <a:gd name="T16" fmla="*/ 7 w 1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6">
                <a:moveTo>
                  <a:pt x="7" y="6"/>
                </a:moveTo>
                <a:cubicBezTo>
                  <a:pt x="3" y="6"/>
                  <a:pt x="3" y="6"/>
                  <a:pt x="3" y="6"/>
                </a:cubicBezTo>
                <a:cubicBezTo>
                  <a:pt x="2" y="6"/>
                  <a:pt x="0" y="5"/>
                  <a:pt x="0" y="3"/>
                </a:cubicBezTo>
                <a:cubicBezTo>
                  <a:pt x="0" y="1"/>
                  <a:pt x="2" y="0"/>
                  <a:pt x="3" y="0"/>
                </a:cubicBezTo>
                <a:cubicBezTo>
                  <a:pt x="7" y="0"/>
                  <a:pt x="7" y="0"/>
                  <a:pt x="7" y="0"/>
                </a:cubicBezTo>
                <a:cubicBezTo>
                  <a:pt x="8" y="0"/>
                  <a:pt x="10" y="1"/>
                  <a:pt x="10" y="3"/>
                </a:cubicBezTo>
                <a:cubicBezTo>
                  <a:pt x="10" y="5"/>
                  <a:pt x="8" y="6"/>
                  <a:pt x="7" y="6"/>
                </a:cubicBezTo>
                <a:close/>
                <a:moveTo>
                  <a:pt x="7" y="6"/>
                </a:moveTo>
                <a:cubicBezTo>
                  <a:pt x="7" y="6"/>
                  <a:pt x="7" y="6"/>
                  <a:pt x="7" y="6"/>
                </a:cubicBezTo>
              </a:path>
            </a:pathLst>
          </a:custGeom>
          <a:solidFill>
            <a:srgbClr val="424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Rectangle 9"/>
          <p:cNvSpPr>
            <a:spLocks noChangeArrowheads="1"/>
          </p:cNvSpPr>
          <p:nvPr/>
        </p:nvSpPr>
        <p:spPr bwMode="auto">
          <a:xfrm>
            <a:off x="431800" y="3103531"/>
            <a:ext cx="654050" cy="860425"/>
          </a:xfrm>
          <a:prstGeom prst="rect">
            <a:avLst/>
          </a:prstGeom>
          <a:solidFill>
            <a:srgbClr val="424A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7" name="Freeform 10"/>
          <p:cNvSpPr>
            <a:spLocks noEditPoints="1"/>
          </p:cNvSpPr>
          <p:nvPr/>
        </p:nvSpPr>
        <p:spPr bwMode="auto">
          <a:xfrm>
            <a:off x="1431925" y="2873344"/>
            <a:ext cx="774700" cy="1404937"/>
          </a:xfrm>
          <a:custGeom>
            <a:avLst/>
            <a:gdLst>
              <a:gd name="T0" fmla="*/ 108 w 121"/>
              <a:gd name="T1" fmla="*/ 219 h 219"/>
              <a:gd name="T2" fmla="*/ 12 w 121"/>
              <a:gd name="T3" fmla="*/ 219 h 219"/>
              <a:gd name="T4" fmla="*/ 0 w 121"/>
              <a:gd name="T5" fmla="*/ 206 h 219"/>
              <a:gd name="T6" fmla="*/ 0 w 121"/>
              <a:gd name="T7" fmla="*/ 13 h 219"/>
              <a:gd name="T8" fmla="*/ 12 w 121"/>
              <a:gd name="T9" fmla="*/ 0 h 219"/>
              <a:gd name="T10" fmla="*/ 108 w 121"/>
              <a:gd name="T11" fmla="*/ 0 h 219"/>
              <a:gd name="T12" fmla="*/ 121 w 121"/>
              <a:gd name="T13" fmla="*/ 13 h 219"/>
              <a:gd name="T14" fmla="*/ 121 w 121"/>
              <a:gd name="T15" fmla="*/ 206 h 219"/>
              <a:gd name="T16" fmla="*/ 108 w 121"/>
              <a:gd name="T17" fmla="*/ 219 h 219"/>
              <a:gd name="T18" fmla="*/ 108 w 121"/>
              <a:gd name="T19" fmla="*/ 219 h 219"/>
              <a:gd name="T20" fmla="*/ 108 w 121"/>
              <a:gd name="T21"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219">
                <a:moveTo>
                  <a:pt x="108" y="219"/>
                </a:moveTo>
                <a:cubicBezTo>
                  <a:pt x="12" y="219"/>
                  <a:pt x="12" y="219"/>
                  <a:pt x="12" y="219"/>
                </a:cubicBezTo>
                <a:cubicBezTo>
                  <a:pt x="5" y="219"/>
                  <a:pt x="0" y="213"/>
                  <a:pt x="0" y="206"/>
                </a:cubicBezTo>
                <a:cubicBezTo>
                  <a:pt x="0" y="13"/>
                  <a:pt x="0" y="13"/>
                  <a:pt x="0" y="13"/>
                </a:cubicBezTo>
                <a:cubicBezTo>
                  <a:pt x="0" y="5"/>
                  <a:pt x="5" y="0"/>
                  <a:pt x="12" y="0"/>
                </a:cubicBezTo>
                <a:cubicBezTo>
                  <a:pt x="108" y="0"/>
                  <a:pt x="108" y="0"/>
                  <a:pt x="108" y="0"/>
                </a:cubicBezTo>
                <a:cubicBezTo>
                  <a:pt x="115" y="0"/>
                  <a:pt x="121" y="5"/>
                  <a:pt x="121" y="13"/>
                </a:cubicBezTo>
                <a:cubicBezTo>
                  <a:pt x="121" y="206"/>
                  <a:pt x="121" y="206"/>
                  <a:pt x="121" y="206"/>
                </a:cubicBezTo>
                <a:cubicBezTo>
                  <a:pt x="121" y="213"/>
                  <a:pt x="115" y="219"/>
                  <a:pt x="108" y="219"/>
                </a:cubicBezTo>
                <a:close/>
                <a:moveTo>
                  <a:pt x="108" y="219"/>
                </a:moveTo>
                <a:cubicBezTo>
                  <a:pt x="108" y="219"/>
                  <a:pt x="108" y="219"/>
                  <a:pt x="108" y="219"/>
                </a:cubicBezTo>
              </a:path>
            </a:pathLst>
          </a:custGeom>
          <a:solidFill>
            <a:srgbClr val="E7EC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8" name="Freeform 11"/>
          <p:cNvSpPr>
            <a:spLocks noEditPoints="1"/>
          </p:cNvSpPr>
          <p:nvPr/>
        </p:nvSpPr>
        <p:spPr bwMode="auto">
          <a:xfrm>
            <a:off x="1744663" y="4086194"/>
            <a:ext cx="141288" cy="147637"/>
          </a:xfrm>
          <a:custGeom>
            <a:avLst/>
            <a:gdLst>
              <a:gd name="T0" fmla="*/ 22 w 22"/>
              <a:gd name="T1" fmla="*/ 11 h 23"/>
              <a:gd name="T2" fmla="*/ 11 w 22"/>
              <a:gd name="T3" fmla="*/ 23 h 23"/>
              <a:gd name="T4" fmla="*/ 0 w 22"/>
              <a:gd name="T5" fmla="*/ 11 h 23"/>
              <a:gd name="T6" fmla="*/ 11 w 22"/>
              <a:gd name="T7" fmla="*/ 0 h 23"/>
              <a:gd name="T8" fmla="*/ 22 w 22"/>
              <a:gd name="T9" fmla="*/ 11 h 23"/>
              <a:gd name="T10" fmla="*/ 22 w 22"/>
              <a:gd name="T11" fmla="*/ 11 h 23"/>
              <a:gd name="T12" fmla="*/ 22 w 22"/>
              <a:gd name="T13" fmla="*/ 11 h 23"/>
            </a:gdLst>
            <a:ahLst/>
            <a:cxnLst>
              <a:cxn ang="0">
                <a:pos x="T0" y="T1"/>
              </a:cxn>
              <a:cxn ang="0">
                <a:pos x="T2" y="T3"/>
              </a:cxn>
              <a:cxn ang="0">
                <a:pos x="T4" y="T5"/>
              </a:cxn>
              <a:cxn ang="0">
                <a:pos x="T6" y="T7"/>
              </a:cxn>
              <a:cxn ang="0">
                <a:pos x="T8" y="T9"/>
              </a:cxn>
              <a:cxn ang="0">
                <a:pos x="T10" y="T11"/>
              </a:cxn>
              <a:cxn ang="0">
                <a:pos x="T12" y="T13"/>
              </a:cxn>
            </a:cxnLst>
            <a:rect l="0" t="0" r="r" b="b"/>
            <a:pathLst>
              <a:path w="22" h="23">
                <a:moveTo>
                  <a:pt x="22" y="11"/>
                </a:moveTo>
                <a:cubicBezTo>
                  <a:pt x="22" y="17"/>
                  <a:pt x="17" y="23"/>
                  <a:pt x="11" y="23"/>
                </a:cubicBezTo>
                <a:cubicBezTo>
                  <a:pt x="5" y="23"/>
                  <a:pt x="0" y="17"/>
                  <a:pt x="0" y="11"/>
                </a:cubicBezTo>
                <a:cubicBezTo>
                  <a:pt x="0" y="5"/>
                  <a:pt x="5" y="0"/>
                  <a:pt x="11" y="0"/>
                </a:cubicBezTo>
                <a:cubicBezTo>
                  <a:pt x="17" y="0"/>
                  <a:pt x="22" y="5"/>
                  <a:pt x="22" y="11"/>
                </a:cubicBezTo>
                <a:close/>
                <a:moveTo>
                  <a:pt x="22" y="11"/>
                </a:moveTo>
                <a:cubicBezTo>
                  <a:pt x="22" y="11"/>
                  <a:pt x="22" y="11"/>
                  <a:pt x="2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9" name="Freeform 12"/>
          <p:cNvSpPr>
            <a:spLocks noEditPoints="1"/>
          </p:cNvSpPr>
          <p:nvPr/>
        </p:nvSpPr>
        <p:spPr bwMode="auto">
          <a:xfrm>
            <a:off x="1693863" y="2917794"/>
            <a:ext cx="147638" cy="52387"/>
          </a:xfrm>
          <a:custGeom>
            <a:avLst/>
            <a:gdLst>
              <a:gd name="T0" fmla="*/ 19 w 23"/>
              <a:gd name="T1" fmla="*/ 8 h 8"/>
              <a:gd name="T2" fmla="*/ 4 w 23"/>
              <a:gd name="T3" fmla="*/ 8 h 8"/>
              <a:gd name="T4" fmla="*/ 0 w 23"/>
              <a:gd name="T5" fmla="*/ 4 h 8"/>
              <a:gd name="T6" fmla="*/ 4 w 23"/>
              <a:gd name="T7" fmla="*/ 0 h 8"/>
              <a:gd name="T8" fmla="*/ 19 w 23"/>
              <a:gd name="T9" fmla="*/ 0 h 8"/>
              <a:gd name="T10" fmla="*/ 23 w 23"/>
              <a:gd name="T11" fmla="*/ 4 h 8"/>
              <a:gd name="T12" fmla="*/ 19 w 23"/>
              <a:gd name="T13" fmla="*/ 8 h 8"/>
              <a:gd name="T14" fmla="*/ 19 w 23"/>
              <a:gd name="T15" fmla="*/ 8 h 8"/>
              <a:gd name="T16" fmla="*/ 19 w 23"/>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8">
                <a:moveTo>
                  <a:pt x="19" y="8"/>
                </a:moveTo>
                <a:cubicBezTo>
                  <a:pt x="4" y="8"/>
                  <a:pt x="4" y="8"/>
                  <a:pt x="4" y="8"/>
                </a:cubicBezTo>
                <a:cubicBezTo>
                  <a:pt x="2" y="8"/>
                  <a:pt x="0" y="6"/>
                  <a:pt x="0" y="4"/>
                </a:cubicBezTo>
                <a:cubicBezTo>
                  <a:pt x="0" y="2"/>
                  <a:pt x="2" y="0"/>
                  <a:pt x="4" y="0"/>
                </a:cubicBezTo>
                <a:cubicBezTo>
                  <a:pt x="19" y="0"/>
                  <a:pt x="19" y="0"/>
                  <a:pt x="19" y="0"/>
                </a:cubicBezTo>
                <a:cubicBezTo>
                  <a:pt x="21" y="0"/>
                  <a:pt x="23" y="2"/>
                  <a:pt x="23" y="4"/>
                </a:cubicBezTo>
                <a:cubicBezTo>
                  <a:pt x="23" y="6"/>
                  <a:pt x="21" y="8"/>
                  <a:pt x="19" y="8"/>
                </a:cubicBezTo>
                <a:close/>
                <a:moveTo>
                  <a:pt x="19" y="8"/>
                </a:moveTo>
                <a:cubicBezTo>
                  <a:pt x="19" y="8"/>
                  <a:pt x="19" y="8"/>
                  <a:pt x="19" y="8"/>
                </a:cubicBezTo>
              </a:path>
            </a:pathLst>
          </a:custGeom>
          <a:solidFill>
            <a:srgbClr val="424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0" name="Freeform 13"/>
          <p:cNvSpPr>
            <a:spLocks noEditPoints="1"/>
          </p:cNvSpPr>
          <p:nvPr/>
        </p:nvSpPr>
        <p:spPr bwMode="auto">
          <a:xfrm>
            <a:off x="1866900" y="2917794"/>
            <a:ext cx="69850" cy="52387"/>
          </a:xfrm>
          <a:custGeom>
            <a:avLst/>
            <a:gdLst>
              <a:gd name="T0" fmla="*/ 7 w 11"/>
              <a:gd name="T1" fmla="*/ 8 h 8"/>
              <a:gd name="T2" fmla="*/ 3 w 11"/>
              <a:gd name="T3" fmla="*/ 8 h 8"/>
              <a:gd name="T4" fmla="*/ 0 w 11"/>
              <a:gd name="T5" fmla="*/ 4 h 8"/>
              <a:gd name="T6" fmla="*/ 3 w 11"/>
              <a:gd name="T7" fmla="*/ 0 h 8"/>
              <a:gd name="T8" fmla="*/ 7 w 11"/>
              <a:gd name="T9" fmla="*/ 0 h 8"/>
              <a:gd name="T10" fmla="*/ 11 w 11"/>
              <a:gd name="T11" fmla="*/ 4 h 8"/>
              <a:gd name="T12" fmla="*/ 7 w 11"/>
              <a:gd name="T13" fmla="*/ 8 h 8"/>
              <a:gd name="T14" fmla="*/ 7 w 11"/>
              <a:gd name="T15" fmla="*/ 8 h 8"/>
              <a:gd name="T16" fmla="*/ 7 w 11"/>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7" y="8"/>
                </a:moveTo>
                <a:cubicBezTo>
                  <a:pt x="3" y="8"/>
                  <a:pt x="3" y="8"/>
                  <a:pt x="3" y="8"/>
                </a:cubicBezTo>
                <a:cubicBezTo>
                  <a:pt x="1" y="8"/>
                  <a:pt x="0" y="6"/>
                  <a:pt x="0" y="4"/>
                </a:cubicBezTo>
                <a:cubicBezTo>
                  <a:pt x="0" y="2"/>
                  <a:pt x="1" y="0"/>
                  <a:pt x="3" y="0"/>
                </a:cubicBezTo>
                <a:cubicBezTo>
                  <a:pt x="7" y="0"/>
                  <a:pt x="7" y="0"/>
                  <a:pt x="7" y="0"/>
                </a:cubicBezTo>
                <a:cubicBezTo>
                  <a:pt x="9" y="0"/>
                  <a:pt x="11" y="2"/>
                  <a:pt x="11" y="4"/>
                </a:cubicBezTo>
                <a:cubicBezTo>
                  <a:pt x="11" y="6"/>
                  <a:pt x="9" y="8"/>
                  <a:pt x="7" y="8"/>
                </a:cubicBezTo>
                <a:close/>
                <a:moveTo>
                  <a:pt x="7" y="8"/>
                </a:moveTo>
                <a:cubicBezTo>
                  <a:pt x="7" y="8"/>
                  <a:pt x="7" y="8"/>
                  <a:pt x="7" y="8"/>
                </a:cubicBezTo>
              </a:path>
            </a:pathLst>
          </a:custGeom>
          <a:solidFill>
            <a:srgbClr val="424A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 name="Rectangle 14"/>
          <p:cNvSpPr>
            <a:spLocks noChangeArrowheads="1"/>
          </p:cNvSpPr>
          <p:nvPr/>
        </p:nvSpPr>
        <p:spPr bwMode="auto">
          <a:xfrm>
            <a:off x="1431925" y="3014631"/>
            <a:ext cx="774700" cy="1019175"/>
          </a:xfrm>
          <a:prstGeom prst="rect">
            <a:avLst/>
          </a:prstGeom>
          <a:solidFill>
            <a:srgbClr val="424A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2" name="Freeform 15"/>
          <p:cNvSpPr>
            <a:spLocks noEditPoints="1"/>
          </p:cNvSpPr>
          <p:nvPr/>
        </p:nvSpPr>
        <p:spPr bwMode="auto">
          <a:xfrm>
            <a:off x="777875" y="3263869"/>
            <a:ext cx="781050" cy="495300"/>
          </a:xfrm>
          <a:custGeom>
            <a:avLst/>
            <a:gdLst>
              <a:gd name="T0" fmla="*/ 0 w 492"/>
              <a:gd name="T1" fmla="*/ 158 h 312"/>
              <a:gd name="T2" fmla="*/ 492 w 492"/>
              <a:gd name="T3" fmla="*/ 158 h 312"/>
              <a:gd name="T4" fmla="*/ 335 w 492"/>
              <a:gd name="T5" fmla="*/ 0 h 312"/>
              <a:gd name="T6" fmla="*/ 492 w 492"/>
              <a:gd name="T7" fmla="*/ 158 h 312"/>
              <a:gd name="T8" fmla="*/ 335 w 492"/>
              <a:gd name="T9" fmla="*/ 312 h 312"/>
              <a:gd name="T10" fmla="*/ 492 w 492"/>
              <a:gd name="T11" fmla="*/ 158 h 312"/>
            </a:gdLst>
            <a:ahLst/>
            <a:cxnLst>
              <a:cxn ang="0">
                <a:pos x="T0" y="T1"/>
              </a:cxn>
              <a:cxn ang="0">
                <a:pos x="T2" y="T3"/>
              </a:cxn>
              <a:cxn ang="0">
                <a:pos x="T4" y="T5"/>
              </a:cxn>
              <a:cxn ang="0">
                <a:pos x="T6" y="T7"/>
              </a:cxn>
              <a:cxn ang="0">
                <a:pos x="T8" y="T9"/>
              </a:cxn>
              <a:cxn ang="0">
                <a:pos x="T10" y="T11"/>
              </a:cxn>
            </a:cxnLst>
            <a:rect l="0" t="0" r="r" b="b"/>
            <a:pathLst>
              <a:path w="492" h="312">
                <a:moveTo>
                  <a:pt x="0" y="158"/>
                </a:moveTo>
                <a:lnTo>
                  <a:pt x="492" y="158"/>
                </a:lnTo>
                <a:moveTo>
                  <a:pt x="335" y="0"/>
                </a:moveTo>
                <a:lnTo>
                  <a:pt x="492" y="158"/>
                </a:lnTo>
                <a:moveTo>
                  <a:pt x="335" y="312"/>
                </a:moveTo>
                <a:lnTo>
                  <a:pt x="492" y="158"/>
                </a:lnTo>
              </a:path>
            </a:pathLst>
          </a:custGeom>
          <a:solidFill>
            <a:schemeClr val="accent6"/>
          </a:solidFill>
          <a:ln w="38100" cap="rnd">
            <a:solidFill>
              <a:schemeClr val="accent6"/>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de-DE" dirty="0"/>
          </a:p>
        </p:txBody>
      </p:sp>
      <p:sp>
        <p:nvSpPr>
          <p:cNvPr id="23" name="Footer Placeholder 5"/>
          <p:cNvSpPr>
            <a:spLocks noGrp="1"/>
          </p:cNvSpPr>
          <p:nvPr>
            <p:ph type="ftr" sz="quarter" idx="3"/>
          </p:nvPr>
        </p:nvSpPr>
        <p:spPr>
          <a:xfrm>
            <a:off x="-2" y="6656831"/>
            <a:ext cx="10324653" cy="201169"/>
          </a:xfrm>
        </p:spPr>
        <p:txBody>
          <a:bodyPr/>
          <a:lstStyle/>
          <a:p>
            <a:r>
              <a:rPr lang="en-US" dirty="0"/>
              <a:t>​Copyright © 2017 </a:t>
            </a:r>
            <a:r>
              <a:rPr lang="en-US" dirty="0" err="1"/>
              <a:t>Smaato</a:t>
            </a:r>
            <a:r>
              <a:rPr lang="en-US" dirty="0"/>
              <a:t> Inc. All Rights Reserved.</a:t>
            </a:r>
          </a:p>
        </p:txBody>
      </p:sp>
    </p:spTree>
    <p:extLst>
      <p:ext uri="{BB962C8B-B14F-4D97-AF65-F5344CB8AC3E}">
        <p14:creationId xmlns:p14="http://schemas.microsoft.com/office/powerpoint/2010/main" val="1101429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Consumer’s Journey in a Mobile-First World</a:t>
            </a:r>
          </a:p>
        </p:txBody>
      </p:sp>
      <p:sp>
        <p:nvSpPr>
          <p:cNvPr id="9" name="Date Placeholder 8"/>
          <p:cNvSpPr>
            <a:spLocks noGrp="1"/>
          </p:cNvSpPr>
          <p:nvPr>
            <p:ph type="dt" sz="half" idx="10"/>
          </p:nvPr>
        </p:nvSpPr>
        <p:spPr>
          <a:xfrm>
            <a:off x="10520043" y="6495462"/>
            <a:ext cx="1127032" cy="201168"/>
          </a:xfrm>
        </p:spPr>
        <p:txBody>
          <a:bodyPr/>
          <a:lstStyle/>
          <a:p>
            <a:fld id="{8F2D465F-12D7-594E-AA13-2D63CD4A6E95}" type="datetime1">
              <a:rPr lang="en-US" smtClean="0"/>
              <a:pPr/>
              <a:t>3/10/2017</a:t>
            </a:fld>
            <a:endParaRPr lang="en-US" dirty="0"/>
          </a:p>
        </p:txBody>
      </p:sp>
      <p:sp>
        <p:nvSpPr>
          <p:cNvPr id="10" name="Slide Number Placeholder 9"/>
          <p:cNvSpPr>
            <a:spLocks noGrp="1"/>
          </p:cNvSpPr>
          <p:nvPr>
            <p:ph type="sldNum" sz="quarter" idx="12"/>
          </p:nvPr>
        </p:nvSpPr>
        <p:spPr>
          <a:xfrm>
            <a:off x="11693256" y="6495462"/>
            <a:ext cx="498743" cy="201168"/>
          </a:xfrm>
        </p:spPr>
        <p:txBody>
          <a:bodyPr/>
          <a:lstStyle/>
          <a:p>
            <a:fld id="{5246FB18-5DF1-419A-B975-14AFDDD65B9F}" type="slidenum">
              <a:rPr lang="en-US" smtClean="0"/>
              <a:pPr/>
              <a:t>14</a:t>
            </a:fld>
            <a:endParaRPr lang="en-US"/>
          </a:p>
        </p:txBody>
      </p:sp>
      <p:sp>
        <p:nvSpPr>
          <p:cNvPr id="8" name="Footer Placeholder 7"/>
          <p:cNvSpPr>
            <a:spLocks noGrp="1"/>
          </p:cNvSpPr>
          <p:nvPr>
            <p:ph type="ftr" sz="quarter" idx="3"/>
          </p:nvPr>
        </p:nvSpPr>
        <p:spPr/>
        <p:txBody>
          <a:bodyPr/>
          <a:lstStyle/>
          <a:p>
            <a:r>
              <a:rPr lang="en-US" dirty="0"/>
              <a:t>​Copyright © 2017 </a:t>
            </a:r>
            <a:r>
              <a:rPr lang="en-US" dirty="0" err="1"/>
              <a:t>Smaato</a:t>
            </a:r>
            <a:r>
              <a:rPr lang="en-US" dirty="0"/>
              <a:t> Inc. All Rights Reserved.</a:t>
            </a:r>
          </a:p>
        </p:txBody>
      </p:sp>
      <p:sp>
        <p:nvSpPr>
          <p:cNvPr id="2075" name="Rectangle: Rounded Corners 2074"/>
          <p:cNvSpPr/>
          <p:nvPr/>
        </p:nvSpPr>
        <p:spPr>
          <a:xfrm>
            <a:off x="2272761" y="5566570"/>
            <a:ext cx="4800899" cy="68972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8" name="Elbow Connector 34"/>
          <p:cNvCxnSpPr>
            <a:cxnSpLocks/>
            <a:stCxn id="189" idx="2"/>
            <a:endCxn id="2075" idx="0"/>
          </p:cNvCxnSpPr>
          <p:nvPr/>
        </p:nvCxnSpPr>
        <p:spPr>
          <a:xfrm rot="5400000">
            <a:off x="5174491" y="4690932"/>
            <a:ext cx="374358" cy="1376918"/>
          </a:xfrm>
          <a:prstGeom prst="bentConnector3">
            <a:avLst>
              <a:gd name="adj1" fmla="val 50000"/>
            </a:avLst>
          </a:prstGeom>
          <a:ln w="28575" cmpd="sng">
            <a:solidFill>
              <a:schemeClr val="accent3"/>
            </a:solidFill>
            <a:prstDash val="sysDash"/>
            <a:headEnd type="none"/>
            <a:tailEnd type="triangle" w="lg" len="lg"/>
          </a:ln>
        </p:spPr>
        <p:style>
          <a:lnRef idx="2">
            <a:schemeClr val="accent1"/>
          </a:lnRef>
          <a:fillRef idx="0">
            <a:schemeClr val="accent1"/>
          </a:fillRef>
          <a:effectRef idx="1">
            <a:schemeClr val="accent1"/>
          </a:effectRef>
          <a:fontRef idx="minor">
            <a:schemeClr val="tx1"/>
          </a:fontRef>
        </p:style>
      </p:cxnSp>
      <p:grpSp>
        <p:nvGrpSpPr>
          <p:cNvPr id="144" name="Group 143"/>
          <p:cNvGrpSpPr/>
          <p:nvPr/>
        </p:nvGrpSpPr>
        <p:grpSpPr>
          <a:xfrm>
            <a:off x="2437264" y="5703205"/>
            <a:ext cx="435946" cy="407329"/>
            <a:chOff x="1840649" y="5907862"/>
            <a:chExt cx="727057" cy="679331"/>
          </a:xfrm>
          <a:solidFill>
            <a:schemeClr val="bg1"/>
          </a:solidFill>
        </p:grpSpPr>
        <p:sp>
          <p:nvSpPr>
            <p:cNvPr id="145" name="Rectangle 144"/>
            <p:cNvSpPr/>
            <p:nvPr/>
          </p:nvSpPr>
          <p:spPr>
            <a:xfrm flipH="1">
              <a:off x="1840649" y="6227896"/>
              <a:ext cx="211675" cy="359297"/>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6" name="Rectangle 145"/>
            <p:cNvSpPr/>
            <p:nvPr/>
          </p:nvSpPr>
          <p:spPr>
            <a:xfrm flipH="1">
              <a:off x="2098340" y="6045020"/>
              <a:ext cx="211675" cy="542173"/>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7" name="Rectangle 146"/>
            <p:cNvSpPr/>
            <p:nvPr/>
          </p:nvSpPr>
          <p:spPr>
            <a:xfrm flipH="1">
              <a:off x="2356031" y="5907862"/>
              <a:ext cx="211675" cy="679331"/>
            </a:xfrm>
            <a:prstGeom prst="rect">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143" name="Group 142"/>
          <p:cNvGrpSpPr/>
          <p:nvPr/>
        </p:nvGrpSpPr>
        <p:grpSpPr>
          <a:xfrm>
            <a:off x="9791991" y="4447509"/>
            <a:ext cx="1920937" cy="1843152"/>
            <a:chOff x="222357" y="5174501"/>
            <a:chExt cx="1428318" cy="1552501"/>
          </a:xfrm>
        </p:grpSpPr>
        <p:sp>
          <p:nvSpPr>
            <p:cNvPr id="148" name="Oval 147"/>
            <p:cNvSpPr/>
            <p:nvPr/>
          </p:nvSpPr>
          <p:spPr>
            <a:xfrm>
              <a:off x="222357" y="5174501"/>
              <a:ext cx="1428318" cy="1552501"/>
            </a:xfrm>
            <a:prstGeom prst="ellipse">
              <a:avLst/>
            </a:prstGeom>
            <a:solidFill>
              <a:schemeClr val="bg1">
                <a:lumMod val="95000"/>
              </a:schemeClr>
            </a:solidFill>
            <a:ln w="19050">
              <a:gradFill flip="none" rotWithShape="1">
                <a:gsLst>
                  <a:gs pos="0">
                    <a:schemeClr val="bg1"/>
                  </a:gs>
                  <a:gs pos="10000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2">
                    <a:lumMod val="50000"/>
                  </a:schemeClr>
                </a:solidFill>
              </a:endParaRPr>
            </a:p>
          </p:txBody>
        </p:sp>
        <p:sp>
          <p:nvSpPr>
            <p:cNvPr id="149" name="TextBox 148"/>
            <p:cNvSpPr txBox="1"/>
            <p:nvPr/>
          </p:nvSpPr>
          <p:spPr>
            <a:xfrm>
              <a:off x="309442" y="5328000"/>
              <a:ext cx="1277244" cy="622182"/>
            </a:xfrm>
            <a:prstGeom prst="rect">
              <a:avLst/>
            </a:prstGeom>
            <a:noFill/>
          </p:spPr>
          <p:txBody>
            <a:bodyPr wrap="square" numCol="1" rtlCol="0">
              <a:spAutoFit/>
            </a:bodyPr>
            <a:lstStyle/>
            <a:p>
              <a:pPr algn="ctr">
                <a:buClr>
                  <a:srgbClr val="52CCFF"/>
                </a:buClr>
              </a:pPr>
              <a:r>
                <a:rPr lang="en-US" sz="1400" b="1" dirty="0">
                  <a:solidFill>
                    <a:schemeClr val="bg2">
                      <a:lumMod val="50000"/>
                    </a:schemeClr>
                  </a:solidFill>
                </a:rPr>
                <a:t>DEVICE ID MATCHING: </a:t>
              </a:r>
            </a:p>
            <a:p>
              <a:pPr algn="ctr">
                <a:buClr>
                  <a:srgbClr val="52CCFF"/>
                </a:buClr>
              </a:pPr>
              <a:r>
                <a:rPr lang="en-US" sz="1400" b="1" dirty="0">
                  <a:solidFill>
                    <a:schemeClr val="bg2">
                      <a:lumMod val="50000"/>
                    </a:schemeClr>
                  </a:solidFill>
                </a:rPr>
                <a:t>18+ MONTHS</a:t>
              </a:r>
            </a:p>
          </p:txBody>
        </p:sp>
        <p:pic>
          <p:nvPicPr>
            <p:cNvPr id="150" name="Picture 149" descr="artwork_spearhead_ICONS.png"/>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604441" y="5945773"/>
              <a:ext cx="645650" cy="653361"/>
            </a:xfrm>
            <a:prstGeom prst="rect">
              <a:avLst/>
            </a:prstGeom>
          </p:spPr>
        </p:pic>
      </p:grpSp>
      <p:grpSp>
        <p:nvGrpSpPr>
          <p:cNvPr id="7" name="Group 6"/>
          <p:cNvGrpSpPr/>
          <p:nvPr/>
        </p:nvGrpSpPr>
        <p:grpSpPr>
          <a:xfrm>
            <a:off x="848010" y="1447347"/>
            <a:ext cx="11032197" cy="4408407"/>
            <a:chOff x="848010" y="703646"/>
            <a:chExt cx="11032197" cy="4408407"/>
          </a:xfrm>
        </p:grpSpPr>
        <p:sp>
          <p:nvSpPr>
            <p:cNvPr id="187" name="TextBox 186"/>
            <p:cNvSpPr txBox="1"/>
            <p:nvPr/>
          </p:nvSpPr>
          <p:spPr>
            <a:xfrm>
              <a:off x="1589956" y="3788614"/>
              <a:ext cx="4201244" cy="1323439"/>
            </a:xfrm>
            <a:prstGeom prst="rect">
              <a:avLst/>
            </a:prstGeom>
            <a:noFill/>
          </p:spPr>
          <p:txBody>
            <a:bodyPr wrap="square" numCol="2" rtlCol="0">
              <a:spAutoFit/>
            </a:bodyPr>
            <a:lstStyle/>
            <a:p>
              <a:pPr marL="171450" indent="-171450">
                <a:buClr>
                  <a:schemeClr val="accent5"/>
                </a:buClr>
                <a:buFont typeface="Arial"/>
                <a:buChar char="•"/>
              </a:pPr>
              <a:r>
                <a:rPr lang="en-US" sz="2000" b="1" dirty="0">
                  <a:solidFill>
                    <a:srgbClr val="868686"/>
                  </a:solidFill>
                </a:rPr>
                <a:t>Device ID</a:t>
              </a:r>
            </a:p>
            <a:p>
              <a:pPr marL="171450" indent="-171450">
                <a:buClr>
                  <a:schemeClr val="accent5"/>
                </a:buClr>
                <a:buFont typeface="Arial"/>
                <a:buChar char="•"/>
              </a:pPr>
              <a:r>
                <a:rPr lang="en-US" sz="2000" b="1" dirty="0">
                  <a:solidFill>
                    <a:srgbClr val="868686"/>
                  </a:solidFill>
                </a:rPr>
                <a:t>Device OS</a:t>
              </a:r>
            </a:p>
            <a:p>
              <a:pPr>
                <a:buClr>
                  <a:schemeClr val="accent5"/>
                </a:buClr>
              </a:pPr>
              <a:br>
                <a:rPr lang="en-US" sz="2000" b="1" dirty="0">
                  <a:solidFill>
                    <a:schemeClr val="tx1">
                      <a:lumMod val="50000"/>
                      <a:lumOff val="50000"/>
                    </a:schemeClr>
                  </a:solidFill>
                </a:rPr>
              </a:br>
              <a:endParaRPr lang="en-US" sz="2000" b="1" dirty="0">
                <a:solidFill>
                  <a:schemeClr val="tx1">
                    <a:lumMod val="50000"/>
                    <a:lumOff val="50000"/>
                  </a:schemeClr>
                </a:solidFill>
              </a:endParaRPr>
            </a:p>
            <a:p>
              <a:pPr marL="171450" indent="-171450">
                <a:buClr>
                  <a:schemeClr val="accent5"/>
                </a:buClr>
                <a:buFont typeface="Arial"/>
                <a:buChar char="•"/>
              </a:pPr>
              <a:r>
                <a:rPr lang="en-US" sz="2000" b="1" dirty="0">
                  <a:solidFill>
                    <a:schemeClr val="tx1">
                      <a:lumMod val="50000"/>
                      <a:lumOff val="50000"/>
                    </a:schemeClr>
                  </a:solidFill>
                </a:rPr>
                <a:t>Carrier</a:t>
              </a:r>
            </a:p>
            <a:p>
              <a:pPr marL="171450" indent="-171450">
                <a:buClr>
                  <a:schemeClr val="accent5"/>
                </a:buClr>
                <a:buFont typeface="Arial"/>
                <a:buChar char="•"/>
              </a:pPr>
              <a:r>
                <a:rPr lang="en-US" sz="2000" b="1" dirty="0">
                  <a:solidFill>
                    <a:schemeClr val="tx1">
                      <a:lumMod val="50000"/>
                      <a:lumOff val="50000"/>
                    </a:schemeClr>
                  </a:solidFill>
                </a:rPr>
                <a:t>Campaign ID</a:t>
              </a:r>
            </a:p>
          </p:txBody>
        </p:sp>
        <p:sp>
          <p:nvSpPr>
            <p:cNvPr id="188" name="TextBox 187"/>
            <p:cNvSpPr txBox="1"/>
            <p:nvPr/>
          </p:nvSpPr>
          <p:spPr>
            <a:xfrm>
              <a:off x="6635683" y="3824970"/>
              <a:ext cx="1803467" cy="707886"/>
            </a:xfrm>
            <a:prstGeom prst="rect">
              <a:avLst/>
            </a:prstGeom>
            <a:noFill/>
          </p:spPr>
          <p:txBody>
            <a:bodyPr wrap="square" numCol="2" rtlCol="0">
              <a:spAutoFit/>
            </a:bodyPr>
            <a:lstStyle/>
            <a:p>
              <a:pPr marL="171450" indent="-171450">
                <a:buClr>
                  <a:schemeClr val="accent5"/>
                </a:buClr>
                <a:buFont typeface="Arial"/>
                <a:buChar char="•"/>
              </a:pPr>
              <a:r>
                <a:rPr lang="en-US" sz="2000" b="1" dirty="0">
                  <a:solidFill>
                    <a:srgbClr val="999999"/>
                  </a:solidFill>
                </a:rPr>
                <a:t>Age</a:t>
              </a:r>
            </a:p>
            <a:p>
              <a:pPr marL="171450" indent="-171450">
                <a:buClr>
                  <a:schemeClr val="accent5"/>
                </a:buClr>
                <a:buFont typeface="Arial"/>
                <a:buChar char="•"/>
              </a:pPr>
              <a:r>
                <a:rPr lang="en-US" sz="2000" b="1" dirty="0">
                  <a:solidFill>
                    <a:srgbClr val="999999"/>
                  </a:solidFill>
                </a:rPr>
                <a:t>GPS</a:t>
              </a:r>
            </a:p>
          </p:txBody>
        </p:sp>
        <p:grpSp>
          <p:nvGrpSpPr>
            <p:cNvPr id="4" name="Group 3"/>
            <p:cNvGrpSpPr/>
            <p:nvPr/>
          </p:nvGrpSpPr>
          <p:grpSpPr>
            <a:xfrm>
              <a:off x="848010" y="703646"/>
              <a:ext cx="11032197" cy="3744865"/>
              <a:chOff x="848010" y="703646"/>
              <a:chExt cx="11032197" cy="3744865"/>
            </a:xfrm>
          </p:grpSpPr>
          <p:sp>
            <p:nvSpPr>
              <p:cNvPr id="60" name="TextBox 59"/>
              <p:cNvSpPr txBox="1"/>
              <p:nvPr/>
            </p:nvSpPr>
            <p:spPr>
              <a:xfrm>
                <a:off x="1121155" y="709276"/>
                <a:ext cx="2496428" cy="584775"/>
              </a:xfrm>
              <a:prstGeom prst="rect">
                <a:avLst/>
              </a:prstGeom>
              <a:noFill/>
            </p:spPr>
            <p:txBody>
              <a:bodyPr wrap="square" rtlCol="0">
                <a:spAutoFit/>
              </a:bodyPr>
              <a:lstStyle/>
              <a:p>
                <a:r>
                  <a:rPr lang="en-US" sz="1600" b="1" dirty="0">
                    <a:solidFill>
                      <a:srgbClr val="4BBBEB"/>
                    </a:solidFill>
                  </a:rPr>
                  <a:t>VIEWS </a:t>
                </a:r>
                <a:br>
                  <a:rPr lang="en-US" sz="1600" b="1" dirty="0">
                    <a:solidFill>
                      <a:srgbClr val="4BBBEB"/>
                    </a:solidFill>
                  </a:rPr>
                </a:br>
                <a:r>
                  <a:rPr lang="en-US" sz="1600" b="1" dirty="0">
                    <a:solidFill>
                      <a:srgbClr val="4BBBEB"/>
                    </a:solidFill>
                  </a:rPr>
                  <a:t>BRAND ADS</a:t>
                </a:r>
                <a:endParaRPr lang="en-US" sz="1600" dirty="0">
                  <a:solidFill>
                    <a:srgbClr val="4BBBEB"/>
                  </a:solidFill>
                </a:endParaRPr>
              </a:p>
            </p:txBody>
          </p:sp>
          <p:sp>
            <p:nvSpPr>
              <p:cNvPr id="80" name="TextBox 79"/>
              <p:cNvSpPr txBox="1"/>
              <p:nvPr/>
            </p:nvSpPr>
            <p:spPr>
              <a:xfrm>
                <a:off x="3823511" y="714270"/>
                <a:ext cx="2496428" cy="584775"/>
              </a:xfrm>
              <a:prstGeom prst="rect">
                <a:avLst/>
              </a:prstGeom>
              <a:noFill/>
            </p:spPr>
            <p:txBody>
              <a:bodyPr wrap="square" rtlCol="0">
                <a:spAutoFit/>
              </a:bodyPr>
              <a:lstStyle/>
              <a:p>
                <a:r>
                  <a:rPr lang="en-US" sz="1600" b="1" dirty="0">
                    <a:solidFill>
                      <a:srgbClr val="4BBBEB"/>
                    </a:solidFill>
                  </a:rPr>
                  <a:t>SEES MOBILE AD NEAR STORE </a:t>
                </a:r>
                <a:endParaRPr lang="en-US" sz="1600" dirty="0">
                  <a:solidFill>
                    <a:srgbClr val="4BBBEB"/>
                  </a:solidFill>
                </a:endParaRPr>
              </a:p>
            </p:txBody>
          </p:sp>
          <p:sp>
            <p:nvSpPr>
              <p:cNvPr id="84" name="TextBox 83"/>
              <p:cNvSpPr txBox="1"/>
              <p:nvPr/>
            </p:nvSpPr>
            <p:spPr>
              <a:xfrm>
                <a:off x="6562537" y="703646"/>
                <a:ext cx="2880049" cy="830997"/>
              </a:xfrm>
              <a:prstGeom prst="rect">
                <a:avLst/>
              </a:prstGeom>
              <a:noFill/>
            </p:spPr>
            <p:txBody>
              <a:bodyPr wrap="square" rtlCol="0">
                <a:spAutoFit/>
              </a:bodyPr>
              <a:lstStyle/>
              <a:p>
                <a:r>
                  <a:rPr lang="en-US" sz="1600" b="1" dirty="0">
                    <a:solidFill>
                      <a:srgbClr val="4BBBEB"/>
                    </a:solidFill>
                  </a:rPr>
                  <a:t>VISITS STORE AND PURCHASES BRAND/PRODUCT</a:t>
                </a:r>
                <a:endParaRPr lang="en-US" sz="1600" dirty="0">
                  <a:solidFill>
                    <a:srgbClr val="4BBBEB"/>
                  </a:solidFill>
                </a:endParaRPr>
              </a:p>
            </p:txBody>
          </p:sp>
          <p:sp>
            <p:nvSpPr>
              <p:cNvPr id="95" name="TextBox 94"/>
              <p:cNvSpPr txBox="1"/>
              <p:nvPr/>
            </p:nvSpPr>
            <p:spPr>
              <a:xfrm>
                <a:off x="9460857" y="713317"/>
                <a:ext cx="2419350" cy="584775"/>
              </a:xfrm>
              <a:prstGeom prst="rect">
                <a:avLst/>
              </a:prstGeom>
              <a:noFill/>
            </p:spPr>
            <p:txBody>
              <a:bodyPr wrap="square" rtlCol="0">
                <a:spAutoFit/>
              </a:bodyPr>
              <a:lstStyle/>
              <a:p>
                <a:r>
                  <a:rPr lang="en-US" sz="1600" b="1" dirty="0">
                    <a:solidFill>
                      <a:srgbClr val="4BBBEB"/>
                    </a:solidFill>
                  </a:rPr>
                  <a:t>RETARGETING</a:t>
                </a:r>
                <a:br>
                  <a:rPr lang="en-US" sz="1600" b="1" dirty="0">
                    <a:solidFill>
                      <a:srgbClr val="4BBBEB"/>
                    </a:solidFill>
                  </a:rPr>
                </a:br>
                <a:r>
                  <a:rPr lang="en-US" sz="1600" b="1" dirty="0">
                    <a:solidFill>
                      <a:srgbClr val="4BBBEB"/>
                    </a:solidFill>
                  </a:rPr>
                  <a:t> BEGINS</a:t>
                </a:r>
                <a:endParaRPr lang="en-US" sz="1600" dirty="0">
                  <a:solidFill>
                    <a:srgbClr val="4BBBEB"/>
                  </a:solidFill>
                </a:endParaRPr>
              </a:p>
            </p:txBody>
          </p:sp>
          <p:cxnSp>
            <p:nvCxnSpPr>
              <p:cNvPr id="104" name="Elbow Connector 34"/>
              <p:cNvCxnSpPr>
                <a:cxnSpLocks/>
              </p:cNvCxnSpPr>
              <p:nvPr/>
            </p:nvCxnSpPr>
            <p:spPr>
              <a:xfrm rot="16200000" flipH="1">
                <a:off x="3699346" y="1735473"/>
                <a:ext cx="120240" cy="3619388"/>
              </a:xfrm>
              <a:prstGeom prst="bentConnector2">
                <a:avLst/>
              </a:prstGeom>
              <a:ln w="28575" cmpd="sng">
                <a:solidFill>
                  <a:srgbClr val="52CCFF"/>
                </a:solidFill>
                <a:prstDash val="dot"/>
                <a:headEnd type="none"/>
                <a:tailEnd type="triangle" w="lg" len="lg"/>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841756" y="1826807"/>
                <a:ext cx="1674000" cy="1675594"/>
              </a:xfrm>
              <a:prstGeom prst="ellipse">
                <a:avLst/>
              </a:prstGeom>
              <a:solidFill>
                <a:srgbClr val="F37042"/>
              </a:solidFill>
              <a:ln w="19050">
                <a:gradFill flip="none" rotWithShape="1">
                  <a:gsLst>
                    <a:gs pos="0">
                      <a:schemeClr val="bg1"/>
                    </a:gs>
                    <a:gs pos="10000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2">
                      <a:lumMod val="50000"/>
                    </a:schemeClr>
                  </a:solidFill>
                </a:endParaRPr>
              </a:p>
            </p:txBody>
          </p:sp>
          <p:cxnSp>
            <p:nvCxnSpPr>
              <p:cNvPr id="152" name="Straight Arrow Connector 151"/>
              <p:cNvCxnSpPr>
                <a:cxnSpLocks/>
                <a:stCxn id="39" idx="6"/>
                <a:endCxn id="78" idx="2"/>
              </p:cNvCxnSpPr>
              <p:nvPr/>
            </p:nvCxnSpPr>
            <p:spPr>
              <a:xfrm>
                <a:off x="2768300" y="2648047"/>
                <a:ext cx="1073456" cy="16557"/>
              </a:xfrm>
              <a:prstGeom prst="straightConnector1">
                <a:avLst/>
              </a:prstGeom>
              <a:ln w="38100">
                <a:solidFill>
                  <a:srgbClr val="F37042"/>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1094300" y="1811047"/>
                <a:ext cx="1674000" cy="1674000"/>
              </a:xfrm>
              <a:prstGeom prst="ellipse">
                <a:avLst/>
              </a:prstGeom>
              <a:solidFill>
                <a:srgbClr val="F37042"/>
              </a:solidFill>
              <a:ln w="19050">
                <a:gradFill flip="none" rotWithShape="1">
                  <a:gsLst>
                    <a:gs pos="0">
                      <a:schemeClr val="bg1"/>
                    </a:gs>
                    <a:gs pos="10000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2">
                      <a:lumMod val="50000"/>
                    </a:schemeClr>
                  </a:solidFill>
                </a:endParaRPr>
              </a:p>
            </p:txBody>
          </p:sp>
          <p:cxnSp>
            <p:nvCxnSpPr>
              <p:cNvPr id="153" name="Straight Arrow Connector 152"/>
              <p:cNvCxnSpPr>
                <a:cxnSpLocks/>
                <a:stCxn id="78" idx="6"/>
                <a:endCxn id="82" idx="2"/>
              </p:cNvCxnSpPr>
              <p:nvPr/>
            </p:nvCxnSpPr>
            <p:spPr>
              <a:xfrm flipV="1">
                <a:off x="5515756" y="2663807"/>
                <a:ext cx="1260543" cy="797"/>
              </a:xfrm>
              <a:prstGeom prst="straightConnector1">
                <a:avLst/>
              </a:prstGeom>
              <a:ln w="38100">
                <a:solidFill>
                  <a:srgbClr val="F37042"/>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cxnSpLocks/>
                <a:stCxn id="82" idx="6"/>
              </p:cNvCxnSpPr>
              <p:nvPr/>
            </p:nvCxnSpPr>
            <p:spPr>
              <a:xfrm>
                <a:off x="8450299" y="2663807"/>
                <a:ext cx="980560" cy="0"/>
              </a:xfrm>
              <a:prstGeom prst="straightConnector1">
                <a:avLst/>
              </a:prstGeom>
              <a:ln w="38100">
                <a:solidFill>
                  <a:srgbClr val="F37042"/>
                </a:solidFill>
                <a:tailEnd type="triangle"/>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6776299" y="1826807"/>
                <a:ext cx="1674000" cy="1674000"/>
              </a:xfrm>
              <a:prstGeom prst="ellipse">
                <a:avLst/>
              </a:prstGeom>
              <a:solidFill>
                <a:srgbClr val="F37042"/>
              </a:solidFill>
              <a:ln w="19050">
                <a:gradFill flip="none" rotWithShape="1">
                  <a:gsLst>
                    <a:gs pos="0">
                      <a:schemeClr val="bg1"/>
                    </a:gs>
                    <a:gs pos="10000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2">
                      <a:lumMod val="50000"/>
                    </a:schemeClr>
                  </a:solidFill>
                </a:endParaRPr>
              </a:p>
            </p:txBody>
          </p:sp>
          <p:grpSp>
            <p:nvGrpSpPr>
              <p:cNvPr id="24" name="Group 23"/>
              <p:cNvGrpSpPr/>
              <p:nvPr/>
            </p:nvGrpSpPr>
            <p:grpSpPr>
              <a:xfrm>
                <a:off x="3581803" y="1982474"/>
                <a:ext cx="428683" cy="428683"/>
                <a:chOff x="4013038" y="1754425"/>
                <a:chExt cx="428683" cy="428683"/>
              </a:xfrm>
            </p:grpSpPr>
            <p:sp>
              <p:nvSpPr>
                <p:cNvPr id="79" name="Oval 78"/>
                <p:cNvSpPr/>
                <p:nvPr/>
              </p:nvSpPr>
              <p:spPr>
                <a:xfrm>
                  <a:off x="4013038" y="1754425"/>
                  <a:ext cx="428683" cy="428683"/>
                </a:xfrm>
                <a:prstGeom prst="ellipse">
                  <a:avLst/>
                </a:prstGeom>
                <a:solidFill>
                  <a:srgbClr val="4BBBEB"/>
                </a:solidFill>
                <a:ln w="19050">
                  <a:gradFill flip="none" rotWithShape="1">
                    <a:gsLst>
                      <a:gs pos="0">
                        <a:schemeClr val="bg1"/>
                      </a:gs>
                      <a:gs pos="10000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2">
                        <a:lumMod val="50000"/>
                      </a:schemeClr>
                    </a:solidFill>
                  </a:endParaRPr>
                </a:p>
              </p:txBody>
            </p:sp>
            <p:pic>
              <p:nvPicPr>
                <p:cNvPr id="218" name="Picture 2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1622" y="1812930"/>
                  <a:ext cx="315604" cy="313881"/>
                </a:xfrm>
                <a:prstGeom prst="rect">
                  <a:avLst/>
                </a:prstGeom>
              </p:spPr>
            </p:pic>
          </p:grpSp>
          <p:grpSp>
            <p:nvGrpSpPr>
              <p:cNvPr id="22" name="Group 21"/>
              <p:cNvGrpSpPr/>
              <p:nvPr/>
            </p:nvGrpSpPr>
            <p:grpSpPr>
              <a:xfrm>
                <a:off x="848010" y="1982474"/>
                <a:ext cx="428683" cy="428683"/>
                <a:chOff x="1362655" y="1754425"/>
                <a:chExt cx="428683" cy="428683"/>
              </a:xfrm>
            </p:grpSpPr>
            <p:sp>
              <p:nvSpPr>
                <p:cNvPr id="40" name="Oval 39"/>
                <p:cNvSpPr/>
                <p:nvPr/>
              </p:nvSpPr>
              <p:spPr>
                <a:xfrm>
                  <a:off x="1362655" y="1754425"/>
                  <a:ext cx="428683" cy="428683"/>
                </a:xfrm>
                <a:prstGeom prst="ellipse">
                  <a:avLst/>
                </a:prstGeom>
                <a:solidFill>
                  <a:srgbClr val="4BBBEB"/>
                </a:solidFill>
                <a:ln w="19050">
                  <a:gradFill flip="none" rotWithShape="1">
                    <a:gsLst>
                      <a:gs pos="0">
                        <a:schemeClr val="bg1"/>
                      </a:gs>
                      <a:gs pos="10000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2">
                        <a:lumMod val="50000"/>
                      </a:schemeClr>
                    </a:solidFill>
                  </a:endParaRPr>
                </a:p>
              </p:txBody>
            </p:sp>
            <p:grpSp>
              <p:nvGrpSpPr>
                <p:cNvPr id="228" name="Group 227"/>
                <p:cNvGrpSpPr/>
                <p:nvPr/>
              </p:nvGrpSpPr>
              <p:grpSpPr>
                <a:xfrm>
                  <a:off x="1431237" y="1871440"/>
                  <a:ext cx="297979" cy="191896"/>
                  <a:chOff x="1593850" y="3036888"/>
                  <a:chExt cx="700088" cy="450850"/>
                </a:xfrm>
              </p:grpSpPr>
              <p:sp>
                <p:nvSpPr>
                  <p:cNvPr id="229" name="Freeform 15"/>
                  <p:cNvSpPr>
                    <a:spLocks noEditPoints="1"/>
                  </p:cNvSpPr>
                  <p:nvPr/>
                </p:nvSpPr>
                <p:spPr bwMode="auto">
                  <a:xfrm>
                    <a:off x="1593850" y="3036888"/>
                    <a:ext cx="700088" cy="450850"/>
                  </a:xfrm>
                  <a:custGeom>
                    <a:avLst/>
                    <a:gdLst>
                      <a:gd name="T0" fmla="*/ 462 w 468"/>
                      <a:gd name="T1" fmla="*/ 132 h 300"/>
                      <a:gd name="T2" fmla="*/ 364 w 468"/>
                      <a:gd name="T3" fmla="*/ 36 h 300"/>
                      <a:gd name="T4" fmla="*/ 234 w 468"/>
                      <a:gd name="T5" fmla="*/ 0 h 300"/>
                      <a:gd name="T6" fmla="*/ 104 w 468"/>
                      <a:gd name="T7" fmla="*/ 36 h 300"/>
                      <a:gd name="T8" fmla="*/ 6 w 468"/>
                      <a:gd name="T9" fmla="*/ 132 h 300"/>
                      <a:gd name="T10" fmla="*/ 0 w 468"/>
                      <a:gd name="T11" fmla="*/ 150 h 300"/>
                      <a:gd name="T12" fmla="*/ 6 w 468"/>
                      <a:gd name="T13" fmla="*/ 168 h 300"/>
                      <a:gd name="T14" fmla="*/ 104 w 468"/>
                      <a:gd name="T15" fmla="*/ 264 h 300"/>
                      <a:gd name="T16" fmla="*/ 234 w 468"/>
                      <a:gd name="T17" fmla="*/ 300 h 300"/>
                      <a:gd name="T18" fmla="*/ 364 w 468"/>
                      <a:gd name="T19" fmla="*/ 264 h 300"/>
                      <a:gd name="T20" fmla="*/ 462 w 468"/>
                      <a:gd name="T21" fmla="*/ 168 h 300"/>
                      <a:gd name="T22" fmla="*/ 468 w 468"/>
                      <a:gd name="T23" fmla="*/ 150 h 300"/>
                      <a:gd name="T24" fmla="*/ 462 w 468"/>
                      <a:gd name="T25" fmla="*/ 132 h 300"/>
                      <a:gd name="T26" fmla="*/ 178 w 468"/>
                      <a:gd name="T27" fmla="*/ 61 h 300"/>
                      <a:gd name="T28" fmla="*/ 234 w 468"/>
                      <a:gd name="T29" fmla="*/ 37 h 300"/>
                      <a:gd name="T30" fmla="*/ 243 w 468"/>
                      <a:gd name="T31" fmla="*/ 41 h 300"/>
                      <a:gd name="T32" fmla="*/ 247 w 468"/>
                      <a:gd name="T33" fmla="*/ 50 h 300"/>
                      <a:gd name="T34" fmla="*/ 243 w 468"/>
                      <a:gd name="T35" fmla="*/ 59 h 300"/>
                      <a:gd name="T36" fmla="*/ 234 w 468"/>
                      <a:gd name="T37" fmla="*/ 62 h 300"/>
                      <a:gd name="T38" fmla="*/ 196 w 468"/>
                      <a:gd name="T39" fmla="*/ 78 h 300"/>
                      <a:gd name="T40" fmla="*/ 180 w 468"/>
                      <a:gd name="T41" fmla="*/ 116 h 300"/>
                      <a:gd name="T42" fmla="*/ 176 w 468"/>
                      <a:gd name="T43" fmla="*/ 125 h 300"/>
                      <a:gd name="T44" fmla="*/ 167 w 468"/>
                      <a:gd name="T45" fmla="*/ 129 h 300"/>
                      <a:gd name="T46" fmla="*/ 158 w 468"/>
                      <a:gd name="T47" fmla="*/ 125 h 300"/>
                      <a:gd name="T48" fmla="*/ 155 w 468"/>
                      <a:gd name="T49" fmla="*/ 116 h 300"/>
                      <a:gd name="T50" fmla="*/ 178 w 468"/>
                      <a:gd name="T51" fmla="*/ 61 h 300"/>
                      <a:gd name="T52" fmla="*/ 347 w 468"/>
                      <a:gd name="T53" fmla="*/ 235 h 300"/>
                      <a:gd name="T54" fmla="*/ 234 w 468"/>
                      <a:gd name="T55" fmla="*/ 267 h 300"/>
                      <a:gd name="T56" fmla="*/ 121 w 468"/>
                      <a:gd name="T57" fmla="*/ 235 h 300"/>
                      <a:gd name="T58" fmla="*/ 34 w 468"/>
                      <a:gd name="T59" fmla="*/ 150 h 300"/>
                      <a:gd name="T60" fmla="*/ 133 w 468"/>
                      <a:gd name="T61" fmla="*/ 58 h 300"/>
                      <a:gd name="T62" fmla="*/ 117 w 468"/>
                      <a:gd name="T63" fmla="*/ 116 h 300"/>
                      <a:gd name="T64" fmla="*/ 152 w 468"/>
                      <a:gd name="T65" fmla="*/ 199 h 300"/>
                      <a:gd name="T66" fmla="*/ 234 w 468"/>
                      <a:gd name="T67" fmla="*/ 233 h 300"/>
                      <a:gd name="T68" fmla="*/ 317 w 468"/>
                      <a:gd name="T69" fmla="*/ 199 h 300"/>
                      <a:gd name="T70" fmla="*/ 351 w 468"/>
                      <a:gd name="T71" fmla="*/ 116 h 300"/>
                      <a:gd name="T72" fmla="*/ 335 w 468"/>
                      <a:gd name="T73" fmla="*/ 58 h 300"/>
                      <a:gd name="T74" fmla="*/ 434 w 468"/>
                      <a:gd name="T75" fmla="*/ 150 h 300"/>
                      <a:gd name="T76" fmla="*/ 347 w 468"/>
                      <a:gd name="T77" fmla="*/ 23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8" h="300">
                        <a:moveTo>
                          <a:pt x="462" y="132"/>
                        </a:moveTo>
                        <a:cubicBezTo>
                          <a:pt x="438" y="92"/>
                          <a:pt x="405" y="60"/>
                          <a:pt x="364" y="36"/>
                        </a:cubicBezTo>
                        <a:cubicBezTo>
                          <a:pt x="323" y="12"/>
                          <a:pt x="280" y="0"/>
                          <a:pt x="234" y="0"/>
                        </a:cubicBezTo>
                        <a:cubicBezTo>
                          <a:pt x="188" y="0"/>
                          <a:pt x="145" y="12"/>
                          <a:pt x="104" y="36"/>
                        </a:cubicBezTo>
                        <a:cubicBezTo>
                          <a:pt x="63" y="60"/>
                          <a:pt x="30" y="92"/>
                          <a:pt x="6" y="132"/>
                        </a:cubicBezTo>
                        <a:cubicBezTo>
                          <a:pt x="2" y="138"/>
                          <a:pt x="0" y="144"/>
                          <a:pt x="0" y="150"/>
                        </a:cubicBezTo>
                        <a:cubicBezTo>
                          <a:pt x="0" y="156"/>
                          <a:pt x="2" y="162"/>
                          <a:pt x="6" y="168"/>
                        </a:cubicBezTo>
                        <a:cubicBezTo>
                          <a:pt x="30" y="208"/>
                          <a:pt x="63" y="240"/>
                          <a:pt x="104" y="264"/>
                        </a:cubicBezTo>
                        <a:cubicBezTo>
                          <a:pt x="145" y="288"/>
                          <a:pt x="188" y="300"/>
                          <a:pt x="234" y="300"/>
                        </a:cubicBezTo>
                        <a:cubicBezTo>
                          <a:pt x="280" y="300"/>
                          <a:pt x="323" y="288"/>
                          <a:pt x="364" y="264"/>
                        </a:cubicBezTo>
                        <a:cubicBezTo>
                          <a:pt x="405" y="240"/>
                          <a:pt x="438" y="208"/>
                          <a:pt x="462" y="168"/>
                        </a:cubicBezTo>
                        <a:cubicBezTo>
                          <a:pt x="466" y="162"/>
                          <a:pt x="468" y="156"/>
                          <a:pt x="468" y="150"/>
                        </a:cubicBezTo>
                        <a:cubicBezTo>
                          <a:pt x="468" y="144"/>
                          <a:pt x="466" y="138"/>
                          <a:pt x="462" y="132"/>
                        </a:cubicBezTo>
                        <a:close/>
                        <a:moveTo>
                          <a:pt x="178" y="61"/>
                        </a:moveTo>
                        <a:cubicBezTo>
                          <a:pt x="194" y="45"/>
                          <a:pt x="212" y="37"/>
                          <a:pt x="234" y="37"/>
                        </a:cubicBezTo>
                        <a:cubicBezTo>
                          <a:pt x="238" y="37"/>
                          <a:pt x="241" y="38"/>
                          <a:pt x="243" y="41"/>
                        </a:cubicBezTo>
                        <a:cubicBezTo>
                          <a:pt x="245" y="43"/>
                          <a:pt x="247" y="46"/>
                          <a:pt x="247" y="50"/>
                        </a:cubicBezTo>
                        <a:cubicBezTo>
                          <a:pt x="247" y="53"/>
                          <a:pt x="245" y="56"/>
                          <a:pt x="243" y="59"/>
                        </a:cubicBezTo>
                        <a:cubicBezTo>
                          <a:pt x="241" y="61"/>
                          <a:pt x="238" y="62"/>
                          <a:pt x="234" y="62"/>
                        </a:cubicBezTo>
                        <a:cubicBezTo>
                          <a:pt x="219" y="62"/>
                          <a:pt x="206" y="68"/>
                          <a:pt x="196" y="78"/>
                        </a:cubicBezTo>
                        <a:cubicBezTo>
                          <a:pt x="185" y="89"/>
                          <a:pt x="180" y="102"/>
                          <a:pt x="180" y="116"/>
                        </a:cubicBezTo>
                        <a:cubicBezTo>
                          <a:pt x="180" y="120"/>
                          <a:pt x="179" y="123"/>
                          <a:pt x="176" y="125"/>
                        </a:cubicBezTo>
                        <a:cubicBezTo>
                          <a:pt x="174" y="128"/>
                          <a:pt x="171" y="129"/>
                          <a:pt x="167" y="129"/>
                        </a:cubicBezTo>
                        <a:cubicBezTo>
                          <a:pt x="164" y="129"/>
                          <a:pt x="161" y="128"/>
                          <a:pt x="158" y="125"/>
                        </a:cubicBezTo>
                        <a:cubicBezTo>
                          <a:pt x="156" y="123"/>
                          <a:pt x="155" y="120"/>
                          <a:pt x="155" y="116"/>
                        </a:cubicBezTo>
                        <a:cubicBezTo>
                          <a:pt x="155" y="95"/>
                          <a:pt x="163" y="76"/>
                          <a:pt x="178" y="61"/>
                        </a:cubicBezTo>
                        <a:close/>
                        <a:moveTo>
                          <a:pt x="347" y="235"/>
                        </a:moveTo>
                        <a:cubicBezTo>
                          <a:pt x="313" y="256"/>
                          <a:pt x="275" y="267"/>
                          <a:pt x="234" y="267"/>
                        </a:cubicBezTo>
                        <a:cubicBezTo>
                          <a:pt x="193" y="267"/>
                          <a:pt x="156" y="256"/>
                          <a:pt x="121" y="235"/>
                        </a:cubicBezTo>
                        <a:cubicBezTo>
                          <a:pt x="86" y="214"/>
                          <a:pt x="57" y="185"/>
                          <a:pt x="34" y="150"/>
                        </a:cubicBezTo>
                        <a:cubicBezTo>
                          <a:pt x="60" y="109"/>
                          <a:pt x="93" y="78"/>
                          <a:pt x="133" y="58"/>
                        </a:cubicBezTo>
                        <a:cubicBezTo>
                          <a:pt x="123" y="76"/>
                          <a:pt x="117" y="95"/>
                          <a:pt x="117" y="116"/>
                        </a:cubicBezTo>
                        <a:cubicBezTo>
                          <a:pt x="117" y="149"/>
                          <a:pt x="129" y="176"/>
                          <a:pt x="152" y="199"/>
                        </a:cubicBezTo>
                        <a:cubicBezTo>
                          <a:pt x="174" y="222"/>
                          <a:pt x="202" y="233"/>
                          <a:pt x="234" y="233"/>
                        </a:cubicBezTo>
                        <a:cubicBezTo>
                          <a:pt x="266" y="233"/>
                          <a:pt x="294" y="222"/>
                          <a:pt x="317" y="199"/>
                        </a:cubicBezTo>
                        <a:cubicBezTo>
                          <a:pt x="339" y="176"/>
                          <a:pt x="351" y="149"/>
                          <a:pt x="351" y="116"/>
                        </a:cubicBezTo>
                        <a:cubicBezTo>
                          <a:pt x="351" y="95"/>
                          <a:pt x="346" y="76"/>
                          <a:pt x="335" y="58"/>
                        </a:cubicBezTo>
                        <a:cubicBezTo>
                          <a:pt x="375" y="78"/>
                          <a:pt x="408" y="109"/>
                          <a:pt x="434" y="150"/>
                        </a:cubicBezTo>
                        <a:cubicBezTo>
                          <a:pt x="411" y="185"/>
                          <a:pt x="382" y="214"/>
                          <a:pt x="347" y="2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0" name="Line 16"/>
                  <p:cNvSpPr>
                    <a:spLocks noChangeShapeType="1"/>
                  </p:cNvSpPr>
                  <p:nvPr/>
                </p:nvSpPr>
                <p:spPr bwMode="auto">
                  <a:xfrm>
                    <a:off x="2112963" y="33893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31" name="Line 17"/>
                  <p:cNvSpPr>
                    <a:spLocks noChangeShapeType="1"/>
                  </p:cNvSpPr>
                  <p:nvPr/>
                </p:nvSpPr>
                <p:spPr bwMode="auto">
                  <a:xfrm>
                    <a:off x="2112963" y="33893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grpSp>
            <p:nvGrpSpPr>
              <p:cNvPr id="26" name="Group 25"/>
              <p:cNvGrpSpPr/>
              <p:nvPr/>
            </p:nvGrpSpPr>
            <p:grpSpPr>
              <a:xfrm>
                <a:off x="6493323" y="1987145"/>
                <a:ext cx="428683" cy="428683"/>
                <a:chOff x="6664492" y="4469764"/>
                <a:chExt cx="428683" cy="428683"/>
              </a:xfrm>
            </p:grpSpPr>
            <p:sp>
              <p:nvSpPr>
                <p:cNvPr id="97" name="Oval 96"/>
                <p:cNvSpPr/>
                <p:nvPr/>
              </p:nvSpPr>
              <p:spPr>
                <a:xfrm>
                  <a:off x="6664492" y="4469764"/>
                  <a:ext cx="428683" cy="428683"/>
                </a:xfrm>
                <a:prstGeom prst="ellipse">
                  <a:avLst/>
                </a:prstGeom>
                <a:solidFill>
                  <a:srgbClr val="4BBBEB"/>
                </a:solidFill>
                <a:ln w="19050">
                  <a:gradFill flip="none" rotWithShape="1">
                    <a:gsLst>
                      <a:gs pos="0">
                        <a:schemeClr val="bg1"/>
                      </a:gs>
                      <a:gs pos="10000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2">
                        <a:lumMod val="50000"/>
                      </a:schemeClr>
                    </a:solidFill>
                  </a:endParaRPr>
                </a:p>
              </p:txBody>
            </p:sp>
            <p:pic>
              <p:nvPicPr>
                <p:cNvPr id="274" name="Graphic 273" descr="Shopping cart"/>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46116" y="4543572"/>
                  <a:ext cx="272552" cy="272552"/>
                </a:xfrm>
                <a:prstGeom prst="rect">
                  <a:avLst/>
                </a:prstGeom>
              </p:spPr>
            </p:pic>
          </p:grpSp>
          <p:sp>
            <p:nvSpPr>
              <p:cNvPr id="93" name="Oval 92"/>
              <p:cNvSpPr/>
              <p:nvPr/>
            </p:nvSpPr>
            <p:spPr>
              <a:xfrm>
                <a:off x="9433619" y="1795110"/>
                <a:ext cx="1674000" cy="1674000"/>
              </a:xfrm>
              <a:prstGeom prst="ellipse">
                <a:avLst/>
              </a:prstGeom>
              <a:solidFill>
                <a:srgbClr val="F37042"/>
              </a:solidFill>
              <a:ln w="19050">
                <a:gradFill flip="none" rotWithShape="1">
                  <a:gsLst>
                    <a:gs pos="0">
                      <a:schemeClr val="bg1"/>
                    </a:gs>
                    <a:gs pos="10000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bg2">
                      <a:lumMod val="50000"/>
                    </a:schemeClr>
                  </a:solidFill>
                </a:endParaRPr>
              </a:p>
            </p:txBody>
          </p:sp>
          <p:grpSp>
            <p:nvGrpSpPr>
              <p:cNvPr id="27" name="Group 26"/>
              <p:cNvGrpSpPr/>
              <p:nvPr/>
            </p:nvGrpSpPr>
            <p:grpSpPr>
              <a:xfrm>
                <a:off x="9170195" y="1982474"/>
                <a:ext cx="428683" cy="428683"/>
                <a:chOff x="4013038" y="4469764"/>
                <a:chExt cx="428683" cy="428683"/>
              </a:xfrm>
            </p:grpSpPr>
            <p:sp>
              <p:nvSpPr>
                <p:cNvPr id="94" name="Oval 93"/>
                <p:cNvSpPr/>
                <p:nvPr/>
              </p:nvSpPr>
              <p:spPr>
                <a:xfrm>
                  <a:off x="4013038" y="4469764"/>
                  <a:ext cx="428683" cy="428683"/>
                </a:xfrm>
                <a:prstGeom prst="ellipse">
                  <a:avLst/>
                </a:prstGeom>
                <a:solidFill>
                  <a:srgbClr val="4BBBEB"/>
                </a:solidFill>
                <a:ln w="19050">
                  <a:gradFill flip="none" rotWithShape="1">
                    <a:gsLst>
                      <a:gs pos="0">
                        <a:schemeClr val="bg1"/>
                      </a:gs>
                      <a:gs pos="10000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bg2">
                        <a:lumMod val="50000"/>
                      </a:schemeClr>
                    </a:solidFill>
                  </a:endParaRPr>
                </a:p>
              </p:txBody>
            </p:sp>
            <p:grpSp>
              <p:nvGrpSpPr>
                <p:cNvPr id="224" name="Group 223"/>
                <p:cNvGrpSpPr/>
                <p:nvPr/>
              </p:nvGrpSpPr>
              <p:grpSpPr>
                <a:xfrm>
                  <a:off x="4075815" y="4541936"/>
                  <a:ext cx="264031" cy="274615"/>
                  <a:chOff x="-1356995" y="3612515"/>
                  <a:chExt cx="712788" cy="741362"/>
                </a:xfrm>
              </p:grpSpPr>
              <p:grpSp>
                <p:nvGrpSpPr>
                  <p:cNvPr id="275" name="Group 274"/>
                  <p:cNvGrpSpPr/>
                  <p:nvPr/>
                </p:nvGrpSpPr>
                <p:grpSpPr>
                  <a:xfrm>
                    <a:off x="-1356995" y="3612515"/>
                    <a:ext cx="712788" cy="741362"/>
                    <a:chOff x="4403725" y="2860675"/>
                    <a:chExt cx="712788" cy="741362"/>
                  </a:xfrm>
                </p:grpSpPr>
                <p:sp>
                  <p:nvSpPr>
                    <p:cNvPr id="276" name="Freeform 19"/>
                    <p:cNvSpPr>
                      <a:spLocks noEditPoints="1"/>
                    </p:cNvSpPr>
                    <p:nvPr/>
                  </p:nvSpPr>
                  <p:spPr bwMode="auto">
                    <a:xfrm>
                      <a:off x="4953000" y="3200400"/>
                      <a:ext cx="163513" cy="84137"/>
                    </a:xfrm>
                    <a:custGeom>
                      <a:avLst/>
                      <a:gdLst>
                        <a:gd name="T0" fmla="*/ 82 w 109"/>
                        <a:gd name="T1" fmla="*/ 0 h 56"/>
                        <a:gd name="T2" fmla="*/ 27 w 109"/>
                        <a:gd name="T3" fmla="*/ 0 h 56"/>
                        <a:gd name="T4" fmla="*/ 0 w 109"/>
                        <a:gd name="T5" fmla="*/ 26 h 56"/>
                        <a:gd name="T6" fmla="*/ 0 w 109"/>
                        <a:gd name="T7" fmla="*/ 29 h 56"/>
                        <a:gd name="T8" fmla="*/ 27 w 109"/>
                        <a:gd name="T9" fmla="*/ 56 h 56"/>
                        <a:gd name="T10" fmla="*/ 82 w 109"/>
                        <a:gd name="T11" fmla="*/ 56 h 56"/>
                        <a:gd name="T12" fmla="*/ 109 w 109"/>
                        <a:gd name="T13" fmla="*/ 29 h 56"/>
                        <a:gd name="T14" fmla="*/ 109 w 109"/>
                        <a:gd name="T15" fmla="*/ 26 h 56"/>
                        <a:gd name="T16" fmla="*/ 82 w 109"/>
                        <a:gd name="T17" fmla="*/ 0 h 56"/>
                        <a:gd name="T18" fmla="*/ 82 w 109"/>
                        <a:gd name="T19" fmla="*/ 0 h 56"/>
                        <a:gd name="T20" fmla="*/ 82 w 109"/>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56">
                          <a:moveTo>
                            <a:pt x="82" y="0"/>
                          </a:moveTo>
                          <a:cubicBezTo>
                            <a:pt x="27" y="0"/>
                            <a:pt x="27" y="0"/>
                            <a:pt x="27" y="0"/>
                          </a:cubicBezTo>
                          <a:cubicBezTo>
                            <a:pt x="12" y="0"/>
                            <a:pt x="0" y="12"/>
                            <a:pt x="0" y="26"/>
                          </a:cubicBezTo>
                          <a:cubicBezTo>
                            <a:pt x="0" y="29"/>
                            <a:pt x="0" y="29"/>
                            <a:pt x="0" y="29"/>
                          </a:cubicBezTo>
                          <a:cubicBezTo>
                            <a:pt x="0" y="44"/>
                            <a:pt x="12" y="56"/>
                            <a:pt x="27" y="56"/>
                          </a:cubicBezTo>
                          <a:cubicBezTo>
                            <a:pt x="82" y="56"/>
                            <a:pt x="82" y="56"/>
                            <a:pt x="82" y="56"/>
                          </a:cubicBezTo>
                          <a:cubicBezTo>
                            <a:pt x="97" y="56"/>
                            <a:pt x="109" y="44"/>
                            <a:pt x="109" y="29"/>
                          </a:cubicBezTo>
                          <a:cubicBezTo>
                            <a:pt x="109" y="26"/>
                            <a:pt x="109" y="26"/>
                            <a:pt x="109" y="26"/>
                          </a:cubicBezTo>
                          <a:cubicBezTo>
                            <a:pt x="109" y="12"/>
                            <a:pt x="97" y="0"/>
                            <a:pt x="82" y="0"/>
                          </a:cubicBezTo>
                          <a:close/>
                          <a:moveTo>
                            <a:pt x="82" y="0"/>
                          </a:moveTo>
                          <a:cubicBezTo>
                            <a:pt x="82" y="0"/>
                            <a:pt x="82" y="0"/>
                            <a:pt x="8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77" name="Freeform 20"/>
                    <p:cNvSpPr>
                      <a:spLocks noEditPoints="1"/>
                    </p:cNvSpPr>
                    <p:nvPr/>
                  </p:nvSpPr>
                  <p:spPr bwMode="auto">
                    <a:xfrm>
                      <a:off x="4403725" y="2860675"/>
                      <a:ext cx="712788" cy="741362"/>
                    </a:xfrm>
                    <a:custGeom>
                      <a:avLst/>
                      <a:gdLst>
                        <a:gd name="T0" fmla="*/ 438 w 476"/>
                        <a:gd name="T1" fmla="*/ 160 h 493"/>
                        <a:gd name="T2" fmla="*/ 404 w 476"/>
                        <a:gd name="T3" fmla="*/ 0 h 493"/>
                        <a:gd name="T4" fmla="*/ 151 w 476"/>
                        <a:gd name="T5" fmla="*/ 33 h 493"/>
                        <a:gd name="T6" fmla="*/ 61 w 476"/>
                        <a:gd name="T7" fmla="*/ 176 h 493"/>
                        <a:gd name="T8" fmla="*/ 1 w 476"/>
                        <a:gd name="T9" fmla="*/ 316 h 493"/>
                        <a:gd name="T10" fmla="*/ 4 w 476"/>
                        <a:gd name="T11" fmla="*/ 335 h 493"/>
                        <a:gd name="T12" fmla="*/ 10 w 476"/>
                        <a:gd name="T13" fmla="*/ 353 h 493"/>
                        <a:gd name="T14" fmla="*/ 15 w 476"/>
                        <a:gd name="T15" fmla="*/ 365 h 493"/>
                        <a:gd name="T16" fmla="*/ 20 w 476"/>
                        <a:gd name="T17" fmla="*/ 373 h 493"/>
                        <a:gd name="T18" fmla="*/ 151 w 476"/>
                        <a:gd name="T19" fmla="*/ 421 h 493"/>
                        <a:gd name="T20" fmla="*/ 185 w 476"/>
                        <a:gd name="T21" fmla="*/ 493 h 493"/>
                        <a:gd name="T22" fmla="*/ 438 w 476"/>
                        <a:gd name="T23" fmla="*/ 459 h 493"/>
                        <a:gd name="T24" fmla="*/ 443 w 476"/>
                        <a:gd name="T25" fmla="*/ 413 h 493"/>
                        <a:gd name="T26" fmla="*/ 449 w 476"/>
                        <a:gd name="T27" fmla="*/ 413 h 493"/>
                        <a:gd name="T28" fmla="*/ 476 w 476"/>
                        <a:gd name="T29" fmla="*/ 384 h 493"/>
                        <a:gd name="T30" fmla="*/ 394 w 476"/>
                        <a:gd name="T31" fmla="*/ 358 h 493"/>
                        <a:gd name="T32" fmla="*/ 367 w 476"/>
                        <a:gd name="T33" fmla="*/ 387 h 493"/>
                        <a:gd name="T34" fmla="*/ 415 w 476"/>
                        <a:gd name="T35" fmla="*/ 413 h 493"/>
                        <a:gd name="T36" fmla="*/ 175 w 476"/>
                        <a:gd name="T37" fmla="*/ 431 h 493"/>
                        <a:gd name="T38" fmla="*/ 204 w 476"/>
                        <a:gd name="T39" fmla="*/ 172 h 493"/>
                        <a:gd name="T40" fmla="*/ 227 w 476"/>
                        <a:gd name="T41" fmla="*/ 82 h 493"/>
                        <a:gd name="T42" fmla="*/ 175 w 476"/>
                        <a:gd name="T43" fmla="*/ 52 h 493"/>
                        <a:gd name="T44" fmla="*/ 415 w 476"/>
                        <a:gd name="T45" fmla="*/ 160 h 493"/>
                        <a:gd name="T46" fmla="*/ 400 w 476"/>
                        <a:gd name="T47" fmla="*/ 160 h 493"/>
                        <a:gd name="T48" fmla="*/ 367 w 476"/>
                        <a:gd name="T49" fmla="*/ 187 h 493"/>
                        <a:gd name="T50" fmla="*/ 394 w 476"/>
                        <a:gd name="T51" fmla="*/ 216 h 493"/>
                        <a:gd name="T52" fmla="*/ 476 w 476"/>
                        <a:gd name="T53" fmla="*/ 190 h 493"/>
                        <a:gd name="T54" fmla="*/ 449 w 476"/>
                        <a:gd name="T55" fmla="*/ 160 h 493"/>
                        <a:gd name="T56" fmla="*/ 311 w 476"/>
                        <a:gd name="T57" fmla="*/ 459 h 493"/>
                        <a:gd name="T58" fmla="*/ 278 w 476"/>
                        <a:gd name="T59" fmla="*/ 459 h 493"/>
                        <a:gd name="T60" fmla="*/ 330 w 476"/>
                        <a:gd name="T61" fmla="*/ 32 h 493"/>
                        <a:gd name="T62" fmla="*/ 255 w 476"/>
                        <a:gd name="T63" fmla="*/ 28 h 493"/>
                        <a:gd name="T64" fmla="*/ 330 w 476"/>
                        <a:gd name="T65" fmla="*/ 24 h 493"/>
                        <a:gd name="T66" fmla="*/ 330 w 476"/>
                        <a:gd name="T67" fmla="*/ 32 h 493"/>
                        <a:gd name="T68" fmla="*/ 330 w 476"/>
                        <a:gd name="T69" fmla="*/ 3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6" h="493">
                          <a:moveTo>
                            <a:pt x="449" y="160"/>
                          </a:moveTo>
                          <a:cubicBezTo>
                            <a:pt x="438" y="160"/>
                            <a:pt x="438" y="160"/>
                            <a:pt x="438" y="160"/>
                          </a:cubicBezTo>
                          <a:cubicBezTo>
                            <a:pt x="438" y="33"/>
                            <a:pt x="438" y="33"/>
                            <a:pt x="438" y="33"/>
                          </a:cubicBezTo>
                          <a:cubicBezTo>
                            <a:pt x="438" y="15"/>
                            <a:pt x="423" y="0"/>
                            <a:pt x="404" y="0"/>
                          </a:cubicBezTo>
                          <a:cubicBezTo>
                            <a:pt x="185" y="0"/>
                            <a:pt x="185" y="0"/>
                            <a:pt x="185" y="0"/>
                          </a:cubicBezTo>
                          <a:cubicBezTo>
                            <a:pt x="166" y="0"/>
                            <a:pt x="151" y="15"/>
                            <a:pt x="151" y="33"/>
                          </a:cubicBezTo>
                          <a:cubicBezTo>
                            <a:pt x="151" y="124"/>
                            <a:pt x="151" y="124"/>
                            <a:pt x="151" y="124"/>
                          </a:cubicBezTo>
                          <a:cubicBezTo>
                            <a:pt x="107" y="149"/>
                            <a:pt x="61" y="176"/>
                            <a:pt x="61" y="176"/>
                          </a:cubicBezTo>
                          <a:cubicBezTo>
                            <a:pt x="37" y="186"/>
                            <a:pt x="0" y="219"/>
                            <a:pt x="0" y="297"/>
                          </a:cubicBezTo>
                          <a:cubicBezTo>
                            <a:pt x="0" y="304"/>
                            <a:pt x="1" y="310"/>
                            <a:pt x="1" y="316"/>
                          </a:cubicBezTo>
                          <a:cubicBezTo>
                            <a:pt x="1" y="318"/>
                            <a:pt x="2" y="320"/>
                            <a:pt x="2" y="321"/>
                          </a:cubicBezTo>
                          <a:cubicBezTo>
                            <a:pt x="3" y="326"/>
                            <a:pt x="3" y="330"/>
                            <a:pt x="4" y="335"/>
                          </a:cubicBezTo>
                          <a:cubicBezTo>
                            <a:pt x="5" y="336"/>
                            <a:pt x="5" y="338"/>
                            <a:pt x="5" y="339"/>
                          </a:cubicBezTo>
                          <a:cubicBezTo>
                            <a:pt x="7" y="344"/>
                            <a:pt x="8" y="348"/>
                            <a:pt x="10" y="353"/>
                          </a:cubicBezTo>
                          <a:cubicBezTo>
                            <a:pt x="11" y="355"/>
                            <a:pt x="12" y="357"/>
                            <a:pt x="12" y="359"/>
                          </a:cubicBezTo>
                          <a:cubicBezTo>
                            <a:pt x="13" y="361"/>
                            <a:pt x="14" y="363"/>
                            <a:pt x="15" y="365"/>
                          </a:cubicBezTo>
                          <a:cubicBezTo>
                            <a:pt x="17" y="367"/>
                            <a:pt x="18" y="369"/>
                            <a:pt x="19" y="371"/>
                          </a:cubicBezTo>
                          <a:cubicBezTo>
                            <a:pt x="20" y="372"/>
                            <a:pt x="20" y="372"/>
                            <a:pt x="20" y="373"/>
                          </a:cubicBezTo>
                          <a:cubicBezTo>
                            <a:pt x="52" y="421"/>
                            <a:pt x="112" y="421"/>
                            <a:pt x="112" y="421"/>
                          </a:cubicBezTo>
                          <a:cubicBezTo>
                            <a:pt x="151" y="421"/>
                            <a:pt x="151" y="421"/>
                            <a:pt x="151" y="421"/>
                          </a:cubicBezTo>
                          <a:cubicBezTo>
                            <a:pt x="151" y="459"/>
                            <a:pt x="151" y="459"/>
                            <a:pt x="151" y="459"/>
                          </a:cubicBezTo>
                          <a:cubicBezTo>
                            <a:pt x="151" y="477"/>
                            <a:pt x="166" y="493"/>
                            <a:pt x="185" y="493"/>
                          </a:cubicBezTo>
                          <a:cubicBezTo>
                            <a:pt x="404" y="493"/>
                            <a:pt x="404" y="493"/>
                            <a:pt x="404" y="493"/>
                          </a:cubicBezTo>
                          <a:cubicBezTo>
                            <a:pt x="423" y="493"/>
                            <a:pt x="438" y="477"/>
                            <a:pt x="438" y="459"/>
                          </a:cubicBezTo>
                          <a:cubicBezTo>
                            <a:pt x="438" y="413"/>
                            <a:pt x="438" y="413"/>
                            <a:pt x="438" y="413"/>
                          </a:cubicBezTo>
                          <a:cubicBezTo>
                            <a:pt x="443" y="413"/>
                            <a:pt x="443" y="413"/>
                            <a:pt x="443" y="413"/>
                          </a:cubicBezTo>
                          <a:cubicBezTo>
                            <a:pt x="443" y="413"/>
                            <a:pt x="443" y="413"/>
                            <a:pt x="443" y="413"/>
                          </a:cubicBezTo>
                          <a:cubicBezTo>
                            <a:pt x="449" y="413"/>
                            <a:pt x="449" y="413"/>
                            <a:pt x="449" y="413"/>
                          </a:cubicBezTo>
                          <a:cubicBezTo>
                            <a:pt x="464" y="413"/>
                            <a:pt x="476" y="401"/>
                            <a:pt x="476" y="387"/>
                          </a:cubicBezTo>
                          <a:cubicBezTo>
                            <a:pt x="476" y="384"/>
                            <a:pt x="476" y="384"/>
                            <a:pt x="476" y="384"/>
                          </a:cubicBezTo>
                          <a:cubicBezTo>
                            <a:pt x="476" y="369"/>
                            <a:pt x="464" y="358"/>
                            <a:pt x="449" y="358"/>
                          </a:cubicBezTo>
                          <a:cubicBezTo>
                            <a:pt x="394" y="358"/>
                            <a:pt x="394" y="358"/>
                            <a:pt x="394" y="358"/>
                          </a:cubicBezTo>
                          <a:cubicBezTo>
                            <a:pt x="379" y="358"/>
                            <a:pt x="367" y="369"/>
                            <a:pt x="367" y="384"/>
                          </a:cubicBezTo>
                          <a:cubicBezTo>
                            <a:pt x="367" y="387"/>
                            <a:pt x="367" y="387"/>
                            <a:pt x="367" y="387"/>
                          </a:cubicBezTo>
                          <a:cubicBezTo>
                            <a:pt x="367" y="401"/>
                            <a:pt x="379" y="413"/>
                            <a:pt x="394" y="413"/>
                          </a:cubicBezTo>
                          <a:cubicBezTo>
                            <a:pt x="415" y="413"/>
                            <a:pt x="415" y="413"/>
                            <a:pt x="415" y="413"/>
                          </a:cubicBezTo>
                          <a:cubicBezTo>
                            <a:pt x="415" y="431"/>
                            <a:pt x="415" y="431"/>
                            <a:pt x="415" y="431"/>
                          </a:cubicBezTo>
                          <a:cubicBezTo>
                            <a:pt x="175" y="431"/>
                            <a:pt x="175" y="431"/>
                            <a:pt x="175" y="431"/>
                          </a:cubicBezTo>
                          <a:cubicBezTo>
                            <a:pt x="175" y="192"/>
                            <a:pt x="175" y="192"/>
                            <a:pt x="175" y="192"/>
                          </a:cubicBezTo>
                          <a:cubicBezTo>
                            <a:pt x="187" y="184"/>
                            <a:pt x="198" y="177"/>
                            <a:pt x="204" y="172"/>
                          </a:cubicBezTo>
                          <a:cubicBezTo>
                            <a:pt x="236" y="147"/>
                            <a:pt x="267" y="127"/>
                            <a:pt x="271" y="109"/>
                          </a:cubicBezTo>
                          <a:cubicBezTo>
                            <a:pt x="277" y="86"/>
                            <a:pt x="259" y="66"/>
                            <a:pt x="227" y="82"/>
                          </a:cubicBezTo>
                          <a:cubicBezTo>
                            <a:pt x="218" y="87"/>
                            <a:pt x="198" y="98"/>
                            <a:pt x="175" y="111"/>
                          </a:cubicBezTo>
                          <a:cubicBezTo>
                            <a:pt x="175" y="52"/>
                            <a:pt x="175" y="52"/>
                            <a:pt x="175" y="52"/>
                          </a:cubicBezTo>
                          <a:cubicBezTo>
                            <a:pt x="415" y="52"/>
                            <a:pt x="415" y="52"/>
                            <a:pt x="415" y="52"/>
                          </a:cubicBezTo>
                          <a:cubicBezTo>
                            <a:pt x="415" y="160"/>
                            <a:pt x="415" y="160"/>
                            <a:pt x="415" y="160"/>
                          </a:cubicBezTo>
                          <a:cubicBezTo>
                            <a:pt x="400" y="160"/>
                            <a:pt x="400" y="160"/>
                            <a:pt x="400" y="160"/>
                          </a:cubicBezTo>
                          <a:cubicBezTo>
                            <a:pt x="400" y="160"/>
                            <a:pt x="400" y="160"/>
                            <a:pt x="400" y="160"/>
                          </a:cubicBezTo>
                          <a:cubicBezTo>
                            <a:pt x="394" y="160"/>
                            <a:pt x="394" y="160"/>
                            <a:pt x="394" y="160"/>
                          </a:cubicBezTo>
                          <a:cubicBezTo>
                            <a:pt x="379" y="160"/>
                            <a:pt x="367" y="172"/>
                            <a:pt x="367" y="187"/>
                          </a:cubicBezTo>
                          <a:cubicBezTo>
                            <a:pt x="367" y="190"/>
                            <a:pt x="367" y="190"/>
                            <a:pt x="367" y="190"/>
                          </a:cubicBezTo>
                          <a:cubicBezTo>
                            <a:pt x="367" y="204"/>
                            <a:pt x="379" y="216"/>
                            <a:pt x="394" y="216"/>
                          </a:cubicBezTo>
                          <a:cubicBezTo>
                            <a:pt x="449" y="216"/>
                            <a:pt x="449" y="216"/>
                            <a:pt x="449" y="216"/>
                          </a:cubicBezTo>
                          <a:cubicBezTo>
                            <a:pt x="464" y="216"/>
                            <a:pt x="476" y="204"/>
                            <a:pt x="476" y="190"/>
                          </a:cubicBezTo>
                          <a:cubicBezTo>
                            <a:pt x="476" y="187"/>
                            <a:pt x="476" y="187"/>
                            <a:pt x="476" y="187"/>
                          </a:cubicBezTo>
                          <a:cubicBezTo>
                            <a:pt x="476" y="172"/>
                            <a:pt x="464" y="160"/>
                            <a:pt x="449" y="160"/>
                          </a:cubicBezTo>
                          <a:close/>
                          <a:moveTo>
                            <a:pt x="295" y="443"/>
                          </a:moveTo>
                          <a:cubicBezTo>
                            <a:pt x="304" y="443"/>
                            <a:pt x="311" y="450"/>
                            <a:pt x="311" y="459"/>
                          </a:cubicBezTo>
                          <a:cubicBezTo>
                            <a:pt x="311" y="468"/>
                            <a:pt x="304" y="476"/>
                            <a:pt x="295" y="476"/>
                          </a:cubicBezTo>
                          <a:cubicBezTo>
                            <a:pt x="285" y="476"/>
                            <a:pt x="278" y="468"/>
                            <a:pt x="278" y="459"/>
                          </a:cubicBezTo>
                          <a:cubicBezTo>
                            <a:pt x="278" y="450"/>
                            <a:pt x="285" y="443"/>
                            <a:pt x="295" y="443"/>
                          </a:cubicBezTo>
                          <a:close/>
                          <a:moveTo>
                            <a:pt x="330" y="32"/>
                          </a:moveTo>
                          <a:cubicBezTo>
                            <a:pt x="259" y="32"/>
                            <a:pt x="259" y="32"/>
                            <a:pt x="259" y="32"/>
                          </a:cubicBezTo>
                          <a:cubicBezTo>
                            <a:pt x="257" y="32"/>
                            <a:pt x="255" y="30"/>
                            <a:pt x="255" y="28"/>
                          </a:cubicBezTo>
                          <a:cubicBezTo>
                            <a:pt x="255" y="26"/>
                            <a:pt x="257" y="24"/>
                            <a:pt x="259" y="24"/>
                          </a:cubicBezTo>
                          <a:cubicBezTo>
                            <a:pt x="330" y="24"/>
                            <a:pt x="330" y="24"/>
                            <a:pt x="330" y="24"/>
                          </a:cubicBezTo>
                          <a:cubicBezTo>
                            <a:pt x="332" y="24"/>
                            <a:pt x="334" y="26"/>
                            <a:pt x="334" y="28"/>
                          </a:cubicBezTo>
                          <a:cubicBezTo>
                            <a:pt x="334" y="30"/>
                            <a:pt x="332" y="32"/>
                            <a:pt x="330" y="32"/>
                          </a:cubicBezTo>
                          <a:close/>
                          <a:moveTo>
                            <a:pt x="330" y="32"/>
                          </a:moveTo>
                          <a:cubicBezTo>
                            <a:pt x="330" y="32"/>
                            <a:pt x="330" y="32"/>
                            <a:pt x="330" y="3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78" name="Freeform 21"/>
                    <p:cNvSpPr>
                      <a:spLocks noEditPoints="1"/>
                    </p:cNvSpPr>
                    <p:nvPr/>
                  </p:nvSpPr>
                  <p:spPr bwMode="auto">
                    <a:xfrm>
                      <a:off x="4953000" y="3300413"/>
                      <a:ext cx="163513" cy="82550"/>
                    </a:xfrm>
                    <a:custGeom>
                      <a:avLst/>
                      <a:gdLst>
                        <a:gd name="T0" fmla="*/ 82 w 109"/>
                        <a:gd name="T1" fmla="*/ 0 h 55"/>
                        <a:gd name="T2" fmla="*/ 27 w 109"/>
                        <a:gd name="T3" fmla="*/ 0 h 55"/>
                        <a:gd name="T4" fmla="*/ 0 w 109"/>
                        <a:gd name="T5" fmla="*/ 26 h 55"/>
                        <a:gd name="T6" fmla="*/ 0 w 109"/>
                        <a:gd name="T7" fmla="*/ 29 h 55"/>
                        <a:gd name="T8" fmla="*/ 27 w 109"/>
                        <a:gd name="T9" fmla="*/ 55 h 55"/>
                        <a:gd name="T10" fmla="*/ 82 w 109"/>
                        <a:gd name="T11" fmla="*/ 55 h 55"/>
                        <a:gd name="T12" fmla="*/ 109 w 109"/>
                        <a:gd name="T13" fmla="*/ 29 h 55"/>
                        <a:gd name="T14" fmla="*/ 109 w 109"/>
                        <a:gd name="T15" fmla="*/ 26 h 55"/>
                        <a:gd name="T16" fmla="*/ 82 w 109"/>
                        <a:gd name="T17" fmla="*/ 0 h 55"/>
                        <a:gd name="T18" fmla="*/ 82 w 109"/>
                        <a:gd name="T19" fmla="*/ 0 h 55"/>
                        <a:gd name="T20" fmla="*/ 82 w 109"/>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55">
                          <a:moveTo>
                            <a:pt x="82" y="0"/>
                          </a:moveTo>
                          <a:cubicBezTo>
                            <a:pt x="27" y="0"/>
                            <a:pt x="27" y="0"/>
                            <a:pt x="27" y="0"/>
                          </a:cubicBezTo>
                          <a:cubicBezTo>
                            <a:pt x="12" y="0"/>
                            <a:pt x="0" y="12"/>
                            <a:pt x="0" y="26"/>
                          </a:cubicBezTo>
                          <a:cubicBezTo>
                            <a:pt x="0" y="29"/>
                            <a:pt x="0" y="29"/>
                            <a:pt x="0" y="29"/>
                          </a:cubicBezTo>
                          <a:cubicBezTo>
                            <a:pt x="0" y="44"/>
                            <a:pt x="12" y="55"/>
                            <a:pt x="27" y="55"/>
                          </a:cubicBezTo>
                          <a:cubicBezTo>
                            <a:pt x="82" y="55"/>
                            <a:pt x="82" y="55"/>
                            <a:pt x="82" y="55"/>
                          </a:cubicBezTo>
                          <a:cubicBezTo>
                            <a:pt x="97" y="55"/>
                            <a:pt x="109" y="44"/>
                            <a:pt x="109" y="29"/>
                          </a:cubicBezTo>
                          <a:cubicBezTo>
                            <a:pt x="109" y="26"/>
                            <a:pt x="109" y="26"/>
                            <a:pt x="109" y="26"/>
                          </a:cubicBezTo>
                          <a:cubicBezTo>
                            <a:pt x="109" y="12"/>
                            <a:pt x="97" y="0"/>
                            <a:pt x="82" y="0"/>
                          </a:cubicBezTo>
                          <a:close/>
                          <a:moveTo>
                            <a:pt x="82" y="0"/>
                          </a:moveTo>
                          <a:cubicBezTo>
                            <a:pt x="82" y="0"/>
                            <a:pt x="82" y="0"/>
                            <a:pt x="8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nvGrpSpPr>
                  <p:cNvPr id="279" name="Group 278"/>
                  <p:cNvGrpSpPr/>
                  <p:nvPr/>
                </p:nvGrpSpPr>
                <p:grpSpPr>
                  <a:xfrm>
                    <a:off x="-1083310" y="3839204"/>
                    <a:ext cx="300990" cy="308298"/>
                    <a:chOff x="11474450" y="2862263"/>
                    <a:chExt cx="719138" cy="736600"/>
                  </a:xfrm>
                </p:grpSpPr>
                <p:sp>
                  <p:nvSpPr>
                    <p:cNvPr id="280" name="Freeform 61"/>
                    <p:cNvSpPr>
                      <a:spLocks noEditPoints="1"/>
                    </p:cNvSpPr>
                    <p:nvPr/>
                  </p:nvSpPr>
                  <p:spPr bwMode="auto">
                    <a:xfrm>
                      <a:off x="11753850" y="2995613"/>
                      <a:ext cx="173038" cy="214312"/>
                    </a:xfrm>
                    <a:custGeom>
                      <a:avLst/>
                      <a:gdLst>
                        <a:gd name="T0" fmla="*/ 112 w 116"/>
                        <a:gd name="T1" fmla="*/ 64 h 142"/>
                        <a:gd name="T2" fmla="*/ 14 w 116"/>
                        <a:gd name="T3" fmla="*/ 1 h 142"/>
                        <a:gd name="T4" fmla="*/ 5 w 116"/>
                        <a:gd name="T5" fmla="*/ 1 h 142"/>
                        <a:gd name="T6" fmla="*/ 0 w 116"/>
                        <a:gd name="T7" fmla="*/ 9 h 142"/>
                        <a:gd name="T8" fmla="*/ 0 w 116"/>
                        <a:gd name="T9" fmla="*/ 134 h 142"/>
                        <a:gd name="T10" fmla="*/ 5 w 116"/>
                        <a:gd name="T11" fmla="*/ 141 h 142"/>
                        <a:gd name="T12" fmla="*/ 9 w 116"/>
                        <a:gd name="T13" fmla="*/ 142 h 142"/>
                        <a:gd name="T14" fmla="*/ 14 w 116"/>
                        <a:gd name="T15" fmla="*/ 141 h 142"/>
                        <a:gd name="T16" fmla="*/ 112 w 116"/>
                        <a:gd name="T17" fmla="*/ 79 h 142"/>
                        <a:gd name="T18" fmla="*/ 116 w 116"/>
                        <a:gd name="T19" fmla="*/ 71 h 142"/>
                        <a:gd name="T20" fmla="*/ 112 w 116"/>
                        <a:gd name="T21" fmla="*/ 64 h 142"/>
                        <a:gd name="T22" fmla="*/ 18 w 116"/>
                        <a:gd name="T23" fmla="*/ 117 h 142"/>
                        <a:gd name="T24" fmla="*/ 18 w 116"/>
                        <a:gd name="T25" fmla="*/ 25 h 142"/>
                        <a:gd name="T26" fmla="*/ 91 w 116"/>
                        <a:gd name="T27" fmla="*/ 71 h 142"/>
                        <a:gd name="T28" fmla="*/ 18 w 116"/>
                        <a:gd name="T29" fmla="*/ 11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42">
                          <a:moveTo>
                            <a:pt x="112" y="64"/>
                          </a:moveTo>
                          <a:cubicBezTo>
                            <a:pt x="14" y="1"/>
                            <a:pt x="14" y="1"/>
                            <a:pt x="14" y="1"/>
                          </a:cubicBezTo>
                          <a:cubicBezTo>
                            <a:pt x="11" y="0"/>
                            <a:pt x="8" y="0"/>
                            <a:pt x="5" y="1"/>
                          </a:cubicBezTo>
                          <a:cubicBezTo>
                            <a:pt x="2" y="3"/>
                            <a:pt x="0" y="6"/>
                            <a:pt x="0" y="9"/>
                          </a:cubicBezTo>
                          <a:cubicBezTo>
                            <a:pt x="0" y="134"/>
                            <a:pt x="0" y="134"/>
                            <a:pt x="0" y="134"/>
                          </a:cubicBezTo>
                          <a:cubicBezTo>
                            <a:pt x="0" y="137"/>
                            <a:pt x="2" y="140"/>
                            <a:pt x="5" y="141"/>
                          </a:cubicBezTo>
                          <a:cubicBezTo>
                            <a:pt x="6" y="142"/>
                            <a:pt x="8" y="142"/>
                            <a:pt x="9" y="142"/>
                          </a:cubicBezTo>
                          <a:cubicBezTo>
                            <a:pt x="11" y="142"/>
                            <a:pt x="13" y="142"/>
                            <a:pt x="14" y="141"/>
                          </a:cubicBezTo>
                          <a:cubicBezTo>
                            <a:pt x="112" y="79"/>
                            <a:pt x="112" y="79"/>
                            <a:pt x="112" y="79"/>
                          </a:cubicBezTo>
                          <a:cubicBezTo>
                            <a:pt x="115" y="77"/>
                            <a:pt x="116" y="74"/>
                            <a:pt x="116" y="71"/>
                          </a:cubicBezTo>
                          <a:cubicBezTo>
                            <a:pt x="116" y="68"/>
                            <a:pt x="115" y="65"/>
                            <a:pt x="112" y="64"/>
                          </a:cubicBezTo>
                          <a:close/>
                          <a:moveTo>
                            <a:pt x="18" y="117"/>
                          </a:moveTo>
                          <a:cubicBezTo>
                            <a:pt x="18" y="25"/>
                            <a:pt x="18" y="25"/>
                            <a:pt x="18" y="25"/>
                          </a:cubicBezTo>
                          <a:cubicBezTo>
                            <a:pt x="91" y="71"/>
                            <a:pt x="91" y="71"/>
                            <a:pt x="91" y="71"/>
                          </a:cubicBezTo>
                          <a:lnTo>
                            <a:pt x="18"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1" name="Freeform 62"/>
                    <p:cNvSpPr>
                      <a:spLocks noEditPoints="1"/>
                    </p:cNvSpPr>
                    <p:nvPr/>
                  </p:nvSpPr>
                  <p:spPr bwMode="auto">
                    <a:xfrm>
                      <a:off x="11753850" y="2995613"/>
                      <a:ext cx="173038" cy="214312"/>
                    </a:xfrm>
                    <a:custGeom>
                      <a:avLst/>
                      <a:gdLst>
                        <a:gd name="T0" fmla="*/ 112 w 116"/>
                        <a:gd name="T1" fmla="*/ 64 h 142"/>
                        <a:gd name="T2" fmla="*/ 14 w 116"/>
                        <a:gd name="T3" fmla="*/ 1 h 142"/>
                        <a:gd name="T4" fmla="*/ 5 w 116"/>
                        <a:gd name="T5" fmla="*/ 1 h 142"/>
                        <a:gd name="T6" fmla="*/ 0 w 116"/>
                        <a:gd name="T7" fmla="*/ 9 h 142"/>
                        <a:gd name="T8" fmla="*/ 0 w 116"/>
                        <a:gd name="T9" fmla="*/ 134 h 142"/>
                        <a:gd name="T10" fmla="*/ 5 w 116"/>
                        <a:gd name="T11" fmla="*/ 141 h 142"/>
                        <a:gd name="T12" fmla="*/ 9 w 116"/>
                        <a:gd name="T13" fmla="*/ 142 h 142"/>
                        <a:gd name="T14" fmla="*/ 14 w 116"/>
                        <a:gd name="T15" fmla="*/ 141 h 142"/>
                        <a:gd name="T16" fmla="*/ 112 w 116"/>
                        <a:gd name="T17" fmla="*/ 79 h 142"/>
                        <a:gd name="T18" fmla="*/ 116 w 116"/>
                        <a:gd name="T19" fmla="*/ 71 h 142"/>
                        <a:gd name="T20" fmla="*/ 112 w 116"/>
                        <a:gd name="T21" fmla="*/ 64 h 142"/>
                        <a:gd name="T22" fmla="*/ 18 w 116"/>
                        <a:gd name="T23" fmla="*/ 117 h 142"/>
                        <a:gd name="T24" fmla="*/ 18 w 116"/>
                        <a:gd name="T25" fmla="*/ 25 h 142"/>
                        <a:gd name="T26" fmla="*/ 91 w 116"/>
                        <a:gd name="T27" fmla="*/ 71 h 142"/>
                        <a:gd name="T28" fmla="*/ 18 w 116"/>
                        <a:gd name="T29" fmla="*/ 11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42">
                          <a:moveTo>
                            <a:pt x="112" y="64"/>
                          </a:moveTo>
                          <a:cubicBezTo>
                            <a:pt x="14" y="1"/>
                            <a:pt x="14" y="1"/>
                            <a:pt x="14" y="1"/>
                          </a:cubicBezTo>
                          <a:cubicBezTo>
                            <a:pt x="11" y="0"/>
                            <a:pt x="8" y="0"/>
                            <a:pt x="5" y="1"/>
                          </a:cubicBezTo>
                          <a:cubicBezTo>
                            <a:pt x="2" y="3"/>
                            <a:pt x="0" y="6"/>
                            <a:pt x="0" y="9"/>
                          </a:cubicBezTo>
                          <a:cubicBezTo>
                            <a:pt x="0" y="134"/>
                            <a:pt x="0" y="134"/>
                            <a:pt x="0" y="134"/>
                          </a:cubicBezTo>
                          <a:cubicBezTo>
                            <a:pt x="0" y="137"/>
                            <a:pt x="2" y="140"/>
                            <a:pt x="5" y="141"/>
                          </a:cubicBezTo>
                          <a:cubicBezTo>
                            <a:pt x="6" y="142"/>
                            <a:pt x="8" y="142"/>
                            <a:pt x="9" y="142"/>
                          </a:cubicBezTo>
                          <a:cubicBezTo>
                            <a:pt x="11" y="142"/>
                            <a:pt x="13" y="142"/>
                            <a:pt x="14" y="141"/>
                          </a:cubicBezTo>
                          <a:cubicBezTo>
                            <a:pt x="112" y="79"/>
                            <a:pt x="112" y="79"/>
                            <a:pt x="112" y="79"/>
                          </a:cubicBezTo>
                          <a:cubicBezTo>
                            <a:pt x="115" y="77"/>
                            <a:pt x="116" y="74"/>
                            <a:pt x="116" y="71"/>
                          </a:cubicBezTo>
                          <a:cubicBezTo>
                            <a:pt x="116" y="68"/>
                            <a:pt x="115" y="65"/>
                            <a:pt x="112" y="64"/>
                          </a:cubicBezTo>
                          <a:close/>
                          <a:moveTo>
                            <a:pt x="18" y="117"/>
                          </a:moveTo>
                          <a:cubicBezTo>
                            <a:pt x="18" y="25"/>
                            <a:pt x="18" y="25"/>
                            <a:pt x="18" y="25"/>
                          </a:cubicBezTo>
                          <a:cubicBezTo>
                            <a:pt x="91" y="71"/>
                            <a:pt x="91" y="71"/>
                            <a:pt x="91" y="71"/>
                          </a:cubicBezTo>
                          <a:lnTo>
                            <a:pt x="18"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2" name="Freeform 63"/>
                    <p:cNvSpPr>
                      <a:spLocks noEditPoints="1"/>
                    </p:cNvSpPr>
                    <p:nvPr/>
                  </p:nvSpPr>
                  <p:spPr bwMode="auto">
                    <a:xfrm>
                      <a:off x="11474450" y="2862263"/>
                      <a:ext cx="719138" cy="736600"/>
                    </a:xfrm>
                    <a:custGeom>
                      <a:avLst/>
                      <a:gdLst>
                        <a:gd name="T0" fmla="*/ 0 w 480"/>
                        <a:gd name="T1" fmla="*/ 0 h 490"/>
                        <a:gd name="T2" fmla="*/ 0 w 480"/>
                        <a:gd name="T3" fmla="*/ 490 h 490"/>
                        <a:gd name="T4" fmla="*/ 480 w 480"/>
                        <a:gd name="T5" fmla="*/ 490 h 490"/>
                        <a:gd name="T6" fmla="*/ 480 w 480"/>
                        <a:gd name="T7" fmla="*/ 0 h 490"/>
                        <a:gd name="T8" fmla="*/ 0 w 480"/>
                        <a:gd name="T9" fmla="*/ 0 h 490"/>
                        <a:gd name="T10" fmla="*/ 462 w 480"/>
                        <a:gd name="T11" fmla="*/ 472 h 490"/>
                        <a:gd name="T12" fmla="*/ 17 w 480"/>
                        <a:gd name="T13" fmla="*/ 472 h 490"/>
                        <a:gd name="T14" fmla="*/ 17 w 480"/>
                        <a:gd name="T15" fmla="*/ 329 h 490"/>
                        <a:gd name="T16" fmla="*/ 462 w 480"/>
                        <a:gd name="T17" fmla="*/ 329 h 490"/>
                        <a:gd name="T18" fmla="*/ 462 w 480"/>
                        <a:gd name="T19" fmla="*/ 472 h 490"/>
                        <a:gd name="T20" fmla="*/ 462 w 480"/>
                        <a:gd name="T21" fmla="*/ 312 h 490"/>
                        <a:gd name="T22" fmla="*/ 17 w 480"/>
                        <a:gd name="T23" fmla="*/ 312 h 490"/>
                        <a:gd name="T24" fmla="*/ 17 w 480"/>
                        <a:gd name="T25" fmla="*/ 18 h 490"/>
                        <a:gd name="T26" fmla="*/ 462 w 480"/>
                        <a:gd name="T27" fmla="*/ 18 h 490"/>
                        <a:gd name="T28" fmla="*/ 462 w 480"/>
                        <a:gd name="T29" fmla="*/ 312 h 490"/>
                        <a:gd name="T30" fmla="*/ 151 w 480"/>
                        <a:gd name="T31" fmla="*/ 409 h 490"/>
                        <a:gd name="T32" fmla="*/ 186 w 480"/>
                        <a:gd name="T33" fmla="*/ 409 h 490"/>
                        <a:gd name="T34" fmla="*/ 186 w 480"/>
                        <a:gd name="T35" fmla="*/ 427 h 490"/>
                        <a:gd name="T36" fmla="*/ 195 w 480"/>
                        <a:gd name="T37" fmla="*/ 436 h 490"/>
                        <a:gd name="T38" fmla="*/ 204 w 480"/>
                        <a:gd name="T39" fmla="*/ 427 h 490"/>
                        <a:gd name="T40" fmla="*/ 204 w 480"/>
                        <a:gd name="T41" fmla="*/ 409 h 490"/>
                        <a:gd name="T42" fmla="*/ 418 w 480"/>
                        <a:gd name="T43" fmla="*/ 409 h 490"/>
                        <a:gd name="T44" fmla="*/ 427 w 480"/>
                        <a:gd name="T45" fmla="*/ 401 h 490"/>
                        <a:gd name="T46" fmla="*/ 418 w 480"/>
                        <a:gd name="T47" fmla="*/ 392 h 490"/>
                        <a:gd name="T48" fmla="*/ 204 w 480"/>
                        <a:gd name="T49" fmla="*/ 392 h 490"/>
                        <a:gd name="T50" fmla="*/ 204 w 480"/>
                        <a:gd name="T51" fmla="*/ 374 h 490"/>
                        <a:gd name="T52" fmla="*/ 195 w 480"/>
                        <a:gd name="T53" fmla="*/ 365 h 490"/>
                        <a:gd name="T54" fmla="*/ 186 w 480"/>
                        <a:gd name="T55" fmla="*/ 374 h 490"/>
                        <a:gd name="T56" fmla="*/ 186 w 480"/>
                        <a:gd name="T57" fmla="*/ 392 h 490"/>
                        <a:gd name="T58" fmla="*/ 151 w 480"/>
                        <a:gd name="T59" fmla="*/ 392 h 490"/>
                        <a:gd name="T60" fmla="*/ 142 w 480"/>
                        <a:gd name="T61" fmla="*/ 401 h 490"/>
                        <a:gd name="T62" fmla="*/ 151 w 480"/>
                        <a:gd name="T63" fmla="*/ 409 h 490"/>
                        <a:gd name="T64" fmla="*/ 97 w 480"/>
                        <a:gd name="T65" fmla="*/ 436 h 490"/>
                        <a:gd name="T66" fmla="*/ 106 w 480"/>
                        <a:gd name="T67" fmla="*/ 427 h 490"/>
                        <a:gd name="T68" fmla="*/ 106 w 480"/>
                        <a:gd name="T69" fmla="*/ 374 h 490"/>
                        <a:gd name="T70" fmla="*/ 97 w 480"/>
                        <a:gd name="T71" fmla="*/ 365 h 490"/>
                        <a:gd name="T72" fmla="*/ 89 w 480"/>
                        <a:gd name="T73" fmla="*/ 374 h 490"/>
                        <a:gd name="T74" fmla="*/ 89 w 480"/>
                        <a:gd name="T75" fmla="*/ 427 h 490"/>
                        <a:gd name="T76" fmla="*/ 97 w 480"/>
                        <a:gd name="T77" fmla="*/ 436 h 490"/>
                        <a:gd name="T78" fmla="*/ 62 w 480"/>
                        <a:gd name="T79" fmla="*/ 436 h 490"/>
                        <a:gd name="T80" fmla="*/ 71 w 480"/>
                        <a:gd name="T81" fmla="*/ 427 h 490"/>
                        <a:gd name="T82" fmla="*/ 71 w 480"/>
                        <a:gd name="T83" fmla="*/ 374 h 490"/>
                        <a:gd name="T84" fmla="*/ 62 w 480"/>
                        <a:gd name="T85" fmla="*/ 365 h 490"/>
                        <a:gd name="T86" fmla="*/ 53 w 480"/>
                        <a:gd name="T87" fmla="*/ 374 h 490"/>
                        <a:gd name="T88" fmla="*/ 53 w 480"/>
                        <a:gd name="T89" fmla="*/ 427 h 490"/>
                        <a:gd name="T90" fmla="*/ 62 w 480"/>
                        <a:gd name="T91" fmla="*/ 436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0" h="490">
                          <a:moveTo>
                            <a:pt x="0" y="0"/>
                          </a:moveTo>
                          <a:cubicBezTo>
                            <a:pt x="0" y="490"/>
                            <a:pt x="0" y="490"/>
                            <a:pt x="0" y="490"/>
                          </a:cubicBezTo>
                          <a:cubicBezTo>
                            <a:pt x="480" y="490"/>
                            <a:pt x="480" y="490"/>
                            <a:pt x="480" y="490"/>
                          </a:cubicBezTo>
                          <a:cubicBezTo>
                            <a:pt x="480" y="0"/>
                            <a:pt x="480" y="0"/>
                            <a:pt x="480" y="0"/>
                          </a:cubicBezTo>
                          <a:lnTo>
                            <a:pt x="0" y="0"/>
                          </a:lnTo>
                          <a:close/>
                          <a:moveTo>
                            <a:pt x="462" y="472"/>
                          </a:moveTo>
                          <a:cubicBezTo>
                            <a:pt x="17" y="472"/>
                            <a:pt x="17" y="472"/>
                            <a:pt x="17" y="472"/>
                          </a:cubicBezTo>
                          <a:cubicBezTo>
                            <a:pt x="17" y="329"/>
                            <a:pt x="17" y="329"/>
                            <a:pt x="17" y="329"/>
                          </a:cubicBezTo>
                          <a:cubicBezTo>
                            <a:pt x="462" y="329"/>
                            <a:pt x="462" y="329"/>
                            <a:pt x="462" y="329"/>
                          </a:cubicBezTo>
                          <a:lnTo>
                            <a:pt x="462" y="472"/>
                          </a:lnTo>
                          <a:close/>
                          <a:moveTo>
                            <a:pt x="462" y="312"/>
                          </a:moveTo>
                          <a:cubicBezTo>
                            <a:pt x="17" y="312"/>
                            <a:pt x="17" y="312"/>
                            <a:pt x="17" y="312"/>
                          </a:cubicBezTo>
                          <a:cubicBezTo>
                            <a:pt x="17" y="18"/>
                            <a:pt x="17" y="18"/>
                            <a:pt x="17" y="18"/>
                          </a:cubicBezTo>
                          <a:cubicBezTo>
                            <a:pt x="462" y="18"/>
                            <a:pt x="462" y="18"/>
                            <a:pt x="462" y="18"/>
                          </a:cubicBezTo>
                          <a:lnTo>
                            <a:pt x="462" y="312"/>
                          </a:lnTo>
                          <a:close/>
                          <a:moveTo>
                            <a:pt x="151" y="409"/>
                          </a:moveTo>
                          <a:cubicBezTo>
                            <a:pt x="186" y="409"/>
                            <a:pt x="186" y="409"/>
                            <a:pt x="186" y="409"/>
                          </a:cubicBezTo>
                          <a:cubicBezTo>
                            <a:pt x="186" y="427"/>
                            <a:pt x="186" y="427"/>
                            <a:pt x="186" y="427"/>
                          </a:cubicBezTo>
                          <a:cubicBezTo>
                            <a:pt x="186" y="432"/>
                            <a:pt x="190" y="436"/>
                            <a:pt x="195" y="436"/>
                          </a:cubicBezTo>
                          <a:cubicBezTo>
                            <a:pt x="200" y="436"/>
                            <a:pt x="204" y="432"/>
                            <a:pt x="204" y="427"/>
                          </a:cubicBezTo>
                          <a:cubicBezTo>
                            <a:pt x="204" y="409"/>
                            <a:pt x="204" y="409"/>
                            <a:pt x="204" y="409"/>
                          </a:cubicBezTo>
                          <a:cubicBezTo>
                            <a:pt x="418" y="409"/>
                            <a:pt x="418" y="409"/>
                            <a:pt x="418" y="409"/>
                          </a:cubicBezTo>
                          <a:cubicBezTo>
                            <a:pt x="423" y="409"/>
                            <a:pt x="427" y="405"/>
                            <a:pt x="427" y="401"/>
                          </a:cubicBezTo>
                          <a:cubicBezTo>
                            <a:pt x="427" y="396"/>
                            <a:pt x="423" y="392"/>
                            <a:pt x="418" y="392"/>
                          </a:cubicBezTo>
                          <a:cubicBezTo>
                            <a:pt x="204" y="392"/>
                            <a:pt x="204" y="392"/>
                            <a:pt x="204" y="392"/>
                          </a:cubicBezTo>
                          <a:cubicBezTo>
                            <a:pt x="204" y="374"/>
                            <a:pt x="204" y="374"/>
                            <a:pt x="204" y="374"/>
                          </a:cubicBezTo>
                          <a:cubicBezTo>
                            <a:pt x="204" y="369"/>
                            <a:pt x="200" y="365"/>
                            <a:pt x="195" y="365"/>
                          </a:cubicBezTo>
                          <a:cubicBezTo>
                            <a:pt x="190" y="365"/>
                            <a:pt x="186" y="369"/>
                            <a:pt x="186" y="374"/>
                          </a:cubicBezTo>
                          <a:cubicBezTo>
                            <a:pt x="186" y="392"/>
                            <a:pt x="186" y="392"/>
                            <a:pt x="186" y="392"/>
                          </a:cubicBezTo>
                          <a:cubicBezTo>
                            <a:pt x="151" y="392"/>
                            <a:pt x="151" y="392"/>
                            <a:pt x="151" y="392"/>
                          </a:cubicBezTo>
                          <a:cubicBezTo>
                            <a:pt x="146" y="392"/>
                            <a:pt x="142" y="396"/>
                            <a:pt x="142" y="401"/>
                          </a:cubicBezTo>
                          <a:cubicBezTo>
                            <a:pt x="142" y="405"/>
                            <a:pt x="146" y="409"/>
                            <a:pt x="151" y="409"/>
                          </a:cubicBezTo>
                          <a:close/>
                          <a:moveTo>
                            <a:pt x="97" y="436"/>
                          </a:moveTo>
                          <a:cubicBezTo>
                            <a:pt x="102" y="436"/>
                            <a:pt x="106" y="432"/>
                            <a:pt x="106" y="427"/>
                          </a:cubicBezTo>
                          <a:cubicBezTo>
                            <a:pt x="106" y="374"/>
                            <a:pt x="106" y="374"/>
                            <a:pt x="106" y="374"/>
                          </a:cubicBezTo>
                          <a:cubicBezTo>
                            <a:pt x="106" y="369"/>
                            <a:pt x="102" y="365"/>
                            <a:pt x="97" y="365"/>
                          </a:cubicBezTo>
                          <a:cubicBezTo>
                            <a:pt x="93" y="365"/>
                            <a:pt x="89" y="369"/>
                            <a:pt x="89" y="374"/>
                          </a:cubicBezTo>
                          <a:cubicBezTo>
                            <a:pt x="89" y="427"/>
                            <a:pt x="89" y="427"/>
                            <a:pt x="89" y="427"/>
                          </a:cubicBezTo>
                          <a:cubicBezTo>
                            <a:pt x="89" y="432"/>
                            <a:pt x="93" y="436"/>
                            <a:pt x="97" y="436"/>
                          </a:cubicBezTo>
                          <a:close/>
                          <a:moveTo>
                            <a:pt x="62" y="436"/>
                          </a:moveTo>
                          <a:cubicBezTo>
                            <a:pt x="67" y="436"/>
                            <a:pt x="71" y="432"/>
                            <a:pt x="71" y="427"/>
                          </a:cubicBezTo>
                          <a:cubicBezTo>
                            <a:pt x="71" y="374"/>
                            <a:pt x="71" y="374"/>
                            <a:pt x="71" y="374"/>
                          </a:cubicBezTo>
                          <a:cubicBezTo>
                            <a:pt x="71" y="369"/>
                            <a:pt x="67" y="365"/>
                            <a:pt x="62" y="365"/>
                          </a:cubicBezTo>
                          <a:cubicBezTo>
                            <a:pt x="57" y="365"/>
                            <a:pt x="53" y="369"/>
                            <a:pt x="53" y="374"/>
                          </a:cubicBezTo>
                          <a:cubicBezTo>
                            <a:pt x="53" y="427"/>
                            <a:pt x="53" y="427"/>
                            <a:pt x="53" y="427"/>
                          </a:cubicBezTo>
                          <a:cubicBezTo>
                            <a:pt x="53" y="432"/>
                            <a:pt x="57" y="436"/>
                            <a:pt x="62" y="4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3" name="Freeform 64"/>
                    <p:cNvSpPr>
                      <a:spLocks noEditPoints="1"/>
                    </p:cNvSpPr>
                    <p:nvPr/>
                  </p:nvSpPr>
                  <p:spPr bwMode="auto">
                    <a:xfrm>
                      <a:off x="11753850" y="2995613"/>
                      <a:ext cx="173038" cy="214312"/>
                    </a:xfrm>
                    <a:custGeom>
                      <a:avLst/>
                      <a:gdLst>
                        <a:gd name="T0" fmla="*/ 112 w 116"/>
                        <a:gd name="T1" fmla="*/ 64 h 142"/>
                        <a:gd name="T2" fmla="*/ 14 w 116"/>
                        <a:gd name="T3" fmla="*/ 1 h 142"/>
                        <a:gd name="T4" fmla="*/ 5 w 116"/>
                        <a:gd name="T5" fmla="*/ 1 h 142"/>
                        <a:gd name="T6" fmla="*/ 0 w 116"/>
                        <a:gd name="T7" fmla="*/ 9 h 142"/>
                        <a:gd name="T8" fmla="*/ 0 w 116"/>
                        <a:gd name="T9" fmla="*/ 134 h 142"/>
                        <a:gd name="T10" fmla="*/ 5 w 116"/>
                        <a:gd name="T11" fmla="*/ 141 h 142"/>
                        <a:gd name="T12" fmla="*/ 9 w 116"/>
                        <a:gd name="T13" fmla="*/ 142 h 142"/>
                        <a:gd name="T14" fmla="*/ 14 w 116"/>
                        <a:gd name="T15" fmla="*/ 141 h 142"/>
                        <a:gd name="T16" fmla="*/ 112 w 116"/>
                        <a:gd name="T17" fmla="*/ 79 h 142"/>
                        <a:gd name="T18" fmla="*/ 116 w 116"/>
                        <a:gd name="T19" fmla="*/ 71 h 142"/>
                        <a:gd name="T20" fmla="*/ 112 w 116"/>
                        <a:gd name="T21" fmla="*/ 64 h 142"/>
                        <a:gd name="T22" fmla="*/ 18 w 116"/>
                        <a:gd name="T23" fmla="*/ 117 h 142"/>
                        <a:gd name="T24" fmla="*/ 18 w 116"/>
                        <a:gd name="T25" fmla="*/ 25 h 142"/>
                        <a:gd name="T26" fmla="*/ 91 w 116"/>
                        <a:gd name="T27" fmla="*/ 71 h 142"/>
                        <a:gd name="T28" fmla="*/ 18 w 116"/>
                        <a:gd name="T29" fmla="*/ 11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42">
                          <a:moveTo>
                            <a:pt x="112" y="64"/>
                          </a:moveTo>
                          <a:cubicBezTo>
                            <a:pt x="14" y="1"/>
                            <a:pt x="14" y="1"/>
                            <a:pt x="14" y="1"/>
                          </a:cubicBezTo>
                          <a:cubicBezTo>
                            <a:pt x="11" y="0"/>
                            <a:pt x="8" y="0"/>
                            <a:pt x="5" y="1"/>
                          </a:cubicBezTo>
                          <a:cubicBezTo>
                            <a:pt x="2" y="3"/>
                            <a:pt x="0" y="6"/>
                            <a:pt x="0" y="9"/>
                          </a:cubicBezTo>
                          <a:cubicBezTo>
                            <a:pt x="0" y="134"/>
                            <a:pt x="0" y="134"/>
                            <a:pt x="0" y="134"/>
                          </a:cubicBezTo>
                          <a:cubicBezTo>
                            <a:pt x="0" y="137"/>
                            <a:pt x="2" y="140"/>
                            <a:pt x="5" y="141"/>
                          </a:cubicBezTo>
                          <a:cubicBezTo>
                            <a:pt x="6" y="142"/>
                            <a:pt x="8" y="142"/>
                            <a:pt x="9" y="142"/>
                          </a:cubicBezTo>
                          <a:cubicBezTo>
                            <a:pt x="11" y="142"/>
                            <a:pt x="13" y="142"/>
                            <a:pt x="14" y="141"/>
                          </a:cubicBezTo>
                          <a:cubicBezTo>
                            <a:pt x="112" y="79"/>
                            <a:pt x="112" y="79"/>
                            <a:pt x="112" y="79"/>
                          </a:cubicBezTo>
                          <a:cubicBezTo>
                            <a:pt x="115" y="77"/>
                            <a:pt x="116" y="74"/>
                            <a:pt x="116" y="71"/>
                          </a:cubicBezTo>
                          <a:cubicBezTo>
                            <a:pt x="116" y="68"/>
                            <a:pt x="115" y="65"/>
                            <a:pt x="112" y="64"/>
                          </a:cubicBezTo>
                          <a:close/>
                          <a:moveTo>
                            <a:pt x="18" y="117"/>
                          </a:moveTo>
                          <a:cubicBezTo>
                            <a:pt x="18" y="25"/>
                            <a:pt x="18" y="25"/>
                            <a:pt x="18" y="25"/>
                          </a:cubicBezTo>
                          <a:cubicBezTo>
                            <a:pt x="91" y="71"/>
                            <a:pt x="91" y="71"/>
                            <a:pt x="91" y="71"/>
                          </a:cubicBezTo>
                          <a:lnTo>
                            <a:pt x="18"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4" name="Freeform 65"/>
                    <p:cNvSpPr>
                      <a:spLocks/>
                    </p:cNvSpPr>
                    <p:nvPr/>
                  </p:nvSpPr>
                  <p:spPr bwMode="auto">
                    <a:xfrm>
                      <a:off x="11553825" y="3411538"/>
                      <a:ext cx="26988" cy="106362"/>
                    </a:xfrm>
                    <a:custGeom>
                      <a:avLst/>
                      <a:gdLst>
                        <a:gd name="T0" fmla="*/ 18 w 18"/>
                        <a:gd name="T1" fmla="*/ 9 h 71"/>
                        <a:gd name="T2" fmla="*/ 18 w 18"/>
                        <a:gd name="T3" fmla="*/ 62 h 71"/>
                        <a:gd name="T4" fmla="*/ 9 w 18"/>
                        <a:gd name="T5" fmla="*/ 71 h 71"/>
                        <a:gd name="T6" fmla="*/ 0 w 18"/>
                        <a:gd name="T7" fmla="*/ 62 h 71"/>
                        <a:gd name="T8" fmla="*/ 0 w 18"/>
                        <a:gd name="T9" fmla="*/ 9 h 71"/>
                        <a:gd name="T10" fmla="*/ 9 w 18"/>
                        <a:gd name="T11" fmla="*/ 0 h 71"/>
                        <a:gd name="T12" fmla="*/ 18 w 18"/>
                        <a:gd name="T13" fmla="*/ 9 h 71"/>
                      </a:gdLst>
                      <a:ahLst/>
                      <a:cxnLst>
                        <a:cxn ang="0">
                          <a:pos x="T0" y="T1"/>
                        </a:cxn>
                        <a:cxn ang="0">
                          <a:pos x="T2" y="T3"/>
                        </a:cxn>
                        <a:cxn ang="0">
                          <a:pos x="T4" y="T5"/>
                        </a:cxn>
                        <a:cxn ang="0">
                          <a:pos x="T6" y="T7"/>
                        </a:cxn>
                        <a:cxn ang="0">
                          <a:pos x="T8" y="T9"/>
                        </a:cxn>
                        <a:cxn ang="0">
                          <a:pos x="T10" y="T11"/>
                        </a:cxn>
                        <a:cxn ang="0">
                          <a:pos x="T12" y="T13"/>
                        </a:cxn>
                      </a:cxnLst>
                      <a:rect l="0" t="0" r="r" b="b"/>
                      <a:pathLst>
                        <a:path w="18" h="71">
                          <a:moveTo>
                            <a:pt x="18" y="9"/>
                          </a:moveTo>
                          <a:cubicBezTo>
                            <a:pt x="18" y="62"/>
                            <a:pt x="18" y="62"/>
                            <a:pt x="18" y="62"/>
                          </a:cubicBezTo>
                          <a:cubicBezTo>
                            <a:pt x="18" y="67"/>
                            <a:pt x="14" y="71"/>
                            <a:pt x="9" y="71"/>
                          </a:cubicBezTo>
                          <a:cubicBezTo>
                            <a:pt x="4" y="71"/>
                            <a:pt x="0" y="67"/>
                            <a:pt x="0" y="62"/>
                          </a:cubicBezTo>
                          <a:cubicBezTo>
                            <a:pt x="0" y="9"/>
                            <a:pt x="0" y="9"/>
                            <a:pt x="0" y="9"/>
                          </a:cubicBezTo>
                          <a:cubicBezTo>
                            <a:pt x="0" y="4"/>
                            <a:pt x="4" y="0"/>
                            <a:pt x="9" y="0"/>
                          </a:cubicBezTo>
                          <a:cubicBezTo>
                            <a:pt x="14" y="0"/>
                            <a:pt x="18" y="4"/>
                            <a:pt x="18"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5" name="Freeform 66"/>
                    <p:cNvSpPr>
                      <a:spLocks/>
                    </p:cNvSpPr>
                    <p:nvPr/>
                  </p:nvSpPr>
                  <p:spPr bwMode="auto">
                    <a:xfrm>
                      <a:off x="11607800" y="3411538"/>
                      <a:ext cx="25400" cy="106362"/>
                    </a:xfrm>
                    <a:custGeom>
                      <a:avLst/>
                      <a:gdLst>
                        <a:gd name="T0" fmla="*/ 17 w 17"/>
                        <a:gd name="T1" fmla="*/ 9 h 71"/>
                        <a:gd name="T2" fmla="*/ 17 w 17"/>
                        <a:gd name="T3" fmla="*/ 62 h 71"/>
                        <a:gd name="T4" fmla="*/ 8 w 17"/>
                        <a:gd name="T5" fmla="*/ 71 h 71"/>
                        <a:gd name="T6" fmla="*/ 0 w 17"/>
                        <a:gd name="T7" fmla="*/ 62 h 71"/>
                        <a:gd name="T8" fmla="*/ 0 w 17"/>
                        <a:gd name="T9" fmla="*/ 9 h 71"/>
                        <a:gd name="T10" fmla="*/ 8 w 17"/>
                        <a:gd name="T11" fmla="*/ 0 h 71"/>
                        <a:gd name="T12" fmla="*/ 17 w 17"/>
                        <a:gd name="T13" fmla="*/ 9 h 71"/>
                      </a:gdLst>
                      <a:ahLst/>
                      <a:cxnLst>
                        <a:cxn ang="0">
                          <a:pos x="T0" y="T1"/>
                        </a:cxn>
                        <a:cxn ang="0">
                          <a:pos x="T2" y="T3"/>
                        </a:cxn>
                        <a:cxn ang="0">
                          <a:pos x="T4" y="T5"/>
                        </a:cxn>
                        <a:cxn ang="0">
                          <a:pos x="T6" y="T7"/>
                        </a:cxn>
                        <a:cxn ang="0">
                          <a:pos x="T8" y="T9"/>
                        </a:cxn>
                        <a:cxn ang="0">
                          <a:pos x="T10" y="T11"/>
                        </a:cxn>
                        <a:cxn ang="0">
                          <a:pos x="T12" y="T13"/>
                        </a:cxn>
                      </a:cxnLst>
                      <a:rect l="0" t="0" r="r" b="b"/>
                      <a:pathLst>
                        <a:path w="17" h="71">
                          <a:moveTo>
                            <a:pt x="17" y="9"/>
                          </a:moveTo>
                          <a:cubicBezTo>
                            <a:pt x="17" y="62"/>
                            <a:pt x="17" y="62"/>
                            <a:pt x="17" y="62"/>
                          </a:cubicBezTo>
                          <a:cubicBezTo>
                            <a:pt x="17" y="67"/>
                            <a:pt x="13" y="71"/>
                            <a:pt x="8" y="71"/>
                          </a:cubicBezTo>
                          <a:cubicBezTo>
                            <a:pt x="4" y="71"/>
                            <a:pt x="0" y="67"/>
                            <a:pt x="0" y="62"/>
                          </a:cubicBezTo>
                          <a:cubicBezTo>
                            <a:pt x="0" y="9"/>
                            <a:pt x="0" y="9"/>
                            <a:pt x="0" y="9"/>
                          </a:cubicBezTo>
                          <a:cubicBezTo>
                            <a:pt x="0" y="4"/>
                            <a:pt x="4" y="0"/>
                            <a:pt x="8" y="0"/>
                          </a:cubicBezTo>
                          <a:cubicBezTo>
                            <a:pt x="13" y="0"/>
                            <a:pt x="17" y="4"/>
                            <a:pt x="17"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6" name="Freeform 67"/>
                    <p:cNvSpPr>
                      <a:spLocks/>
                    </p:cNvSpPr>
                    <p:nvPr/>
                  </p:nvSpPr>
                  <p:spPr bwMode="auto">
                    <a:xfrm>
                      <a:off x="11687175" y="3411538"/>
                      <a:ext cx="427038" cy="106362"/>
                    </a:xfrm>
                    <a:custGeom>
                      <a:avLst/>
                      <a:gdLst>
                        <a:gd name="T0" fmla="*/ 285 w 285"/>
                        <a:gd name="T1" fmla="*/ 36 h 71"/>
                        <a:gd name="T2" fmla="*/ 276 w 285"/>
                        <a:gd name="T3" fmla="*/ 44 h 71"/>
                        <a:gd name="T4" fmla="*/ 62 w 285"/>
                        <a:gd name="T5" fmla="*/ 44 h 71"/>
                        <a:gd name="T6" fmla="*/ 62 w 285"/>
                        <a:gd name="T7" fmla="*/ 62 h 71"/>
                        <a:gd name="T8" fmla="*/ 53 w 285"/>
                        <a:gd name="T9" fmla="*/ 71 h 71"/>
                        <a:gd name="T10" fmla="*/ 44 w 285"/>
                        <a:gd name="T11" fmla="*/ 62 h 71"/>
                        <a:gd name="T12" fmla="*/ 44 w 285"/>
                        <a:gd name="T13" fmla="*/ 44 h 71"/>
                        <a:gd name="T14" fmla="*/ 9 w 285"/>
                        <a:gd name="T15" fmla="*/ 44 h 71"/>
                        <a:gd name="T16" fmla="*/ 0 w 285"/>
                        <a:gd name="T17" fmla="*/ 36 h 71"/>
                        <a:gd name="T18" fmla="*/ 9 w 285"/>
                        <a:gd name="T19" fmla="*/ 27 h 71"/>
                        <a:gd name="T20" fmla="*/ 44 w 285"/>
                        <a:gd name="T21" fmla="*/ 27 h 71"/>
                        <a:gd name="T22" fmla="*/ 44 w 285"/>
                        <a:gd name="T23" fmla="*/ 9 h 71"/>
                        <a:gd name="T24" fmla="*/ 53 w 285"/>
                        <a:gd name="T25" fmla="*/ 0 h 71"/>
                        <a:gd name="T26" fmla="*/ 62 w 285"/>
                        <a:gd name="T27" fmla="*/ 9 h 71"/>
                        <a:gd name="T28" fmla="*/ 62 w 285"/>
                        <a:gd name="T29" fmla="*/ 27 h 71"/>
                        <a:gd name="T30" fmla="*/ 276 w 285"/>
                        <a:gd name="T31" fmla="*/ 27 h 71"/>
                        <a:gd name="T32" fmla="*/ 285 w 285"/>
                        <a:gd name="T33" fmla="*/ 3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5" h="71">
                          <a:moveTo>
                            <a:pt x="285" y="36"/>
                          </a:moveTo>
                          <a:cubicBezTo>
                            <a:pt x="285" y="40"/>
                            <a:pt x="281" y="44"/>
                            <a:pt x="276" y="44"/>
                          </a:cubicBezTo>
                          <a:cubicBezTo>
                            <a:pt x="62" y="44"/>
                            <a:pt x="62" y="44"/>
                            <a:pt x="62" y="44"/>
                          </a:cubicBezTo>
                          <a:cubicBezTo>
                            <a:pt x="62" y="62"/>
                            <a:pt x="62" y="62"/>
                            <a:pt x="62" y="62"/>
                          </a:cubicBezTo>
                          <a:cubicBezTo>
                            <a:pt x="62" y="67"/>
                            <a:pt x="58" y="71"/>
                            <a:pt x="53" y="71"/>
                          </a:cubicBezTo>
                          <a:cubicBezTo>
                            <a:pt x="48" y="71"/>
                            <a:pt x="44" y="67"/>
                            <a:pt x="44" y="62"/>
                          </a:cubicBezTo>
                          <a:cubicBezTo>
                            <a:pt x="44" y="44"/>
                            <a:pt x="44" y="44"/>
                            <a:pt x="44" y="44"/>
                          </a:cubicBezTo>
                          <a:cubicBezTo>
                            <a:pt x="9" y="44"/>
                            <a:pt x="9" y="44"/>
                            <a:pt x="9" y="44"/>
                          </a:cubicBezTo>
                          <a:cubicBezTo>
                            <a:pt x="4" y="44"/>
                            <a:pt x="0" y="40"/>
                            <a:pt x="0" y="36"/>
                          </a:cubicBezTo>
                          <a:cubicBezTo>
                            <a:pt x="0" y="31"/>
                            <a:pt x="4" y="27"/>
                            <a:pt x="9" y="27"/>
                          </a:cubicBezTo>
                          <a:cubicBezTo>
                            <a:pt x="44" y="27"/>
                            <a:pt x="44" y="27"/>
                            <a:pt x="44" y="27"/>
                          </a:cubicBezTo>
                          <a:cubicBezTo>
                            <a:pt x="44" y="9"/>
                            <a:pt x="44" y="9"/>
                            <a:pt x="44" y="9"/>
                          </a:cubicBezTo>
                          <a:cubicBezTo>
                            <a:pt x="44" y="4"/>
                            <a:pt x="48" y="0"/>
                            <a:pt x="53" y="0"/>
                          </a:cubicBezTo>
                          <a:cubicBezTo>
                            <a:pt x="58" y="0"/>
                            <a:pt x="62" y="4"/>
                            <a:pt x="62" y="9"/>
                          </a:cubicBezTo>
                          <a:cubicBezTo>
                            <a:pt x="62" y="27"/>
                            <a:pt x="62" y="27"/>
                            <a:pt x="62" y="27"/>
                          </a:cubicBezTo>
                          <a:cubicBezTo>
                            <a:pt x="276" y="27"/>
                            <a:pt x="276" y="27"/>
                            <a:pt x="276" y="27"/>
                          </a:cubicBezTo>
                          <a:cubicBezTo>
                            <a:pt x="281" y="27"/>
                            <a:pt x="285" y="31"/>
                            <a:pt x="285"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7" name="Line 68"/>
                    <p:cNvSpPr>
                      <a:spLocks noChangeShapeType="1"/>
                    </p:cNvSpPr>
                    <p:nvPr/>
                  </p:nvSpPr>
                  <p:spPr bwMode="auto">
                    <a:xfrm>
                      <a:off x="11499850" y="35718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8" name="Line 69"/>
                    <p:cNvSpPr>
                      <a:spLocks noChangeShapeType="1"/>
                    </p:cNvSpPr>
                    <p:nvPr/>
                  </p:nvSpPr>
                  <p:spPr bwMode="auto">
                    <a:xfrm>
                      <a:off x="11499850" y="35718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89" name="Freeform 70"/>
                    <p:cNvSpPr>
                      <a:spLocks/>
                    </p:cNvSpPr>
                    <p:nvPr/>
                  </p:nvSpPr>
                  <p:spPr bwMode="auto">
                    <a:xfrm>
                      <a:off x="11687175" y="3411538"/>
                      <a:ext cx="427038" cy="106362"/>
                    </a:xfrm>
                    <a:custGeom>
                      <a:avLst/>
                      <a:gdLst>
                        <a:gd name="T0" fmla="*/ 276 w 285"/>
                        <a:gd name="T1" fmla="*/ 27 h 71"/>
                        <a:gd name="T2" fmla="*/ 62 w 285"/>
                        <a:gd name="T3" fmla="*/ 27 h 71"/>
                        <a:gd name="T4" fmla="*/ 62 w 285"/>
                        <a:gd name="T5" fmla="*/ 9 h 71"/>
                        <a:gd name="T6" fmla="*/ 53 w 285"/>
                        <a:gd name="T7" fmla="*/ 0 h 71"/>
                        <a:gd name="T8" fmla="*/ 44 w 285"/>
                        <a:gd name="T9" fmla="*/ 9 h 71"/>
                        <a:gd name="T10" fmla="*/ 44 w 285"/>
                        <a:gd name="T11" fmla="*/ 27 h 71"/>
                        <a:gd name="T12" fmla="*/ 9 w 285"/>
                        <a:gd name="T13" fmla="*/ 27 h 71"/>
                        <a:gd name="T14" fmla="*/ 0 w 285"/>
                        <a:gd name="T15" fmla="*/ 36 h 71"/>
                        <a:gd name="T16" fmla="*/ 9 w 285"/>
                        <a:gd name="T17" fmla="*/ 44 h 71"/>
                        <a:gd name="T18" fmla="*/ 44 w 285"/>
                        <a:gd name="T19" fmla="*/ 44 h 71"/>
                        <a:gd name="T20" fmla="*/ 44 w 285"/>
                        <a:gd name="T21" fmla="*/ 62 h 71"/>
                        <a:gd name="T22" fmla="*/ 53 w 285"/>
                        <a:gd name="T23" fmla="*/ 71 h 71"/>
                        <a:gd name="T24" fmla="*/ 62 w 285"/>
                        <a:gd name="T25" fmla="*/ 62 h 71"/>
                        <a:gd name="T26" fmla="*/ 62 w 285"/>
                        <a:gd name="T27" fmla="*/ 44 h 71"/>
                        <a:gd name="T28" fmla="*/ 276 w 285"/>
                        <a:gd name="T29" fmla="*/ 44 h 71"/>
                        <a:gd name="T30" fmla="*/ 285 w 285"/>
                        <a:gd name="T31" fmla="*/ 36 h 71"/>
                        <a:gd name="T32" fmla="*/ 276 w 285"/>
                        <a:gd name="T33" fmla="*/ 2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5" h="71">
                          <a:moveTo>
                            <a:pt x="276" y="27"/>
                          </a:moveTo>
                          <a:cubicBezTo>
                            <a:pt x="62" y="27"/>
                            <a:pt x="62" y="27"/>
                            <a:pt x="62" y="27"/>
                          </a:cubicBezTo>
                          <a:cubicBezTo>
                            <a:pt x="62" y="9"/>
                            <a:pt x="62" y="9"/>
                            <a:pt x="62" y="9"/>
                          </a:cubicBezTo>
                          <a:cubicBezTo>
                            <a:pt x="62" y="4"/>
                            <a:pt x="58" y="0"/>
                            <a:pt x="53" y="0"/>
                          </a:cubicBezTo>
                          <a:cubicBezTo>
                            <a:pt x="48" y="0"/>
                            <a:pt x="44" y="4"/>
                            <a:pt x="44" y="9"/>
                          </a:cubicBezTo>
                          <a:cubicBezTo>
                            <a:pt x="44" y="27"/>
                            <a:pt x="44" y="27"/>
                            <a:pt x="44" y="27"/>
                          </a:cubicBezTo>
                          <a:cubicBezTo>
                            <a:pt x="9" y="27"/>
                            <a:pt x="9" y="27"/>
                            <a:pt x="9" y="27"/>
                          </a:cubicBezTo>
                          <a:cubicBezTo>
                            <a:pt x="4" y="27"/>
                            <a:pt x="0" y="31"/>
                            <a:pt x="0" y="36"/>
                          </a:cubicBezTo>
                          <a:cubicBezTo>
                            <a:pt x="0" y="40"/>
                            <a:pt x="4" y="44"/>
                            <a:pt x="9" y="44"/>
                          </a:cubicBezTo>
                          <a:cubicBezTo>
                            <a:pt x="44" y="44"/>
                            <a:pt x="44" y="44"/>
                            <a:pt x="44" y="44"/>
                          </a:cubicBezTo>
                          <a:cubicBezTo>
                            <a:pt x="44" y="62"/>
                            <a:pt x="44" y="62"/>
                            <a:pt x="44" y="62"/>
                          </a:cubicBezTo>
                          <a:cubicBezTo>
                            <a:pt x="44" y="67"/>
                            <a:pt x="48" y="71"/>
                            <a:pt x="53" y="71"/>
                          </a:cubicBezTo>
                          <a:cubicBezTo>
                            <a:pt x="58" y="71"/>
                            <a:pt x="62" y="67"/>
                            <a:pt x="62" y="62"/>
                          </a:cubicBezTo>
                          <a:cubicBezTo>
                            <a:pt x="62" y="44"/>
                            <a:pt x="62" y="44"/>
                            <a:pt x="62" y="44"/>
                          </a:cubicBezTo>
                          <a:cubicBezTo>
                            <a:pt x="276" y="44"/>
                            <a:pt x="276" y="44"/>
                            <a:pt x="276" y="44"/>
                          </a:cubicBezTo>
                          <a:cubicBezTo>
                            <a:pt x="281" y="44"/>
                            <a:pt x="285" y="40"/>
                            <a:pt x="285" y="36"/>
                          </a:cubicBezTo>
                          <a:cubicBezTo>
                            <a:pt x="285" y="31"/>
                            <a:pt x="281" y="27"/>
                            <a:pt x="276"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90" name="Freeform 71"/>
                    <p:cNvSpPr>
                      <a:spLocks/>
                    </p:cNvSpPr>
                    <p:nvPr/>
                  </p:nvSpPr>
                  <p:spPr bwMode="auto">
                    <a:xfrm>
                      <a:off x="11553825" y="3411538"/>
                      <a:ext cx="26988" cy="106362"/>
                    </a:xfrm>
                    <a:custGeom>
                      <a:avLst/>
                      <a:gdLst>
                        <a:gd name="T0" fmla="*/ 9 w 18"/>
                        <a:gd name="T1" fmla="*/ 0 h 71"/>
                        <a:gd name="T2" fmla="*/ 0 w 18"/>
                        <a:gd name="T3" fmla="*/ 9 h 71"/>
                        <a:gd name="T4" fmla="*/ 0 w 18"/>
                        <a:gd name="T5" fmla="*/ 62 h 71"/>
                        <a:gd name="T6" fmla="*/ 9 w 18"/>
                        <a:gd name="T7" fmla="*/ 71 h 71"/>
                        <a:gd name="T8" fmla="*/ 18 w 18"/>
                        <a:gd name="T9" fmla="*/ 62 h 71"/>
                        <a:gd name="T10" fmla="*/ 18 w 18"/>
                        <a:gd name="T11" fmla="*/ 9 h 71"/>
                        <a:gd name="T12" fmla="*/ 9 w 18"/>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18" h="71">
                          <a:moveTo>
                            <a:pt x="9" y="0"/>
                          </a:moveTo>
                          <a:cubicBezTo>
                            <a:pt x="4" y="0"/>
                            <a:pt x="0" y="4"/>
                            <a:pt x="0" y="9"/>
                          </a:cubicBezTo>
                          <a:cubicBezTo>
                            <a:pt x="0" y="62"/>
                            <a:pt x="0" y="62"/>
                            <a:pt x="0" y="62"/>
                          </a:cubicBezTo>
                          <a:cubicBezTo>
                            <a:pt x="0" y="67"/>
                            <a:pt x="4" y="71"/>
                            <a:pt x="9" y="71"/>
                          </a:cubicBezTo>
                          <a:cubicBezTo>
                            <a:pt x="14" y="71"/>
                            <a:pt x="18" y="67"/>
                            <a:pt x="18" y="62"/>
                          </a:cubicBezTo>
                          <a:cubicBezTo>
                            <a:pt x="18" y="9"/>
                            <a:pt x="18" y="9"/>
                            <a:pt x="18" y="9"/>
                          </a:cubicBezTo>
                          <a:cubicBezTo>
                            <a:pt x="18" y="4"/>
                            <a:pt x="14"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91" name="Freeform 72"/>
                    <p:cNvSpPr>
                      <a:spLocks/>
                    </p:cNvSpPr>
                    <p:nvPr/>
                  </p:nvSpPr>
                  <p:spPr bwMode="auto">
                    <a:xfrm>
                      <a:off x="11607800" y="3411538"/>
                      <a:ext cx="25400" cy="106362"/>
                    </a:xfrm>
                    <a:custGeom>
                      <a:avLst/>
                      <a:gdLst>
                        <a:gd name="T0" fmla="*/ 8 w 17"/>
                        <a:gd name="T1" fmla="*/ 0 h 71"/>
                        <a:gd name="T2" fmla="*/ 0 w 17"/>
                        <a:gd name="T3" fmla="*/ 9 h 71"/>
                        <a:gd name="T4" fmla="*/ 0 w 17"/>
                        <a:gd name="T5" fmla="*/ 62 h 71"/>
                        <a:gd name="T6" fmla="*/ 8 w 17"/>
                        <a:gd name="T7" fmla="*/ 71 h 71"/>
                        <a:gd name="T8" fmla="*/ 17 w 17"/>
                        <a:gd name="T9" fmla="*/ 62 h 71"/>
                        <a:gd name="T10" fmla="*/ 17 w 17"/>
                        <a:gd name="T11" fmla="*/ 9 h 71"/>
                        <a:gd name="T12" fmla="*/ 8 w 17"/>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17" h="71">
                          <a:moveTo>
                            <a:pt x="8" y="0"/>
                          </a:moveTo>
                          <a:cubicBezTo>
                            <a:pt x="4" y="0"/>
                            <a:pt x="0" y="4"/>
                            <a:pt x="0" y="9"/>
                          </a:cubicBezTo>
                          <a:cubicBezTo>
                            <a:pt x="0" y="62"/>
                            <a:pt x="0" y="62"/>
                            <a:pt x="0" y="62"/>
                          </a:cubicBezTo>
                          <a:cubicBezTo>
                            <a:pt x="0" y="67"/>
                            <a:pt x="4" y="71"/>
                            <a:pt x="8" y="71"/>
                          </a:cubicBezTo>
                          <a:cubicBezTo>
                            <a:pt x="13" y="71"/>
                            <a:pt x="17" y="67"/>
                            <a:pt x="17" y="62"/>
                          </a:cubicBezTo>
                          <a:cubicBezTo>
                            <a:pt x="17" y="9"/>
                            <a:pt x="17" y="9"/>
                            <a:pt x="17" y="9"/>
                          </a:cubicBezTo>
                          <a:cubicBezTo>
                            <a:pt x="17" y="4"/>
                            <a:pt x="13" y="0"/>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grpSp>
          </p:grpSp>
          <p:sp>
            <p:nvSpPr>
              <p:cNvPr id="185" name="TextBox 184"/>
              <p:cNvSpPr txBox="1"/>
              <p:nvPr/>
            </p:nvSpPr>
            <p:spPr>
              <a:xfrm>
                <a:off x="2707240" y="3004752"/>
                <a:ext cx="1178959" cy="646331"/>
              </a:xfrm>
              <a:prstGeom prst="rect">
                <a:avLst/>
              </a:prstGeom>
              <a:noFill/>
            </p:spPr>
            <p:txBody>
              <a:bodyPr wrap="square" numCol="1" rtlCol="0">
                <a:spAutoFit/>
              </a:bodyPr>
              <a:lstStyle/>
              <a:p>
                <a:pPr lvl="0" algn="ctr"/>
                <a:r>
                  <a:rPr lang="en-US" b="1" dirty="0">
                    <a:solidFill>
                      <a:srgbClr val="4BBBEB"/>
                    </a:solidFill>
                    <a:latin typeface="+mj-lt"/>
                  </a:rPr>
                  <a:t>USER DATA</a:t>
                </a:r>
              </a:p>
            </p:txBody>
          </p:sp>
          <p:pic>
            <p:nvPicPr>
              <p:cNvPr id="189" name="Picture 188" descr="_artwork_spearhead.png"/>
              <p:cNvPicPr>
                <a:picLocks noChangeAspect="1"/>
              </p:cNvPicPr>
              <p:nvPr/>
            </p:nvPicPr>
            <p:blipFill rotWithShape="1">
              <a:blip r:embed="rId7">
                <a:extLst>
                  <a:ext uri="{28A0092B-C50C-407E-A947-70E740481C1C}">
                    <a14:useLocalDpi xmlns:a14="http://schemas.microsoft.com/office/drawing/2010/main" val="0"/>
                  </a:ext>
                </a:extLst>
              </a:blip>
              <a:srcRect l="45832" t="66981" r="43398" b="12474"/>
              <a:stretch/>
            </p:blipFill>
            <p:spPr>
              <a:xfrm>
                <a:off x="5625274" y="3382266"/>
                <a:ext cx="849709" cy="1066245"/>
              </a:xfrm>
              <a:prstGeom prst="rect">
                <a:avLst/>
              </a:prstGeom>
            </p:spPr>
          </p:pic>
          <p:sp>
            <p:nvSpPr>
              <p:cNvPr id="190" name="TextBox 189"/>
              <p:cNvSpPr txBox="1"/>
              <p:nvPr/>
            </p:nvSpPr>
            <p:spPr>
              <a:xfrm>
                <a:off x="5598590" y="3730965"/>
                <a:ext cx="828126" cy="584775"/>
              </a:xfrm>
              <a:prstGeom prst="rect">
                <a:avLst/>
              </a:prstGeom>
              <a:noFill/>
            </p:spPr>
            <p:txBody>
              <a:bodyPr wrap="square" numCol="1" rtlCol="0">
                <a:spAutoFit/>
              </a:bodyPr>
              <a:lstStyle/>
              <a:p>
                <a:pPr lvl="0" algn="ctr"/>
                <a:r>
                  <a:rPr lang="en-US" sz="1600" b="1" dirty="0">
                    <a:solidFill>
                      <a:schemeClr val="bg1"/>
                    </a:solidFill>
                  </a:rPr>
                  <a:t>USER</a:t>
                </a:r>
              </a:p>
              <a:p>
                <a:pPr lvl="0" algn="ctr"/>
                <a:r>
                  <a:rPr lang="en-US" sz="1600" b="1" dirty="0">
                    <a:solidFill>
                      <a:schemeClr val="bg1"/>
                    </a:solidFill>
                  </a:rPr>
                  <a:t>DATA</a:t>
                </a:r>
              </a:p>
            </p:txBody>
          </p:sp>
          <p:sp>
            <p:nvSpPr>
              <p:cNvPr id="198" name="TextBox 197"/>
              <p:cNvSpPr txBox="1"/>
              <p:nvPr/>
            </p:nvSpPr>
            <p:spPr>
              <a:xfrm>
                <a:off x="8329409" y="3007467"/>
                <a:ext cx="1010250" cy="646331"/>
              </a:xfrm>
              <a:prstGeom prst="rect">
                <a:avLst/>
              </a:prstGeom>
              <a:noFill/>
            </p:spPr>
            <p:txBody>
              <a:bodyPr wrap="square" numCol="1" rtlCol="0">
                <a:spAutoFit/>
              </a:bodyPr>
              <a:lstStyle>
                <a:defPPr>
                  <a:defRPr lang="en-US"/>
                </a:defPPr>
                <a:lvl1pPr lvl="0" algn="ctr">
                  <a:defRPr b="1">
                    <a:solidFill>
                      <a:srgbClr val="4BBBEB"/>
                    </a:solidFill>
                    <a:latin typeface="+mj-lt"/>
                  </a:defRPr>
                </a:lvl1pPr>
              </a:lstStyle>
              <a:p>
                <a:r>
                  <a:rPr lang="en-US" dirty="0"/>
                  <a:t>USER DATA</a:t>
                </a:r>
              </a:p>
            </p:txBody>
          </p:sp>
          <p:cxnSp>
            <p:nvCxnSpPr>
              <p:cNvPr id="45" name="Straight Connector 44"/>
              <p:cNvCxnSpPr>
                <a:cxnSpLocks/>
                <a:stCxn id="78" idx="4"/>
              </p:cNvCxnSpPr>
              <p:nvPr/>
            </p:nvCxnSpPr>
            <p:spPr>
              <a:xfrm>
                <a:off x="4678756" y="3502401"/>
                <a:ext cx="123885" cy="86090"/>
              </a:xfrm>
              <a:prstGeom prst="line">
                <a:avLst/>
              </a:prstGeom>
              <a:ln w="28575" cmpd="sng">
                <a:solidFill>
                  <a:srgbClr val="52CCFF"/>
                </a:solidFill>
                <a:prstDash val="dot"/>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73" name="Elbow Connector 34"/>
              <p:cNvCxnSpPr>
                <a:cxnSpLocks/>
              </p:cNvCxnSpPr>
              <p:nvPr/>
            </p:nvCxnSpPr>
            <p:spPr>
              <a:xfrm rot="5400000">
                <a:off x="8283006" y="1634014"/>
                <a:ext cx="145768" cy="3823938"/>
              </a:xfrm>
              <a:prstGeom prst="bentConnector2">
                <a:avLst/>
              </a:prstGeom>
              <a:ln w="28575" cmpd="sng">
                <a:solidFill>
                  <a:srgbClr val="52CCFF"/>
                </a:solidFill>
                <a:prstDash val="dot"/>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292" name="Straight Connector 291"/>
              <p:cNvCxnSpPr>
                <a:cxnSpLocks/>
                <a:stCxn id="82" idx="4"/>
              </p:cNvCxnSpPr>
              <p:nvPr/>
            </p:nvCxnSpPr>
            <p:spPr>
              <a:xfrm>
                <a:off x="7613299" y="3500807"/>
                <a:ext cx="0" cy="99624"/>
              </a:xfrm>
              <a:prstGeom prst="line">
                <a:avLst/>
              </a:prstGeom>
              <a:ln w="28575" cmpd="sng">
                <a:solidFill>
                  <a:srgbClr val="52CCFF"/>
                </a:solidFill>
                <a:prstDash val="dot"/>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16667" r="16667"/>
              <a:stretch/>
            </p:blipFill>
            <p:spPr>
              <a:xfrm>
                <a:off x="1183861" y="1917680"/>
                <a:ext cx="1490400" cy="1490400"/>
              </a:xfrm>
              <a:prstGeom prst="flowChartConnector">
                <a:avLst/>
              </a:prstGeom>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l="16627" r="16627"/>
              <a:stretch/>
            </p:blipFill>
            <p:spPr>
              <a:xfrm>
                <a:off x="3942074" y="1929370"/>
                <a:ext cx="1490400" cy="1490400"/>
              </a:xfrm>
              <a:prstGeom prst="flowChartConnector">
                <a:avLst/>
              </a:prstGeom>
            </p:spPr>
          </p:pic>
          <p:pic>
            <p:nvPicPr>
              <p:cNvPr id="1028" name="Picture 4" descr="tesco_china-1280x720.jpg (1280×720)"/>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875" r="21875"/>
              <a:stretch/>
            </p:blipFill>
            <p:spPr bwMode="auto">
              <a:xfrm>
                <a:off x="6880126" y="1907987"/>
                <a:ext cx="1490400" cy="149040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11" cstate="print">
                <a:extLst>
                  <a:ext uri="{28A0092B-C50C-407E-A947-70E740481C1C}">
                    <a14:useLocalDpi xmlns:a14="http://schemas.microsoft.com/office/drawing/2010/main" val="0"/>
                  </a:ext>
                </a:extLst>
              </a:blip>
              <a:srcRect l="16627" r="16627"/>
              <a:stretch/>
            </p:blipFill>
            <p:spPr>
              <a:xfrm>
                <a:off x="9529545" y="1888638"/>
                <a:ext cx="1490400" cy="1490400"/>
              </a:xfrm>
              <a:prstGeom prst="flowChartConnector">
                <a:avLst/>
              </a:prstGeom>
            </p:spPr>
          </p:pic>
        </p:grpSp>
        <p:sp>
          <p:nvSpPr>
            <p:cNvPr id="77" name="TextBox 76"/>
            <p:cNvSpPr txBox="1"/>
            <p:nvPr/>
          </p:nvSpPr>
          <p:spPr>
            <a:xfrm>
              <a:off x="7705725" y="3853545"/>
              <a:ext cx="2552700" cy="707886"/>
            </a:xfrm>
            <a:prstGeom prst="rect">
              <a:avLst/>
            </a:prstGeom>
            <a:noFill/>
          </p:spPr>
          <p:txBody>
            <a:bodyPr wrap="square" numCol="2" rtlCol="0">
              <a:spAutoFit/>
            </a:bodyPr>
            <a:lstStyle/>
            <a:p>
              <a:pPr marL="171450" indent="-171450">
                <a:buClr>
                  <a:schemeClr val="accent5"/>
                </a:buClr>
                <a:buFont typeface="Arial"/>
                <a:buChar char="•"/>
              </a:pPr>
              <a:r>
                <a:rPr lang="en-US" sz="2000" b="1" dirty="0">
                  <a:solidFill>
                    <a:srgbClr val="999999"/>
                  </a:solidFill>
                </a:rPr>
                <a:t>Country</a:t>
              </a:r>
            </a:p>
            <a:p>
              <a:pPr marL="171450" indent="-171450">
                <a:buClr>
                  <a:schemeClr val="accent5"/>
                </a:buClr>
                <a:buFont typeface="Arial"/>
                <a:buChar char="•"/>
              </a:pPr>
              <a:r>
                <a:rPr lang="en-US" sz="2000" b="1" dirty="0">
                  <a:solidFill>
                    <a:srgbClr val="999999"/>
                  </a:solidFill>
                </a:rPr>
                <a:t>Gender</a:t>
              </a:r>
            </a:p>
          </p:txBody>
        </p:sp>
      </p:grpSp>
      <p:sp>
        <p:nvSpPr>
          <p:cNvPr id="11" name="Rectangle 10"/>
          <p:cNvSpPr/>
          <p:nvPr/>
        </p:nvSpPr>
        <p:spPr>
          <a:xfrm>
            <a:off x="3150527" y="5532390"/>
            <a:ext cx="3921266" cy="612412"/>
          </a:xfrm>
          <a:prstGeom prst="rect">
            <a:avLst/>
          </a:prstGeom>
        </p:spPr>
        <p:txBody>
          <a:bodyPr wrap="none">
            <a:spAutoFit/>
          </a:bodyPr>
          <a:lstStyle/>
          <a:p>
            <a:pPr>
              <a:lnSpc>
                <a:spcPct val="200000"/>
              </a:lnSpc>
            </a:pPr>
            <a:r>
              <a:rPr lang="en-US" sz="2000" b="1" dirty="0">
                <a:solidFill>
                  <a:schemeClr val="bg1"/>
                </a:solidFill>
              </a:rPr>
              <a:t>INCREASED  MARKETING ROI</a:t>
            </a:r>
            <a:endParaRPr lang="en-US" sz="2000" dirty="0">
              <a:solidFill>
                <a:schemeClr val="bg1"/>
              </a:solidFill>
            </a:endParaRPr>
          </a:p>
        </p:txBody>
      </p:sp>
    </p:spTree>
    <p:extLst>
      <p:ext uri="{BB962C8B-B14F-4D97-AF65-F5344CB8AC3E}">
        <p14:creationId xmlns:p14="http://schemas.microsoft.com/office/powerpoint/2010/main" val="3893381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Future Hamburg Visitor’s Mobile Journey</a:t>
            </a:r>
            <a:endParaRPr lang="de-DE" dirty="0"/>
          </a:p>
        </p:txBody>
      </p:sp>
      <p:sp>
        <p:nvSpPr>
          <p:cNvPr id="3" name="Date Placeholder 2"/>
          <p:cNvSpPr>
            <a:spLocks noGrp="1"/>
          </p:cNvSpPr>
          <p:nvPr>
            <p:ph type="dt" sz="half" idx="10"/>
          </p:nvPr>
        </p:nvSpPr>
        <p:spPr/>
        <p:txBody>
          <a:bodyPr/>
          <a:lstStyle/>
          <a:p>
            <a:fld id="{DFCCC08D-D6D9-734D-B3F4-1D7EB4E73237}" type="datetime1">
              <a:rPr lang="en-US" smtClean="0"/>
              <a:pPr/>
              <a:t>3/10/2017</a:t>
            </a:fld>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pPr/>
              <a:t>15</a:t>
            </a:fld>
            <a:endParaRPr lang="en-US"/>
          </a:p>
        </p:txBody>
      </p:sp>
      <p:sp>
        <p:nvSpPr>
          <p:cNvPr id="5" name="Text Placeholder 4"/>
          <p:cNvSpPr>
            <a:spLocks noGrp="1"/>
          </p:cNvSpPr>
          <p:nvPr>
            <p:ph type="body" sz="quarter" idx="13"/>
          </p:nvPr>
        </p:nvSpPr>
        <p:spPr>
          <a:xfrm>
            <a:off x="854075" y="465000"/>
            <a:ext cx="9335952" cy="282347"/>
          </a:xfrm>
        </p:spPr>
        <p:txBody>
          <a:bodyPr/>
          <a:lstStyle/>
          <a:p>
            <a:r>
              <a:rPr lang="de-DE" sz="1400" dirty="0"/>
              <a:t>Mobile Enables Learning More About the Visitor Every Step of the Way ... And Then Turning That Info into ROI</a:t>
            </a:r>
          </a:p>
        </p:txBody>
      </p:sp>
      <p:sp>
        <p:nvSpPr>
          <p:cNvPr id="6" name="Footer Placeholder 5"/>
          <p:cNvSpPr>
            <a:spLocks noGrp="1"/>
          </p:cNvSpPr>
          <p:nvPr>
            <p:ph type="ftr" sz="quarter" idx="3"/>
          </p:nvPr>
        </p:nvSpPr>
        <p:spPr/>
        <p:txBody>
          <a:bodyPr/>
          <a:lstStyle/>
          <a:p>
            <a:r>
              <a:rPr lang="en-US" dirty="0"/>
              <a:t>​Copyright © 2017 </a:t>
            </a:r>
            <a:r>
              <a:rPr lang="en-US" dirty="0" err="1"/>
              <a:t>Smaato</a:t>
            </a:r>
            <a:r>
              <a:rPr lang="en-US" dirty="0"/>
              <a:t> Inc. All Rights Reserved.</a:t>
            </a:r>
          </a:p>
        </p:txBody>
      </p:sp>
      <p:sp>
        <p:nvSpPr>
          <p:cNvPr id="8" name="Shape 515"/>
          <p:cNvSpPr/>
          <p:nvPr/>
        </p:nvSpPr>
        <p:spPr>
          <a:xfrm>
            <a:off x="1011619" y="1462450"/>
            <a:ext cx="1628911" cy="2000203"/>
          </a:xfrm>
          <a:prstGeom prst="roundRect">
            <a:avLst>
              <a:gd name="adj" fmla="val 4529"/>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dirty="0">
              <a:solidFill>
                <a:srgbClr val="4BBBEB"/>
              </a:solidFill>
              <a:latin typeface="Tahoma"/>
              <a:ea typeface="Open Sans Light" panose="020B0306030504020204" pitchFamily="34" charset="0"/>
              <a:cs typeface="Tahoma"/>
              <a:sym typeface="Tahoma" charset="0"/>
            </a:endParaRPr>
          </a:p>
        </p:txBody>
      </p:sp>
      <p:sp>
        <p:nvSpPr>
          <p:cNvPr id="9" name="Rectangle 3"/>
          <p:cNvSpPr>
            <a:spLocks/>
          </p:cNvSpPr>
          <p:nvPr/>
        </p:nvSpPr>
        <p:spPr bwMode="auto">
          <a:xfrm>
            <a:off x="995665" y="1509309"/>
            <a:ext cx="1702743" cy="1134048"/>
          </a:xfrm>
          <a:prstGeom prst="rect">
            <a:avLst/>
          </a:prstGeom>
          <a:noFill/>
          <a:ln>
            <a:noFill/>
            <a:prstDash val="lgDash"/>
          </a:ln>
          <a:effectLst/>
          <a:extLst>
            <a:ext uri="{909E8E84-426E-40dd-AFC4-6F175D3DCCD1}">
              <a14:hiddenFill xmlns=""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4BBBEB"/>
                </a:solidFill>
                <a:latin typeface="Tahoma"/>
                <a:ea typeface="Open Sans Light" panose="020B0306030504020204" pitchFamily="34" charset="0"/>
                <a:cs typeface="Tahoma"/>
                <a:sym typeface="Tahoma" charset="0"/>
              </a:rPr>
              <a:t>Receives a Mobile Ad</a:t>
            </a:r>
          </a:p>
          <a:p>
            <a:pPr marL="171450" indent="-171450">
              <a:buFont typeface=".AppleSystemUIFont" charset="-120"/>
              <a:buChar char="-"/>
            </a:pPr>
            <a:r>
              <a:rPr lang="en-US" sz="1200" dirty="0">
                <a:solidFill>
                  <a:schemeClr val="accent5"/>
                </a:solidFill>
                <a:latin typeface="Tahoma"/>
                <a:ea typeface="Open Sans Light" panose="020B0306030504020204" pitchFamily="34" charset="0"/>
                <a:cs typeface="Tahoma"/>
                <a:sym typeface="Tahoma" charset="0"/>
              </a:rPr>
              <a:t>Target China, Norway, Sweden, Denmark, Germany</a:t>
            </a:r>
          </a:p>
        </p:txBody>
      </p:sp>
      <p:sp>
        <p:nvSpPr>
          <p:cNvPr id="12" name="Rectangle 11"/>
          <p:cNvSpPr/>
          <p:nvPr/>
        </p:nvSpPr>
        <p:spPr>
          <a:xfrm>
            <a:off x="39412" y="2262064"/>
            <a:ext cx="887524" cy="461665"/>
          </a:xfrm>
          <a:prstGeom prst="rect">
            <a:avLst/>
          </a:prstGeom>
        </p:spPr>
        <p:txBody>
          <a:bodyPr wrap="square">
            <a:spAutoFit/>
          </a:bodyPr>
          <a:lstStyle/>
          <a:p>
            <a:pPr algn="ctr"/>
            <a:r>
              <a:rPr lang="en-US" sz="1200" dirty="0">
                <a:solidFill>
                  <a:schemeClr val="tx1">
                    <a:lumMod val="75000"/>
                    <a:lumOff val="25000"/>
                  </a:schemeClr>
                </a:solidFill>
                <a:latin typeface="Tahoma"/>
                <a:ea typeface="Open Sans Light" panose="020B0306030504020204" pitchFamily="34" charset="0"/>
                <a:cs typeface="Tahoma"/>
                <a:sym typeface="Tahoma" charset="0"/>
              </a:rPr>
              <a:t>Visitor Journey</a:t>
            </a:r>
            <a:endParaRPr lang="de-DE" sz="1200" dirty="0"/>
          </a:p>
        </p:txBody>
      </p:sp>
      <p:sp>
        <p:nvSpPr>
          <p:cNvPr id="16" name="Shape 515"/>
          <p:cNvSpPr/>
          <p:nvPr/>
        </p:nvSpPr>
        <p:spPr>
          <a:xfrm>
            <a:off x="3311256" y="1462450"/>
            <a:ext cx="1628911" cy="2000203"/>
          </a:xfrm>
          <a:prstGeom prst="roundRect">
            <a:avLst>
              <a:gd name="adj" fmla="val 4529"/>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17" name="Rectangle 3"/>
          <p:cNvSpPr>
            <a:spLocks/>
          </p:cNvSpPr>
          <p:nvPr/>
        </p:nvSpPr>
        <p:spPr bwMode="auto">
          <a:xfrm>
            <a:off x="3282643" y="1509309"/>
            <a:ext cx="1709794" cy="1375180"/>
          </a:xfrm>
          <a:prstGeom prst="rect">
            <a:avLst/>
          </a:prstGeom>
          <a:noFill/>
          <a:ln>
            <a:noFill/>
            <a:prstDash val="lgDash"/>
          </a:ln>
          <a:effectLst/>
          <a:extLst>
            <a:ext uri="{909E8E84-426E-40dd-AFC4-6F175D3DCCD1}">
              <a14:hiddenFill xmlns=""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4BBBEB"/>
                </a:solidFill>
                <a:latin typeface="Tahoma"/>
                <a:ea typeface="Open Sans Light" panose="020B0306030504020204" pitchFamily="34" charset="0"/>
                <a:cs typeface="Tahoma"/>
                <a:sym typeface="Tahoma" charset="0"/>
              </a:rPr>
              <a:t>Gets on </a:t>
            </a:r>
            <a:r>
              <a:rPr lang="en-US" sz="1600" b="1" dirty="0" err="1">
                <a:solidFill>
                  <a:srgbClr val="4BBBEB"/>
                </a:solidFill>
                <a:latin typeface="Tahoma"/>
                <a:ea typeface="Open Sans Light" panose="020B0306030504020204" pitchFamily="34" charset="0"/>
                <a:cs typeface="Tahoma"/>
                <a:sym typeface="Tahoma" charset="0"/>
              </a:rPr>
              <a:t>Wifi</a:t>
            </a:r>
            <a:r>
              <a:rPr lang="en-US" sz="1600" b="1" dirty="0">
                <a:solidFill>
                  <a:srgbClr val="4BBBEB"/>
                </a:solidFill>
                <a:latin typeface="Tahoma"/>
                <a:ea typeface="Open Sans Light" panose="020B0306030504020204" pitchFamily="34" charset="0"/>
                <a:cs typeface="Tahoma"/>
                <a:sym typeface="Tahoma" charset="0"/>
              </a:rPr>
              <a:t> </a:t>
            </a:r>
          </a:p>
          <a:p>
            <a:pPr algn="ctr"/>
            <a:r>
              <a:rPr lang="en-US" sz="1600" b="1" dirty="0">
                <a:solidFill>
                  <a:srgbClr val="4BBBEB"/>
                </a:solidFill>
                <a:latin typeface="Tahoma"/>
                <a:ea typeface="Open Sans Light" panose="020B0306030504020204" pitchFamily="34" charset="0"/>
                <a:cs typeface="Tahoma"/>
                <a:sym typeface="Tahoma" charset="0"/>
              </a:rPr>
              <a:t>at HH Hotspot</a:t>
            </a:r>
          </a:p>
          <a:p>
            <a:pPr marL="171450" indent="-171450">
              <a:buFont typeface=".AppleSystemUIFont" charset="-120"/>
              <a:buChar char="-"/>
            </a:pPr>
            <a:r>
              <a:rPr lang="en-GB" sz="1200" dirty="0">
                <a:solidFill>
                  <a:schemeClr val="accent5"/>
                </a:solidFill>
                <a:latin typeface="Tahoma"/>
                <a:ea typeface="Open Sans Light" panose="020B0306030504020204" pitchFamily="34" charset="0"/>
                <a:cs typeface="Tahoma"/>
                <a:sym typeface="Tahoma" charset="0"/>
              </a:rPr>
              <a:t>Free </a:t>
            </a:r>
            <a:r>
              <a:rPr lang="en-GB" sz="1200" dirty="0" err="1">
                <a:solidFill>
                  <a:schemeClr val="accent5"/>
                </a:solidFill>
                <a:latin typeface="Tahoma"/>
                <a:ea typeface="Open Sans Light" panose="020B0306030504020204" pitchFamily="34" charset="0"/>
                <a:cs typeface="Tahoma"/>
                <a:sym typeface="Tahoma" charset="0"/>
              </a:rPr>
              <a:t>Wifi</a:t>
            </a:r>
            <a:r>
              <a:rPr lang="en-GB" sz="1200" dirty="0">
                <a:solidFill>
                  <a:schemeClr val="accent5"/>
                </a:solidFill>
                <a:latin typeface="Tahoma"/>
                <a:ea typeface="Open Sans Light" panose="020B0306030504020204" pitchFamily="34" charset="0"/>
                <a:cs typeface="Tahoma"/>
                <a:sym typeface="Tahoma" charset="0"/>
              </a:rPr>
              <a:t> in HH Opportunity</a:t>
            </a:r>
            <a:endParaRPr lang="en-US" sz="1600" b="1" dirty="0">
              <a:solidFill>
                <a:schemeClr val="accent5"/>
              </a:solidFill>
              <a:latin typeface="Tahoma"/>
              <a:ea typeface="Open Sans Light" panose="020B0306030504020204" pitchFamily="34" charset="0"/>
              <a:cs typeface="Tahoma"/>
              <a:sym typeface="Tahoma" charset="0"/>
            </a:endParaRPr>
          </a:p>
        </p:txBody>
      </p:sp>
      <p:sp>
        <p:nvSpPr>
          <p:cNvPr id="20" name="Shape 515"/>
          <p:cNvSpPr/>
          <p:nvPr/>
        </p:nvSpPr>
        <p:spPr>
          <a:xfrm>
            <a:off x="5610893" y="1462450"/>
            <a:ext cx="1628911" cy="2000203"/>
          </a:xfrm>
          <a:prstGeom prst="roundRect">
            <a:avLst>
              <a:gd name="adj" fmla="val 4529"/>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21" name="Rectangle 3"/>
          <p:cNvSpPr>
            <a:spLocks/>
          </p:cNvSpPr>
          <p:nvPr/>
        </p:nvSpPr>
        <p:spPr bwMode="auto">
          <a:xfrm>
            <a:off x="5616456" y="1509309"/>
            <a:ext cx="1628912" cy="971793"/>
          </a:xfrm>
          <a:prstGeom prst="rect">
            <a:avLst/>
          </a:prstGeom>
          <a:noFill/>
          <a:ln>
            <a:noFill/>
            <a:prstDash val="lgDash"/>
          </a:ln>
          <a:effectLst/>
          <a:extLst>
            <a:ext uri="{909E8E84-426E-40dd-AFC4-6F175D3DCCD1}">
              <a14:hiddenFill xmlns=""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4BBBEB"/>
                </a:solidFill>
                <a:latin typeface="Tahoma"/>
                <a:ea typeface="Open Sans Light" panose="020B0306030504020204" pitchFamily="34" charset="0"/>
                <a:cs typeface="Tahoma"/>
                <a:sym typeface="Tahoma" charset="0"/>
              </a:rPr>
              <a:t>Downloads a Hamburg App</a:t>
            </a:r>
          </a:p>
          <a:p>
            <a:r>
              <a:rPr lang="en-US" sz="1200" dirty="0">
                <a:solidFill>
                  <a:srgbClr val="4BBBEB"/>
                </a:solidFill>
                <a:latin typeface="Tahoma"/>
                <a:ea typeface="Open Sans Light" panose="020B0306030504020204" pitchFamily="34" charset="0"/>
                <a:cs typeface="Tahoma"/>
                <a:sym typeface="Tahoma" charset="0"/>
              </a:rPr>
              <a:t>- </a:t>
            </a:r>
            <a:r>
              <a:rPr lang="en-GB" sz="1200" dirty="0">
                <a:solidFill>
                  <a:schemeClr val="accent5"/>
                </a:solidFill>
                <a:latin typeface="Tahoma"/>
                <a:ea typeface="Open Sans Light" panose="020B0306030504020204" pitchFamily="34" charset="0"/>
                <a:cs typeface="Tahoma"/>
                <a:sym typeface="Tahoma" charset="0"/>
              </a:rPr>
              <a:t>App Marketing</a:t>
            </a:r>
            <a:endParaRPr lang="en-US" sz="1600" b="1" dirty="0">
              <a:solidFill>
                <a:schemeClr val="accent5"/>
              </a:solidFill>
              <a:latin typeface="Tahoma"/>
              <a:ea typeface="Open Sans Light" panose="020B0306030504020204" pitchFamily="34" charset="0"/>
              <a:cs typeface="Tahoma"/>
              <a:sym typeface="Tahoma" charset="0"/>
            </a:endParaRPr>
          </a:p>
        </p:txBody>
      </p:sp>
      <p:sp>
        <p:nvSpPr>
          <p:cNvPr id="24" name="Shape 515"/>
          <p:cNvSpPr/>
          <p:nvPr/>
        </p:nvSpPr>
        <p:spPr>
          <a:xfrm>
            <a:off x="7919879" y="1462450"/>
            <a:ext cx="1628911" cy="2000203"/>
          </a:xfrm>
          <a:prstGeom prst="roundRect">
            <a:avLst>
              <a:gd name="adj" fmla="val 4529"/>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25" name="Rectangle 3"/>
          <p:cNvSpPr>
            <a:spLocks/>
          </p:cNvSpPr>
          <p:nvPr/>
        </p:nvSpPr>
        <p:spPr bwMode="auto">
          <a:xfrm>
            <a:off x="7968475" y="1509309"/>
            <a:ext cx="1488688" cy="1123872"/>
          </a:xfrm>
          <a:prstGeom prst="rect">
            <a:avLst/>
          </a:prstGeom>
          <a:noFill/>
          <a:ln>
            <a:noFill/>
            <a:prstDash val="lgDash"/>
          </a:ln>
          <a:effectLst/>
          <a:extLst>
            <a:ext uri="{909E8E84-426E-40dd-AFC4-6F175D3DCCD1}">
              <a14:hiddenFill xmlns=""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4BBBEB"/>
                </a:solidFill>
                <a:latin typeface="Tahoma"/>
                <a:ea typeface="Open Sans Light" panose="020B0306030504020204" pitchFamily="34" charset="0"/>
                <a:cs typeface="Tahoma"/>
                <a:sym typeface="Tahoma" charset="0"/>
              </a:rPr>
              <a:t>Enjoys Hamburg</a:t>
            </a:r>
          </a:p>
          <a:p>
            <a:pPr marL="171450" indent="-171450">
              <a:buFontTx/>
              <a:buChar char="-"/>
            </a:pPr>
            <a:r>
              <a:rPr lang="en-GB" sz="1200" dirty="0">
                <a:solidFill>
                  <a:schemeClr val="accent5"/>
                </a:solidFill>
                <a:latin typeface="Tahoma"/>
                <a:ea typeface="Open Sans Light" panose="020B0306030504020204" pitchFamily="34" charset="0"/>
                <a:cs typeface="Tahoma"/>
                <a:sym typeface="Tahoma" charset="0"/>
              </a:rPr>
              <a:t>Buys tickets</a:t>
            </a:r>
          </a:p>
          <a:p>
            <a:pPr marL="171450" indent="-171450">
              <a:buFontTx/>
              <a:buChar char="-"/>
            </a:pPr>
            <a:r>
              <a:rPr lang="en-GB" sz="1200" dirty="0">
                <a:solidFill>
                  <a:schemeClr val="accent5"/>
                </a:solidFill>
                <a:latin typeface="Tahoma"/>
                <a:ea typeface="Open Sans Light" panose="020B0306030504020204" pitchFamily="34" charset="0"/>
                <a:cs typeface="Tahoma"/>
                <a:sym typeface="Tahoma" charset="0"/>
              </a:rPr>
              <a:t>Goes to events</a:t>
            </a:r>
          </a:p>
          <a:p>
            <a:pPr marL="171450" indent="-171450">
              <a:buFontTx/>
              <a:buChar char="-"/>
            </a:pPr>
            <a:r>
              <a:rPr lang="en-GB" sz="1200" dirty="0">
                <a:solidFill>
                  <a:schemeClr val="accent5"/>
                </a:solidFill>
                <a:latin typeface="Tahoma"/>
                <a:ea typeface="Open Sans Light" panose="020B0306030504020204" pitchFamily="34" charset="0"/>
                <a:cs typeface="Tahoma"/>
                <a:sym typeface="Tahoma" charset="0"/>
              </a:rPr>
              <a:t>Shops, Etc.</a:t>
            </a:r>
            <a:endParaRPr lang="en-US" sz="1600" dirty="0">
              <a:solidFill>
                <a:schemeClr val="accent5"/>
              </a:solidFill>
              <a:latin typeface="Tahoma"/>
              <a:ea typeface="Open Sans Light" panose="020B0306030504020204" pitchFamily="34" charset="0"/>
              <a:cs typeface="Tahoma"/>
              <a:sym typeface="Tahoma" charset="0"/>
            </a:endParaRPr>
          </a:p>
        </p:txBody>
      </p:sp>
      <p:sp>
        <p:nvSpPr>
          <p:cNvPr id="30" name="Shape 515"/>
          <p:cNvSpPr/>
          <p:nvPr/>
        </p:nvSpPr>
        <p:spPr>
          <a:xfrm>
            <a:off x="10226758" y="1462450"/>
            <a:ext cx="1628911" cy="2000203"/>
          </a:xfrm>
          <a:prstGeom prst="roundRect">
            <a:avLst>
              <a:gd name="adj" fmla="val 4529"/>
            </a:avLst>
          </a:prstGeom>
          <a:solidFill>
            <a:schemeClr val="bg1"/>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sp>
        <p:nvSpPr>
          <p:cNvPr id="31" name="Rectangle 3"/>
          <p:cNvSpPr>
            <a:spLocks/>
          </p:cNvSpPr>
          <p:nvPr/>
        </p:nvSpPr>
        <p:spPr bwMode="auto">
          <a:xfrm>
            <a:off x="10232321" y="1509309"/>
            <a:ext cx="1580315" cy="1183865"/>
          </a:xfrm>
          <a:prstGeom prst="rect">
            <a:avLst/>
          </a:prstGeom>
          <a:noFill/>
          <a:ln>
            <a:noFill/>
            <a:prstDash val="lgDash"/>
          </a:ln>
          <a:effectLst/>
          <a:extLst>
            <a:ext uri="{909E8E84-426E-40dd-AFC4-6F175D3DCCD1}">
              <a14:hiddenFill xmlns=""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4BBBEB"/>
                </a:solidFill>
                <a:latin typeface="Tahoma"/>
                <a:ea typeface="Open Sans Light" panose="020B0306030504020204" pitchFamily="34" charset="0"/>
                <a:cs typeface="Tahoma"/>
                <a:sym typeface="Tahoma" charset="0"/>
              </a:rPr>
              <a:t>Misses Hamburg</a:t>
            </a:r>
          </a:p>
          <a:p>
            <a:pPr marL="171450" indent="-171450">
              <a:buFont typeface=".AppleSystemUIFont" charset="-120"/>
              <a:buChar char="-"/>
            </a:pPr>
            <a:r>
              <a:rPr lang="en-GB" sz="1200" dirty="0">
                <a:solidFill>
                  <a:schemeClr val="accent5"/>
                </a:solidFill>
                <a:latin typeface="Tahoma"/>
                <a:ea typeface="Open Sans Light" panose="020B0306030504020204" pitchFamily="34" charset="0"/>
                <a:cs typeface="Tahoma"/>
                <a:sym typeface="Tahoma" charset="0"/>
              </a:rPr>
              <a:t>Retargeting based on experience in HH</a:t>
            </a:r>
            <a:endParaRPr lang="en-US" sz="1600" dirty="0">
              <a:solidFill>
                <a:schemeClr val="accent5"/>
              </a:solidFill>
              <a:latin typeface="Tahoma"/>
              <a:ea typeface="Open Sans Light" panose="020B0306030504020204" pitchFamily="34" charset="0"/>
              <a:cs typeface="Tahoma"/>
              <a:sym typeface="Tahoma" charset="0"/>
            </a:endParaRPr>
          </a:p>
        </p:txBody>
      </p:sp>
      <p:cxnSp>
        <p:nvCxnSpPr>
          <p:cNvPr id="14" name="Straight Arrow Connector 13"/>
          <p:cNvCxnSpPr/>
          <p:nvPr/>
        </p:nvCxnSpPr>
        <p:spPr>
          <a:xfrm>
            <a:off x="2640528" y="2971880"/>
            <a:ext cx="580001" cy="75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940167" y="2971880"/>
            <a:ext cx="595625" cy="75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239804" y="2971880"/>
            <a:ext cx="662058" cy="13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9548790" y="2971880"/>
            <a:ext cx="639907" cy="75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39411" y="4858119"/>
            <a:ext cx="1020801" cy="830997"/>
          </a:xfrm>
          <a:prstGeom prst="rect">
            <a:avLst/>
          </a:prstGeom>
        </p:spPr>
        <p:txBody>
          <a:bodyPr wrap="square">
            <a:spAutoFit/>
          </a:bodyPr>
          <a:lstStyle/>
          <a:p>
            <a:pPr algn="ctr"/>
            <a:r>
              <a:rPr lang="en-US" sz="1200" dirty="0">
                <a:solidFill>
                  <a:schemeClr val="tx1">
                    <a:lumMod val="75000"/>
                    <a:lumOff val="25000"/>
                  </a:schemeClr>
                </a:solidFill>
                <a:latin typeface="Tahoma"/>
                <a:ea typeface="Open Sans Light" panose="020B0306030504020204" pitchFamily="34" charset="0"/>
                <a:cs typeface="Tahoma"/>
                <a:sym typeface="Tahoma" charset="0"/>
              </a:rPr>
              <a:t>Mobile Opportunity</a:t>
            </a:r>
          </a:p>
          <a:p>
            <a:pPr algn="ctr"/>
            <a:r>
              <a:rPr lang="en-US" sz="1200" dirty="0">
                <a:solidFill>
                  <a:schemeClr val="tx1">
                    <a:lumMod val="75000"/>
                    <a:lumOff val="25000"/>
                  </a:schemeClr>
                </a:solidFill>
                <a:latin typeface="Tahoma"/>
                <a:ea typeface="Open Sans Light" panose="020B0306030504020204" pitchFamily="34" charset="0"/>
                <a:cs typeface="Tahoma"/>
                <a:sym typeface="Tahoma" charset="0"/>
              </a:rPr>
              <a:t>Through Apps</a:t>
            </a:r>
            <a:endParaRPr lang="de-DE" sz="1200" dirty="0"/>
          </a:p>
        </p:txBody>
      </p:sp>
      <p:grpSp>
        <p:nvGrpSpPr>
          <p:cNvPr id="101" name="Group 100"/>
          <p:cNvGrpSpPr/>
          <p:nvPr/>
        </p:nvGrpSpPr>
        <p:grpSpPr>
          <a:xfrm>
            <a:off x="962200" y="3462654"/>
            <a:ext cx="1727746" cy="3194177"/>
            <a:chOff x="962200" y="3462654"/>
            <a:chExt cx="1727746" cy="3194177"/>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a:ext>
              </a:extLst>
            </a:blip>
            <a:srcRect l="4580" r="52295" b="36355"/>
            <a:stretch/>
          </p:blipFill>
          <p:spPr>
            <a:xfrm>
              <a:off x="962200" y="4687535"/>
              <a:ext cx="1727746" cy="1969296"/>
            </a:xfrm>
            <a:prstGeom prst="rect">
              <a:avLst/>
            </a:prstGeom>
          </p:spPr>
        </p:pic>
        <p:sp>
          <p:nvSpPr>
            <p:cNvPr id="36" name="Oval 35"/>
            <p:cNvSpPr/>
            <p:nvPr/>
          </p:nvSpPr>
          <p:spPr>
            <a:xfrm>
              <a:off x="1512309" y="3838121"/>
              <a:ext cx="627529" cy="627529"/>
            </a:xfrm>
            <a:prstGeom prst="ellipse">
              <a:avLst/>
            </a:prstGeom>
            <a:solidFill>
              <a:schemeClr val="bg1"/>
            </a:solidFill>
            <a:ln w="3175">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cxnSp>
          <p:nvCxnSpPr>
            <p:cNvPr id="46" name="Straight Arrow Connector 45"/>
            <p:cNvCxnSpPr>
              <a:endCxn id="36" idx="0"/>
            </p:cNvCxnSpPr>
            <p:nvPr/>
          </p:nvCxnSpPr>
          <p:spPr>
            <a:xfrm flipH="1">
              <a:off x="1826074" y="3462654"/>
              <a:ext cx="1" cy="375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6" idx="4"/>
              <a:endCxn id="11" idx="0"/>
            </p:cNvCxnSpPr>
            <p:nvPr/>
          </p:nvCxnSpPr>
          <p:spPr>
            <a:xfrm flipH="1">
              <a:off x="1826073" y="4465650"/>
              <a:ext cx="1" cy="221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Rectangle 3"/>
            <p:cNvSpPr>
              <a:spLocks/>
            </p:cNvSpPr>
            <p:nvPr/>
          </p:nvSpPr>
          <p:spPr bwMode="auto">
            <a:xfrm>
              <a:off x="1127226" y="5016058"/>
              <a:ext cx="1383061" cy="1554539"/>
            </a:xfrm>
            <a:prstGeom prst="rect">
              <a:avLst/>
            </a:prstGeom>
            <a:noFill/>
            <a:ln>
              <a:noFill/>
              <a:prstDash val="lgDash"/>
            </a:ln>
            <a:effectLst/>
            <a:extLst>
              <a:ext uri="{909E8E84-426E-40dd-AFC4-6F175D3DCCD1}">
                <a14:hiddenFill xmlns=""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050" dirty="0">
                  <a:solidFill>
                    <a:schemeClr val="bg1"/>
                  </a:solidFill>
                  <a:latin typeface="Tahoma"/>
                  <a:ea typeface="Open Sans Light" panose="020B0306030504020204" pitchFamily="34" charset="0"/>
                  <a:cs typeface="Tahoma"/>
                  <a:sym typeface="Tahoma" charset="0"/>
                </a:rPr>
                <a:t>Attract Music Lovers to HH</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Email Marketing</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Social Media</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In-App Marketing (Weather, Travel, Etc.)</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Mobile Website Marketing</a:t>
              </a:r>
            </a:p>
          </p:txBody>
        </p:sp>
        <p:grpSp>
          <p:nvGrpSpPr>
            <p:cNvPr id="55" name="Group 54"/>
            <p:cNvGrpSpPr/>
            <p:nvPr/>
          </p:nvGrpSpPr>
          <p:grpSpPr>
            <a:xfrm>
              <a:off x="1691813" y="4007932"/>
              <a:ext cx="292608" cy="292608"/>
              <a:chOff x="8037513" y="1930400"/>
              <a:chExt cx="1476375" cy="1498600"/>
            </a:xfrm>
            <a:solidFill>
              <a:srgbClr val="4BBBEB"/>
            </a:solidFill>
          </p:grpSpPr>
          <p:sp>
            <p:nvSpPr>
              <p:cNvPr id="56" name="Freeform 5"/>
              <p:cNvSpPr>
                <a:spLocks noEditPoints="1"/>
              </p:cNvSpPr>
              <p:nvPr userDrawn="1"/>
            </p:nvSpPr>
            <p:spPr bwMode="auto">
              <a:xfrm>
                <a:off x="8037513" y="2470150"/>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6"/>
              <p:cNvSpPr>
                <a:spLocks/>
              </p:cNvSpPr>
              <p:nvPr userDrawn="1"/>
            </p:nvSpPr>
            <p:spPr bwMode="auto">
              <a:xfrm>
                <a:off x="8694738" y="2197100"/>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7"/>
              <p:cNvSpPr>
                <a:spLocks/>
              </p:cNvSpPr>
              <p:nvPr userDrawn="1"/>
            </p:nvSpPr>
            <p:spPr bwMode="auto">
              <a:xfrm>
                <a:off x="8774113" y="1930400"/>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2" name="Group 101"/>
          <p:cNvGrpSpPr/>
          <p:nvPr/>
        </p:nvGrpSpPr>
        <p:grpSpPr>
          <a:xfrm>
            <a:off x="3253455" y="3462654"/>
            <a:ext cx="1727746" cy="3194177"/>
            <a:chOff x="962200" y="3462654"/>
            <a:chExt cx="1727746" cy="3194177"/>
          </a:xfrm>
        </p:grpSpPr>
        <p:pic>
          <p:nvPicPr>
            <p:cNvPr id="103" name="Picture 102"/>
            <p:cNvPicPr>
              <a:picLocks noChangeAspect="1"/>
            </p:cNvPicPr>
            <p:nvPr/>
          </p:nvPicPr>
          <p:blipFill rotWithShape="1">
            <a:blip r:embed="rId2" cstate="print">
              <a:extLst>
                <a:ext uri="{28A0092B-C50C-407E-A947-70E740481C1C}">
                  <a14:useLocalDpi xmlns:a14="http://schemas.microsoft.com/office/drawing/2010/main"/>
                </a:ext>
              </a:extLst>
            </a:blip>
            <a:srcRect l="4580" r="52295" b="36355"/>
            <a:stretch/>
          </p:blipFill>
          <p:spPr>
            <a:xfrm>
              <a:off x="962200" y="4687535"/>
              <a:ext cx="1727746" cy="1969296"/>
            </a:xfrm>
            <a:prstGeom prst="rect">
              <a:avLst/>
            </a:prstGeom>
          </p:spPr>
        </p:pic>
        <p:sp>
          <p:nvSpPr>
            <p:cNvPr id="104" name="Oval 103"/>
            <p:cNvSpPr/>
            <p:nvPr/>
          </p:nvSpPr>
          <p:spPr>
            <a:xfrm>
              <a:off x="1512309" y="3838121"/>
              <a:ext cx="627529" cy="627529"/>
            </a:xfrm>
            <a:prstGeom prst="ellipse">
              <a:avLst/>
            </a:prstGeom>
            <a:solidFill>
              <a:schemeClr val="bg1"/>
            </a:solidFill>
            <a:ln w="3175">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cxnSp>
          <p:nvCxnSpPr>
            <p:cNvPr id="105" name="Straight Arrow Connector 104"/>
            <p:cNvCxnSpPr>
              <a:endCxn id="104" idx="0"/>
            </p:cNvCxnSpPr>
            <p:nvPr/>
          </p:nvCxnSpPr>
          <p:spPr>
            <a:xfrm flipH="1">
              <a:off x="1826074" y="3462654"/>
              <a:ext cx="1" cy="375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104" idx="4"/>
              <a:endCxn id="103" idx="0"/>
            </p:cNvCxnSpPr>
            <p:nvPr/>
          </p:nvCxnSpPr>
          <p:spPr>
            <a:xfrm flipH="1">
              <a:off x="1826073" y="4465650"/>
              <a:ext cx="1" cy="221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 name="Rectangle 3"/>
            <p:cNvSpPr>
              <a:spLocks/>
            </p:cNvSpPr>
            <p:nvPr/>
          </p:nvSpPr>
          <p:spPr bwMode="auto">
            <a:xfrm>
              <a:off x="1159500" y="5016058"/>
              <a:ext cx="1289411" cy="1554539"/>
            </a:xfrm>
            <a:prstGeom prst="rect">
              <a:avLst/>
            </a:prstGeom>
            <a:noFill/>
            <a:ln>
              <a:noFill/>
              <a:prstDash val="lgDash"/>
            </a:ln>
            <a:effectLst/>
            <a:extLst>
              <a:ext uri="{909E8E84-426E-40dd-AFC4-6F175D3DCCD1}">
                <a14:hiddenFill xmlns=""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050" dirty="0">
                  <a:solidFill>
                    <a:schemeClr val="bg1"/>
                  </a:solidFill>
                  <a:latin typeface="Tahoma"/>
                  <a:ea typeface="Open Sans Light" panose="020B0306030504020204" pitchFamily="34" charset="0"/>
                  <a:cs typeface="Tahoma"/>
                  <a:sym typeface="Tahoma" charset="0"/>
                </a:rPr>
                <a:t>First Contact and App Marketing</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GPS</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Zip code</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Device ID</a:t>
              </a:r>
            </a:p>
            <a:p>
              <a:pPr marL="171450" indent="-171450">
                <a:buFontTx/>
                <a:buChar char="-"/>
              </a:pPr>
              <a:endParaRPr lang="en-US" sz="1050" dirty="0">
                <a:solidFill>
                  <a:schemeClr val="bg1"/>
                </a:solidFill>
                <a:latin typeface="Tahoma"/>
                <a:ea typeface="Open Sans Light" panose="020B0306030504020204" pitchFamily="34" charset="0"/>
                <a:cs typeface="Tahoma"/>
                <a:sym typeface="Tahoma" charset="0"/>
              </a:endParaRPr>
            </a:p>
          </p:txBody>
        </p:sp>
        <p:grpSp>
          <p:nvGrpSpPr>
            <p:cNvPr id="108" name="Group 107"/>
            <p:cNvGrpSpPr/>
            <p:nvPr/>
          </p:nvGrpSpPr>
          <p:grpSpPr>
            <a:xfrm>
              <a:off x="1691813" y="4007932"/>
              <a:ext cx="292608" cy="292608"/>
              <a:chOff x="8037513" y="1930400"/>
              <a:chExt cx="1476375" cy="1498600"/>
            </a:xfrm>
            <a:solidFill>
              <a:srgbClr val="4BBBEB"/>
            </a:solidFill>
          </p:grpSpPr>
          <p:sp>
            <p:nvSpPr>
              <p:cNvPr id="109" name="Freeform 5"/>
              <p:cNvSpPr>
                <a:spLocks noEditPoints="1"/>
              </p:cNvSpPr>
              <p:nvPr userDrawn="1"/>
            </p:nvSpPr>
            <p:spPr bwMode="auto">
              <a:xfrm>
                <a:off x="8037513" y="2470150"/>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6"/>
              <p:cNvSpPr>
                <a:spLocks/>
              </p:cNvSpPr>
              <p:nvPr userDrawn="1"/>
            </p:nvSpPr>
            <p:spPr bwMode="auto">
              <a:xfrm>
                <a:off x="8694738" y="2197100"/>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7"/>
              <p:cNvSpPr>
                <a:spLocks/>
              </p:cNvSpPr>
              <p:nvPr userDrawn="1"/>
            </p:nvSpPr>
            <p:spPr bwMode="auto">
              <a:xfrm>
                <a:off x="8774113" y="1930400"/>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12" name="Group 111"/>
          <p:cNvGrpSpPr/>
          <p:nvPr/>
        </p:nvGrpSpPr>
        <p:grpSpPr>
          <a:xfrm>
            <a:off x="5597262" y="3462654"/>
            <a:ext cx="1727746" cy="3194177"/>
            <a:chOff x="962200" y="3462654"/>
            <a:chExt cx="1727746" cy="3194177"/>
          </a:xfrm>
        </p:grpSpPr>
        <p:pic>
          <p:nvPicPr>
            <p:cNvPr id="113" name="Picture 112"/>
            <p:cNvPicPr>
              <a:picLocks noChangeAspect="1"/>
            </p:cNvPicPr>
            <p:nvPr/>
          </p:nvPicPr>
          <p:blipFill rotWithShape="1">
            <a:blip r:embed="rId2" cstate="print">
              <a:extLst>
                <a:ext uri="{28A0092B-C50C-407E-A947-70E740481C1C}">
                  <a14:useLocalDpi xmlns:a14="http://schemas.microsoft.com/office/drawing/2010/main"/>
                </a:ext>
              </a:extLst>
            </a:blip>
            <a:srcRect l="4580" r="52295" b="36355"/>
            <a:stretch/>
          </p:blipFill>
          <p:spPr>
            <a:xfrm>
              <a:off x="962200" y="4687535"/>
              <a:ext cx="1727746" cy="1969296"/>
            </a:xfrm>
            <a:prstGeom prst="rect">
              <a:avLst/>
            </a:prstGeom>
          </p:spPr>
        </p:pic>
        <p:sp>
          <p:nvSpPr>
            <p:cNvPr id="114" name="Oval 113"/>
            <p:cNvSpPr/>
            <p:nvPr/>
          </p:nvSpPr>
          <p:spPr>
            <a:xfrm>
              <a:off x="1512309" y="3838121"/>
              <a:ext cx="627529" cy="627529"/>
            </a:xfrm>
            <a:prstGeom prst="ellipse">
              <a:avLst/>
            </a:prstGeom>
            <a:solidFill>
              <a:schemeClr val="bg1"/>
            </a:solidFill>
            <a:ln w="3175">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cxnSp>
          <p:nvCxnSpPr>
            <p:cNvPr id="115" name="Straight Arrow Connector 114"/>
            <p:cNvCxnSpPr>
              <a:endCxn id="114" idx="0"/>
            </p:cNvCxnSpPr>
            <p:nvPr/>
          </p:nvCxnSpPr>
          <p:spPr>
            <a:xfrm flipH="1">
              <a:off x="1826074" y="3462654"/>
              <a:ext cx="1" cy="375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114" idx="4"/>
              <a:endCxn id="113" idx="0"/>
            </p:cNvCxnSpPr>
            <p:nvPr/>
          </p:nvCxnSpPr>
          <p:spPr>
            <a:xfrm flipH="1">
              <a:off x="1826073" y="4465650"/>
              <a:ext cx="1" cy="221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7" name="Rectangle 3"/>
            <p:cNvSpPr>
              <a:spLocks/>
            </p:cNvSpPr>
            <p:nvPr/>
          </p:nvSpPr>
          <p:spPr bwMode="auto">
            <a:xfrm>
              <a:off x="1159500" y="5016058"/>
              <a:ext cx="1289411" cy="1554539"/>
            </a:xfrm>
            <a:prstGeom prst="rect">
              <a:avLst/>
            </a:prstGeom>
            <a:noFill/>
            <a:ln>
              <a:noFill/>
              <a:prstDash val="lgDash"/>
            </a:ln>
            <a:effectLst/>
            <a:extLst>
              <a:ext uri="{909E8E84-426E-40dd-AFC4-6F175D3DCCD1}">
                <a14:hiddenFill xmlns=""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050" dirty="0">
                  <a:solidFill>
                    <a:schemeClr val="bg1"/>
                  </a:solidFill>
                  <a:latin typeface="Tahoma"/>
                  <a:ea typeface="Open Sans Light" panose="020B0306030504020204" pitchFamily="34" charset="0"/>
                  <a:cs typeface="Tahoma"/>
                  <a:sym typeface="Tahoma" charset="0"/>
                </a:rPr>
                <a:t>Capture Data (with Consent)</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Device ID</a:t>
              </a:r>
            </a:p>
            <a:p>
              <a:r>
                <a:rPr lang="en-US" sz="1050" dirty="0">
                  <a:solidFill>
                    <a:schemeClr val="bg1"/>
                  </a:solidFill>
                  <a:latin typeface="Tahoma"/>
                  <a:ea typeface="Open Sans Light" panose="020B0306030504020204" pitchFamily="34" charset="0"/>
                  <a:cs typeface="Tahoma"/>
                  <a:sym typeface="Tahoma" charset="0"/>
                </a:rPr>
                <a:t>    - Android</a:t>
              </a:r>
            </a:p>
            <a:p>
              <a:r>
                <a:rPr lang="en-US" sz="1050" dirty="0">
                  <a:solidFill>
                    <a:schemeClr val="bg1"/>
                  </a:solidFill>
                  <a:latin typeface="Tahoma"/>
                  <a:ea typeface="Open Sans Light" panose="020B0306030504020204" pitchFamily="34" charset="0"/>
                  <a:cs typeface="Tahoma"/>
                  <a:sym typeface="Tahoma" charset="0"/>
                </a:rPr>
                <a:t>    - Apple</a:t>
              </a:r>
            </a:p>
            <a:p>
              <a:pPr marL="171450" indent="-171450">
                <a:buClr>
                  <a:schemeClr val="bg1"/>
                </a:buClr>
                <a:buFont typeface=".AppleSystemUIFont" charset="-120"/>
                <a:buChar char="-"/>
              </a:pPr>
              <a:r>
                <a:rPr lang="en-US" sz="1050" dirty="0">
                  <a:solidFill>
                    <a:schemeClr val="bg1"/>
                  </a:solidFill>
                  <a:latin typeface="Tahoma"/>
                  <a:ea typeface="Open Sans Light" panose="020B0306030504020204" pitchFamily="34" charset="0"/>
                  <a:cs typeface="Tahoma"/>
                  <a:sym typeface="Tahoma" charset="0"/>
                </a:rPr>
                <a:t>Age</a:t>
              </a:r>
            </a:p>
            <a:p>
              <a:pPr marL="171450" indent="-171450">
                <a:buClr>
                  <a:schemeClr val="bg1"/>
                </a:buClr>
                <a:buFont typeface=".AppleSystemUIFont" charset="-120"/>
                <a:buChar char="-"/>
              </a:pPr>
              <a:r>
                <a:rPr lang="en-US" sz="1050" dirty="0">
                  <a:solidFill>
                    <a:schemeClr val="bg1"/>
                  </a:solidFill>
                  <a:latin typeface="Tahoma"/>
                  <a:ea typeface="Open Sans Light" panose="020B0306030504020204" pitchFamily="34" charset="0"/>
                  <a:cs typeface="Tahoma"/>
                  <a:sym typeface="Tahoma" charset="0"/>
                </a:rPr>
                <a:t>Gender</a:t>
              </a:r>
            </a:p>
            <a:p>
              <a:pPr marL="171450" indent="-171450">
                <a:buClr>
                  <a:schemeClr val="bg1"/>
                </a:buClr>
                <a:buFont typeface=".AppleSystemUIFont" charset="-120"/>
                <a:buChar char="-"/>
              </a:pPr>
              <a:r>
                <a:rPr lang="en-US" sz="1050" dirty="0">
                  <a:solidFill>
                    <a:schemeClr val="bg1"/>
                  </a:solidFill>
                  <a:latin typeface="Tahoma"/>
                  <a:ea typeface="Open Sans Light" panose="020B0306030504020204" pitchFamily="34" charset="0"/>
                  <a:cs typeface="Tahoma"/>
                  <a:sym typeface="Tahoma" charset="0"/>
                </a:rPr>
                <a:t>Location</a:t>
              </a:r>
            </a:p>
            <a:p>
              <a:pPr marL="171450" indent="-171450">
                <a:buClr>
                  <a:schemeClr val="bg1"/>
                </a:buClr>
                <a:buFont typeface=".AppleSystemUIFont" charset="-120"/>
                <a:buChar char="-"/>
              </a:pPr>
              <a:r>
                <a:rPr lang="en-US" sz="1050" dirty="0">
                  <a:solidFill>
                    <a:schemeClr val="bg1"/>
                  </a:solidFill>
                  <a:latin typeface="Tahoma"/>
                  <a:ea typeface="Open Sans Light" panose="020B0306030504020204" pitchFamily="34" charset="0"/>
                  <a:cs typeface="Tahoma"/>
                  <a:sym typeface="Tahoma" charset="0"/>
                </a:rPr>
                <a:t>More </a:t>
              </a:r>
              <a:r>
                <a:rPr lang="is-IS" sz="1050" dirty="0">
                  <a:solidFill>
                    <a:schemeClr val="bg1"/>
                  </a:solidFill>
                  <a:latin typeface="Tahoma"/>
                  <a:ea typeface="Open Sans Light" panose="020B0306030504020204" pitchFamily="34" charset="0"/>
                  <a:cs typeface="Tahoma"/>
                  <a:sym typeface="Tahoma" charset="0"/>
                </a:rPr>
                <a:t>…</a:t>
              </a:r>
              <a:endParaRPr lang="en-US" sz="1050" dirty="0">
                <a:solidFill>
                  <a:schemeClr val="bg1"/>
                </a:solidFill>
                <a:latin typeface="Tahoma"/>
                <a:ea typeface="Open Sans Light" panose="020B0306030504020204" pitchFamily="34" charset="0"/>
                <a:cs typeface="Tahoma"/>
                <a:sym typeface="Tahoma" charset="0"/>
              </a:endParaRPr>
            </a:p>
            <a:p>
              <a:pPr marL="171450" indent="-171450">
                <a:buFont typeface=".AppleSystemUIFont" charset="-120"/>
                <a:buChar char="-"/>
              </a:pPr>
              <a:endParaRPr lang="en-US" sz="1050" dirty="0">
                <a:solidFill>
                  <a:schemeClr val="bg1"/>
                </a:solidFill>
                <a:latin typeface="Tahoma"/>
                <a:ea typeface="Open Sans Light" panose="020B0306030504020204" pitchFamily="34" charset="0"/>
                <a:cs typeface="Tahoma"/>
                <a:sym typeface="Tahoma" charset="0"/>
              </a:endParaRPr>
            </a:p>
          </p:txBody>
        </p:sp>
        <p:grpSp>
          <p:nvGrpSpPr>
            <p:cNvPr id="118" name="Group 117"/>
            <p:cNvGrpSpPr/>
            <p:nvPr/>
          </p:nvGrpSpPr>
          <p:grpSpPr>
            <a:xfrm>
              <a:off x="1691813" y="4007932"/>
              <a:ext cx="292608" cy="292608"/>
              <a:chOff x="8037513" y="1930400"/>
              <a:chExt cx="1476375" cy="1498600"/>
            </a:xfrm>
            <a:solidFill>
              <a:srgbClr val="4BBBEB"/>
            </a:solidFill>
          </p:grpSpPr>
          <p:sp>
            <p:nvSpPr>
              <p:cNvPr id="119" name="Freeform 5"/>
              <p:cNvSpPr>
                <a:spLocks noEditPoints="1"/>
              </p:cNvSpPr>
              <p:nvPr userDrawn="1"/>
            </p:nvSpPr>
            <p:spPr bwMode="auto">
              <a:xfrm>
                <a:off x="8037513" y="2470150"/>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6"/>
              <p:cNvSpPr>
                <a:spLocks/>
              </p:cNvSpPr>
              <p:nvPr userDrawn="1"/>
            </p:nvSpPr>
            <p:spPr bwMode="auto">
              <a:xfrm>
                <a:off x="8694738" y="2197100"/>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7"/>
              <p:cNvSpPr>
                <a:spLocks/>
              </p:cNvSpPr>
              <p:nvPr userDrawn="1"/>
            </p:nvSpPr>
            <p:spPr bwMode="auto">
              <a:xfrm>
                <a:off x="8774113" y="1930400"/>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123" name="Picture 122"/>
          <p:cNvPicPr>
            <a:picLocks noChangeAspect="1"/>
          </p:cNvPicPr>
          <p:nvPr/>
        </p:nvPicPr>
        <p:blipFill rotWithShape="1">
          <a:blip r:embed="rId2" cstate="print">
            <a:extLst>
              <a:ext uri="{28A0092B-C50C-407E-A947-70E740481C1C}">
                <a14:useLocalDpi xmlns:a14="http://schemas.microsoft.com/office/drawing/2010/main"/>
              </a:ext>
            </a:extLst>
          </a:blip>
          <a:srcRect l="4580" r="52295" b="36355"/>
          <a:stretch/>
        </p:blipFill>
        <p:spPr>
          <a:xfrm>
            <a:off x="7909538" y="4687535"/>
            <a:ext cx="1727746" cy="1969296"/>
          </a:xfrm>
          <a:prstGeom prst="rect">
            <a:avLst/>
          </a:prstGeom>
        </p:spPr>
      </p:pic>
      <p:sp>
        <p:nvSpPr>
          <p:cNvPr id="124" name="Oval 123"/>
          <p:cNvSpPr/>
          <p:nvPr/>
        </p:nvSpPr>
        <p:spPr>
          <a:xfrm>
            <a:off x="8459647" y="3838121"/>
            <a:ext cx="627529" cy="627529"/>
          </a:xfrm>
          <a:prstGeom prst="ellipse">
            <a:avLst/>
          </a:prstGeom>
          <a:solidFill>
            <a:schemeClr val="bg1"/>
          </a:solidFill>
          <a:ln w="3175">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cxnSp>
        <p:nvCxnSpPr>
          <p:cNvPr id="125" name="Straight Arrow Connector 124"/>
          <p:cNvCxnSpPr>
            <a:endCxn id="124" idx="0"/>
          </p:cNvCxnSpPr>
          <p:nvPr/>
        </p:nvCxnSpPr>
        <p:spPr>
          <a:xfrm flipH="1">
            <a:off x="8773412" y="3462654"/>
            <a:ext cx="1" cy="375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stCxn id="124" idx="4"/>
            <a:endCxn id="123" idx="0"/>
          </p:cNvCxnSpPr>
          <p:nvPr/>
        </p:nvCxnSpPr>
        <p:spPr>
          <a:xfrm flipH="1">
            <a:off x="8773411" y="4465650"/>
            <a:ext cx="1" cy="221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7" name="Rectangle 3"/>
          <p:cNvSpPr>
            <a:spLocks/>
          </p:cNvSpPr>
          <p:nvPr/>
        </p:nvSpPr>
        <p:spPr bwMode="auto">
          <a:xfrm>
            <a:off x="8106838" y="5016058"/>
            <a:ext cx="1289411" cy="1554539"/>
          </a:xfrm>
          <a:prstGeom prst="rect">
            <a:avLst/>
          </a:prstGeom>
          <a:noFill/>
          <a:ln>
            <a:noFill/>
            <a:prstDash val="lgDash"/>
          </a:ln>
          <a:effectLst/>
          <a:extLst>
            <a:ext uri="{909E8E84-426E-40dd-AFC4-6F175D3DCCD1}">
              <a14:hiddenFill xmlns=""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050" dirty="0">
                <a:solidFill>
                  <a:schemeClr val="bg1"/>
                </a:solidFill>
                <a:latin typeface="Tahoma"/>
                <a:ea typeface="Open Sans Light" panose="020B0306030504020204" pitchFamily="34" charset="0"/>
                <a:cs typeface="Tahoma"/>
                <a:sym typeface="Tahoma" charset="0"/>
              </a:rPr>
              <a:t>Track Usage </a:t>
            </a:r>
          </a:p>
          <a:p>
            <a:r>
              <a:rPr lang="en-US" sz="1050" dirty="0">
                <a:solidFill>
                  <a:schemeClr val="bg1"/>
                </a:solidFill>
                <a:latin typeface="Tahoma"/>
                <a:ea typeface="Open Sans Light" panose="020B0306030504020204" pitchFamily="34" charset="0"/>
                <a:cs typeface="Tahoma"/>
                <a:sym typeface="Tahoma" charset="0"/>
              </a:rPr>
              <a:t>(with Consent)</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Ticket Purchases</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Bike Rental</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HVV Usage</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Book Hotel</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Purchases</a:t>
            </a:r>
          </a:p>
          <a:p>
            <a:r>
              <a:rPr lang="en-US" sz="1050" dirty="0">
                <a:solidFill>
                  <a:schemeClr val="bg1"/>
                </a:solidFill>
                <a:latin typeface="Tahoma"/>
                <a:ea typeface="Open Sans Light" panose="020B0306030504020204" pitchFamily="34" charset="0"/>
                <a:cs typeface="Tahoma"/>
                <a:sym typeface="Tahoma" charset="0"/>
              </a:rPr>
              <a:t>Beacons</a:t>
            </a:r>
          </a:p>
        </p:txBody>
      </p:sp>
      <p:grpSp>
        <p:nvGrpSpPr>
          <p:cNvPr id="128" name="Group 127"/>
          <p:cNvGrpSpPr/>
          <p:nvPr/>
        </p:nvGrpSpPr>
        <p:grpSpPr>
          <a:xfrm>
            <a:off x="8639151" y="4007932"/>
            <a:ext cx="292608" cy="292608"/>
            <a:chOff x="8037513" y="1930400"/>
            <a:chExt cx="1476375" cy="1498600"/>
          </a:xfrm>
          <a:solidFill>
            <a:srgbClr val="4BBBEB"/>
          </a:solidFill>
        </p:grpSpPr>
        <p:sp>
          <p:nvSpPr>
            <p:cNvPr id="129" name="Freeform 5"/>
            <p:cNvSpPr>
              <a:spLocks noEditPoints="1"/>
            </p:cNvSpPr>
            <p:nvPr userDrawn="1"/>
          </p:nvSpPr>
          <p:spPr bwMode="auto">
            <a:xfrm>
              <a:off x="8037513" y="2470150"/>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6"/>
            <p:cNvSpPr>
              <a:spLocks/>
            </p:cNvSpPr>
            <p:nvPr userDrawn="1"/>
          </p:nvSpPr>
          <p:spPr bwMode="auto">
            <a:xfrm>
              <a:off x="8694738" y="2197100"/>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7"/>
            <p:cNvSpPr>
              <a:spLocks/>
            </p:cNvSpPr>
            <p:nvPr userDrawn="1"/>
          </p:nvSpPr>
          <p:spPr bwMode="auto">
            <a:xfrm>
              <a:off x="8774113" y="1930400"/>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2" name="Group 131"/>
          <p:cNvGrpSpPr/>
          <p:nvPr/>
        </p:nvGrpSpPr>
        <p:grpSpPr>
          <a:xfrm>
            <a:off x="10242834" y="3462654"/>
            <a:ext cx="1727746" cy="3194177"/>
            <a:chOff x="962200" y="3462654"/>
            <a:chExt cx="1727746" cy="3194177"/>
          </a:xfrm>
        </p:grpSpPr>
        <p:pic>
          <p:nvPicPr>
            <p:cNvPr id="133" name="Picture 132"/>
            <p:cNvPicPr>
              <a:picLocks noChangeAspect="1"/>
            </p:cNvPicPr>
            <p:nvPr/>
          </p:nvPicPr>
          <p:blipFill rotWithShape="1">
            <a:blip r:embed="rId2" cstate="print">
              <a:extLst>
                <a:ext uri="{28A0092B-C50C-407E-A947-70E740481C1C}">
                  <a14:useLocalDpi xmlns:a14="http://schemas.microsoft.com/office/drawing/2010/main"/>
                </a:ext>
              </a:extLst>
            </a:blip>
            <a:srcRect l="4580" r="52295" b="36355"/>
            <a:stretch/>
          </p:blipFill>
          <p:spPr>
            <a:xfrm>
              <a:off x="962200" y="4687535"/>
              <a:ext cx="1727746" cy="1969296"/>
            </a:xfrm>
            <a:prstGeom prst="rect">
              <a:avLst/>
            </a:prstGeom>
          </p:spPr>
        </p:pic>
        <p:sp>
          <p:nvSpPr>
            <p:cNvPr id="134" name="Oval 133"/>
            <p:cNvSpPr/>
            <p:nvPr/>
          </p:nvSpPr>
          <p:spPr>
            <a:xfrm>
              <a:off x="1512309" y="3838121"/>
              <a:ext cx="627529" cy="627529"/>
            </a:xfrm>
            <a:prstGeom prst="ellipse">
              <a:avLst/>
            </a:prstGeom>
            <a:solidFill>
              <a:schemeClr val="bg1"/>
            </a:solidFill>
            <a:ln w="3175">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0000"/>
                    <a:lumOff val="40000"/>
                  </a:schemeClr>
                </a:solidFill>
              </a:endParaRPr>
            </a:p>
          </p:txBody>
        </p:sp>
        <p:cxnSp>
          <p:nvCxnSpPr>
            <p:cNvPr id="135" name="Straight Arrow Connector 134"/>
            <p:cNvCxnSpPr>
              <a:endCxn id="134" idx="0"/>
            </p:cNvCxnSpPr>
            <p:nvPr/>
          </p:nvCxnSpPr>
          <p:spPr>
            <a:xfrm flipH="1">
              <a:off x="1826074" y="3462654"/>
              <a:ext cx="1" cy="375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34" idx="4"/>
              <a:endCxn id="133" idx="0"/>
            </p:cNvCxnSpPr>
            <p:nvPr/>
          </p:nvCxnSpPr>
          <p:spPr>
            <a:xfrm flipH="1">
              <a:off x="1826073" y="4465650"/>
              <a:ext cx="1" cy="221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7" name="Rectangle 3"/>
            <p:cNvSpPr>
              <a:spLocks/>
            </p:cNvSpPr>
            <p:nvPr/>
          </p:nvSpPr>
          <p:spPr bwMode="auto">
            <a:xfrm>
              <a:off x="1159500" y="5016058"/>
              <a:ext cx="1289411" cy="1554539"/>
            </a:xfrm>
            <a:prstGeom prst="rect">
              <a:avLst/>
            </a:prstGeom>
            <a:noFill/>
            <a:ln>
              <a:noFill/>
              <a:prstDash val="lgDash"/>
            </a:ln>
            <a:effectLst/>
            <a:extLst>
              <a:ext uri="{909E8E84-426E-40dd-AFC4-6F175D3DCCD1}">
                <a14:hiddenFill xmlns="" xmlns:a14="http://schemas.microsoft.com/office/drawing/2010/main">
                  <a:solidFill>
                    <a:srgbClr val="FFFFFF"/>
                  </a:solidFill>
                </a14:hiddenFill>
              </a:ext>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1050" dirty="0">
                  <a:solidFill>
                    <a:schemeClr val="bg1"/>
                  </a:solidFill>
                  <a:latin typeface="Tahoma"/>
                  <a:ea typeface="Open Sans Light" panose="020B0306030504020204" pitchFamily="34" charset="0"/>
                  <a:cs typeface="Tahoma"/>
                  <a:sym typeface="Tahoma" charset="0"/>
                </a:rPr>
                <a:t>Follow Over Time and Retarget</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18 Months device usage on average</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Frequency Cap Per ID Possible</a:t>
              </a:r>
            </a:p>
            <a:p>
              <a:pPr marL="171450" indent="-171450">
                <a:buFontTx/>
                <a:buChar char="-"/>
              </a:pPr>
              <a:r>
                <a:rPr lang="en-US" sz="1050" dirty="0">
                  <a:solidFill>
                    <a:schemeClr val="bg1"/>
                  </a:solidFill>
                  <a:latin typeface="Tahoma"/>
                  <a:ea typeface="Open Sans Light" panose="020B0306030504020204" pitchFamily="34" charset="0"/>
                  <a:cs typeface="Tahoma"/>
                  <a:sym typeface="Tahoma" charset="0"/>
                </a:rPr>
                <a:t>Push Notifications</a:t>
              </a:r>
            </a:p>
          </p:txBody>
        </p:sp>
        <p:grpSp>
          <p:nvGrpSpPr>
            <p:cNvPr id="138" name="Group 137"/>
            <p:cNvGrpSpPr/>
            <p:nvPr/>
          </p:nvGrpSpPr>
          <p:grpSpPr>
            <a:xfrm>
              <a:off x="1691813" y="4007932"/>
              <a:ext cx="292608" cy="292608"/>
              <a:chOff x="8037513" y="1930400"/>
              <a:chExt cx="1476375" cy="1498600"/>
            </a:xfrm>
            <a:solidFill>
              <a:srgbClr val="4BBBEB"/>
            </a:solidFill>
          </p:grpSpPr>
          <p:sp>
            <p:nvSpPr>
              <p:cNvPr id="139" name="Freeform 5"/>
              <p:cNvSpPr>
                <a:spLocks noEditPoints="1"/>
              </p:cNvSpPr>
              <p:nvPr userDrawn="1"/>
            </p:nvSpPr>
            <p:spPr bwMode="auto">
              <a:xfrm>
                <a:off x="8037513" y="2470150"/>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6"/>
              <p:cNvSpPr>
                <a:spLocks/>
              </p:cNvSpPr>
              <p:nvPr userDrawn="1"/>
            </p:nvSpPr>
            <p:spPr bwMode="auto">
              <a:xfrm>
                <a:off x="8694738" y="2197100"/>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7"/>
              <p:cNvSpPr>
                <a:spLocks/>
              </p:cNvSpPr>
              <p:nvPr userDrawn="1"/>
            </p:nvSpPr>
            <p:spPr bwMode="auto">
              <a:xfrm>
                <a:off x="8774113" y="1930400"/>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160" name="Picture 15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71452" y="2464135"/>
            <a:ext cx="564115" cy="428759"/>
          </a:xfrm>
          <a:prstGeom prst="rect">
            <a:avLst/>
          </a:prstGeom>
        </p:spPr>
      </p:pic>
      <p:pic>
        <p:nvPicPr>
          <p:cNvPr id="166" name="Picture 16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66807" y="2461144"/>
            <a:ext cx="564953" cy="429396"/>
          </a:xfrm>
          <a:prstGeom prst="rect">
            <a:avLst/>
          </a:prstGeom>
        </p:spPr>
      </p:pic>
      <p:grpSp>
        <p:nvGrpSpPr>
          <p:cNvPr id="175" name="Group 174"/>
          <p:cNvGrpSpPr/>
          <p:nvPr/>
        </p:nvGrpSpPr>
        <p:grpSpPr>
          <a:xfrm>
            <a:off x="3926645" y="2615091"/>
            <a:ext cx="393018" cy="729279"/>
            <a:chOff x="-1879600" y="1049338"/>
            <a:chExt cx="725488" cy="1225549"/>
          </a:xfrm>
        </p:grpSpPr>
        <p:sp>
          <p:nvSpPr>
            <p:cNvPr id="171" name="Freeform 22"/>
            <p:cNvSpPr>
              <a:spLocks noEditPoints="1"/>
            </p:cNvSpPr>
            <p:nvPr/>
          </p:nvSpPr>
          <p:spPr bwMode="auto">
            <a:xfrm>
              <a:off x="-1879600" y="1049338"/>
              <a:ext cx="725488" cy="1225549"/>
            </a:xfrm>
            <a:custGeom>
              <a:avLst/>
              <a:gdLst>
                <a:gd name="T0" fmla="*/ 58 w 65"/>
                <a:gd name="T1" fmla="*/ 0 h 112"/>
                <a:gd name="T2" fmla="*/ 8 w 65"/>
                <a:gd name="T3" fmla="*/ 0 h 112"/>
                <a:gd name="T4" fmla="*/ 0 w 65"/>
                <a:gd name="T5" fmla="*/ 8 h 112"/>
                <a:gd name="T6" fmla="*/ 0 w 65"/>
                <a:gd name="T7" fmla="*/ 104 h 112"/>
                <a:gd name="T8" fmla="*/ 8 w 65"/>
                <a:gd name="T9" fmla="*/ 112 h 112"/>
                <a:gd name="T10" fmla="*/ 58 w 65"/>
                <a:gd name="T11" fmla="*/ 112 h 112"/>
                <a:gd name="T12" fmla="*/ 65 w 65"/>
                <a:gd name="T13" fmla="*/ 104 h 112"/>
                <a:gd name="T14" fmla="*/ 65 w 65"/>
                <a:gd name="T15" fmla="*/ 8 h 112"/>
                <a:gd name="T16" fmla="*/ 58 w 65"/>
                <a:gd name="T17" fmla="*/ 0 h 112"/>
                <a:gd name="T18" fmla="*/ 21 w 65"/>
                <a:gd name="T19" fmla="*/ 107 h 112"/>
                <a:gd name="T20" fmla="*/ 15 w 65"/>
                <a:gd name="T21" fmla="*/ 107 h 112"/>
                <a:gd name="T22" fmla="*/ 13 w 65"/>
                <a:gd name="T23" fmla="*/ 104 h 112"/>
                <a:gd name="T24" fmla="*/ 15 w 65"/>
                <a:gd name="T25" fmla="*/ 102 h 112"/>
                <a:gd name="T26" fmla="*/ 21 w 65"/>
                <a:gd name="T27" fmla="*/ 102 h 112"/>
                <a:gd name="T28" fmla="*/ 24 w 65"/>
                <a:gd name="T29" fmla="*/ 104 h 112"/>
                <a:gd name="T30" fmla="*/ 21 w 65"/>
                <a:gd name="T31" fmla="*/ 107 h 112"/>
                <a:gd name="T32" fmla="*/ 33 w 65"/>
                <a:gd name="T33" fmla="*/ 108 h 112"/>
                <a:gd name="T34" fmla="*/ 29 w 65"/>
                <a:gd name="T35" fmla="*/ 104 h 112"/>
                <a:gd name="T36" fmla="*/ 33 w 65"/>
                <a:gd name="T37" fmla="*/ 101 h 112"/>
                <a:gd name="T38" fmla="*/ 36 w 65"/>
                <a:gd name="T39" fmla="*/ 104 h 112"/>
                <a:gd name="T40" fmla="*/ 33 w 65"/>
                <a:gd name="T41" fmla="*/ 108 h 112"/>
                <a:gd name="T42" fmla="*/ 50 w 65"/>
                <a:gd name="T43" fmla="*/ 107 h 112"/>
                <a:gd name="T44" fmla="*/ 44 w 65"/>
                <a:gd name="T45" fmla="*/ 107 h 112"/>
                <a:gd name="T46" fmla="*/ 42 w 65"/>
                <a:gd name="T47" fmla="*/ 104 h 112"/>
                <a:gd name="T48" fmla="*/ 44 w 65"/>
                <a:gd name="T49" fmla="*/ 102 h 112"/>
                <a:gd name="T50" fmla="*/ 50 w 65"/>
                <a:gd name="T51" fmla="*/ 102 h 112"/>
                <a:gd name="T52" fmla="*/ 52 w 65"/>
                <a:gd name="T53" fmla="*/ 104 h 112"/>
                <a:gd name="T54" fmla="*/ 50 w 65"/>
                <a:gd name="T55" fmla="*/ 107 h 112"/>
                <a:gd name="T56" fmla="*/ 60 w 65"/>
                <a:gd name="T57" fmla="*/ 98 h 112"/>
                <a:gd name="T58" fmla="*/ 5 w 65"/>
                <a:gd name="T59" fmla="*/ 98 h 112"/>
                <a:gd name="T60" fmla="*/ 5 w 65"/>
                <a:gd name="T61" fmla="*/ 5 h 112"/>
                <a:gd name="T62" fmla="*/ 60 w 65"/>
                <a:gd name="T63" fmla="*/ 5 h 112"/>
                <a:gd name="T64" fmla="*/ 60 w 65"/>
                <a:gd name="T65" fmla="*/ 98 h 112"/>
                <a:gd name="T66" fmla="*/ 60 w 65"/>
                <a:gd name="T67" fmla="*/ 98 h 112"/>
                <a:gd name="T68" fmla="*/ 60 w 65"/>
                <a:gd name="T69" fmla="*/ 9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 h="112">
                  <a:moveTo>
                    <a:pt x="58" y="0"/>
                  </a:moveTo>
                  <a:cubicBezTo>
                    <a:pt x="8" y="0"/>
                    <a:pt x="8" y="0"/>
                    <a:pt x="8" y="0"/>
                  </a:cubicBezTo>
                  <a:cubicBezTo>
                    <a:pt x="3" y="0"/>
                    <a:pt x="0" y="3"/>
                    <a:pt x="0" y="8"/>
                  </a:cubicBezTo>
                  <a:cubicBezTo>
                    <a:pt x="0" y="104"/>
                    <a:pt x="0" y="104"/>
                    <a:pt x="0" y="104"/>
                  </a:cubicBezTo>
                  <a:cubicBezTo>
                    <a:pt x="0" y="109"/>
                    <a:pt x="3" y="112"/>
                    <a:pt x="8" y="112"/>
                  </a:cubicBezTo>
                  <a:cubicBezTo>
                    <a:pt x="58" y="112"/>
                    <a:pt x="58" y="112"/>
                    <a:pt x="58" y="112"/>
                  </a:cubicBezTo>
                  <a:cubicBezTo>
                    <a:pt x="62" y="112"/>
                    <a:pt x="65" y="109"/>
                    <a:pt x="65" y="104"/>
                  </a:cubicBezTo>
                  <a:cubicBezTo>
                    <a:pt x="65" y="8"/>
                    <a:pt x="65" y="8"/>
                    <a:pt x="65" y="8"/>
                  </a:cubicBezTo>
                  <a:cubicBezTo>
                    <a:pt x="65" y="3"/>
                    <a:pt x="62" y="0"/>
                    <a:pt x="58" y="0"/>
                  </a:cubicBezTo>
                  <a:close/>
                  <a:moveTo>
                    <a:pt x="21" y="107"/>
                  </a:moveTo>
                  <a:cubicBezTo>
                    <a:pt x="15" y="107"/>
                    <a:pt x="15" y="107"/>
                    <a:pt x="15" y="107"/>
                  </a:cubicBezTo>
                  <a:cubicBezTo>
                    <a:pt x="14" y="107"/>
                    <a:pt x="13" y="106"/>
                    <a:pt x="13" y="104"/>
                  </a:cubicBezTo>
                  <a:cubicBezTo>
                    <a:pt x="13" y="103"/>
                    <a:pt x="14" y="102"/>
                    <a:pt x="15" y="102"/>
                  </a:cubicBezTo>
                  <a:cubicBezTo>
                    <a:pt x="21" y="102"/>
                    <a:pt x="21" y="102"/>
                    <a:pt x="21" y="102"/>
                  </a:cubicBezTo>
                  <a:cubicBezTo>
                    <a:pt x="23" y="102"/>
                    <a:pt x="24" y="103"/>
                    <a:pt x="24" y="104"/>
                  </a:cubicBezTo>
                  <a:cubicBezTo>
                    <a:pt x="24" y="106"/>
                    <a:pt x="23" y="107"/>
                    <a:pt x="21" y="107"/>
                  </a:cubicBezTo>
                  <a:close/>
                  <a:moveTo>
                    <a:pt x="33" y="108"/>
                  </a:moveTo>
                  <a:cubicBezTo>
                    <a:pt x="30" y="108"/>
                    <a:pt x="29" y="107"/>
                    <a:pt x="29" y="104"/>
                  </a:cubicBezTo>
                  <a:cubicBezTo>
                    <a:pt x="29" y="102"/>
                    <a:pt x="30" y="101"/>
                    <a:pt x="33" y="101"/>
                  </a:cubicBezTo>
                  <a:cubicBezTo>
                    <a:pt x="35" y="101"/>
                    <a:pt x="36" y="102"/>
                    <a:pt x="36" y="104"/>
                  </a:cubicBezTo>
                  <a:cubicBezTo>
                    <a:pt x="36" y="107"/>
                    <a:pt x="35" y="108"/>
                    <a:pt x="33" y="108"/>
                  </a:cubicBezTo>
                  <a:close/>
                  <a:moveTo>
                    <a:pt x="50" y="107"/>
                  </a:moveTo>
                  <a:cubicBezTo>
                    <a:pt x="44" y="107"/>
                    <a:pt x="44" y="107"/>
                    <a:pt x="44" y="107"/>
                  </a:cubicBezTo>
                  <a:cubicBezTo>
                    <a:pt x="42" y="107"/>
                    <a:pt x="42" y="106"/>
                    <a:pt x="42" y="104"/>
                  </a:cubicBezTo>
                  <a:cubicBezTo>
                    <a:pt x="42" y="103"/>
                    <a:pt x="42" y="102"/>
                    <a:pt x="44" y="102"/>
                  </a:cubicBezTo>
                  <a:cubicBezTo>
                    <a:pt x="50" y="102"/>
                    <a:pt x="50" y="102"/>
                    <a:pt x="50" y="102"/>
                  </a:cubicBezTo>
                  <a:cubicBezTo>
                    <a:pt x="51" y="102"/>
                    <a:pt x="52" y="103"/>
                    <a:pt x="52" y="104"/>
                  </a:cubicBezTo>
                  <a:cubicBezTo>
                    <a:pt x="52" y="106"/>
                    <a:pt x="51" y="107"/>
                    <a:pt x="50" y="107"/>
                  </a:cubicBezTo>
                  <a:close/>
                  <a:moveTo>
                    <a:pt x="60" y="98"/>
                  </a:moveTo>
                  <a:cubicBezTo>
                    <a:pt x="5" y="98"/>
                    <a:pt x="5" y="98"/>
                    <a:pt x="5" y="98"/>
                  </a:cubicBezTo>
                  <a:cubicBezTo>
                    <a:pt x="5" y="5"/>
                    <a:pt x="5" y="5"/>
                    <a:pt x="5" y="5"/>
                  </a:cubicBezTo>
                  <a:cubicBezTo>
                    <a:pt x="60" y="5"/>
                    <a:pt x="60" y="5"/>
                    <a:pt x="60" y="5"/>
                  </a:cubicBezTo>
                  <a:lnTo>
                    <a:pt x="60" y="98"/>
                  </a:lnTo>
                  <a:close/>
                  <a:moveTo>
                    <a:pt x="60" y="98"/>
                  </a:moveTo>
                  <a:cubicBezTo>
                    <a:pt x="60" y="98"/>
                    <a:pt x="60" y="98"/>
                    <a:pt x="60" y="98"/>
                  </a:cubicBezTo>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de-DE"/>
            </a:p>
          </p:txBody>
        </p:sp>
        <p:sp>
          <p:nvSpPr>
            <p:cNvPr id="172" name="Freeform 23"/>
            <p:cNvSpPr>
              <a:spLocks noEditPoints="1"/>
            </p:cNvSpPr>
            <p:nvPr/>
          </p:nvSpPr>
          <p:spPr bwMode="auto">
            <a:xfrm>
              <a:off x="-1735138" y="1443038"/>
              <a:ext cx="434975" cy="153987"/>
            </a:xfrm>
            <a:custGeom>
              <a:avLst/>
              <a:gdLst>
                <a:gd name="T0" fmla="*/ 39 w 39"/>
                <a:gd name="T1" fmla="*/ 11 h 14"/>
                <a:gd name="T2" fmla="*/ 36 w 39"/>
                <a:gd name="T3" fmla="*/ 14 h 14"/>
                <a:gd name="T4" fmla="*/ 3 w 39"/>
                <a:gd name="T5" fmla="*/ 14 h 14"/>
                <a:gd name="T6" fmla="*/ 0 w 39"/>
                <a:gd name="T7" fmla="*/ 11 h 14"/>
                <a:gd name="T8" fmla="*/ 39 w 39"/>
                <a:gd name="T9" fmla="*/ 11 h 14"/>
                <a:gd name="T10" fmla="*/ 39 w 39"/>
                <a:gd name="T11" fmla="*/ 11 h 14"/>
                <a:gd name="T12" fmla="*/ 39 w 39"/>
                <a:gd name="T13" fmla="*/ 11 h 14"/>
              </a:gdLst>
              <a:ahLst/>
              <a:cxnLst>
                <a:cxn ang="0">
                  <a:pos x="T0" y="T1"/>
                </a:cxn>
                <a:cxn ang="0">
                  <a:pos x="T2" y="T3"/>
                </a:cxn>
                <a:cxn ang="0">
                  <a:pos x="T4" y="T5"/>
                </a:cxn>
                <a:cxn ang="0">
                  <a:pos x="T6" y="T7"/>
                </a:cxn>
                <a:cxn ang="0">
                  <a:pos x="T8" y="T9"/>
                </a:cxn>
                <a:cxn ang="0">
                  <a:pos x="T10" y="T11"/>
                </a:cxn>
                <a:cxn ang="0">
                  <a:pos x="T12" y="T13"/>
                </a:cxn>
              </a:cxnLst>
              <a:rect l="0" t="0" r="r" b="b"/>
              <a:pathLst>
                <a:path w="39" h="14">
                  <a:moveTo>
                    <a:pt x="39" y="11"/>
                  </a:moveTo>
                  <a:cubicBezTo>
                    <a:pt x="36" y="14"/>
                    <a:pt x="36" y="14"/>
                    <a:pt x="36" y="14"/>
                  </a:cubicBezTo>
                  <a:cubicBezTo>
                    <a:pt x="27" y="5"/>
                    <a:pt x="12" y="5"/>
                    <a:pt x="3" y="14"/>
                  </a:cubicBezTo>
                  <a:cubicBezTo>
                    <a:pt x="0" y="11"/>
                    <a:pt x="0" y="11"/>
                    <a:pt x="0" y="11"/>
                  </a:cubicBezTo>
                  <a:cubicBezTo>
                    <a:pt x="11" y="0"/>
                    <a:pt x="28" y="0"/>
                    <a:pt x="39" y="11"/>
                  </a:cubicBezTo>
                  <a:close/>
                  <a:moveTo>
                    <a:pt x="39" y="11"/>
                  </a:moveTo>
                  <a:cubicBezTo>
                    <a:pt x="39" y="11"/>
                    <a:pt x="39" y="11"/>
                    <a:pt x="39" y="11"/>
                  </a:cubicBezTo>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de-DE"/>
            </a:p>
          </p:txBody>
        </p:sp>
        <p:sp>
          <p:nvSpPr>
            <p:cNvPr id="173" name="Freeform 24"/>
            <p:cNvSpPr>
              <a:spLocks noEditPoints="1"/>
            </p:cNvSpPr>
            <p:nvPr/>
          </p:nvSpPr>
          <p:spPr bwMode="auto">
            <a:xfrm>
              <a:off x="-1679575" y="1530350"/>
              <a:ext cx="323850" cy="120650"/>
            </a:xfrm>
            <a:custGeom>
              <a:avLst/>
              <a:gdLst>
                <a:gd name="T0" fmla="*/ 29 w 29"/>
                <a:gd name="T1" fmla="*/ 8 h 11"/>
                <a:gd name="T2" fmla="*/ 26 w 29"/>
                <a:gd name="T3" fmla="*/ 11 h 11"/>
                <a:gd name="T4" fmla="*/ 3 w 29"/>
                <a:gd name="T5" fmla="*/ 11 h 11"/>
                <a:gd name="T6" fmla="*/ 0 w 29"/>
                <a:gd name="T7" fmla="*/ 8 h 11"/>
                <a:gd name="T8" fmla="*/ 29 w 29"/>
                <a:gd name="T9" fmla="*/ 8 h 11"/>
                <a:gd name="T10" fmla="*/ 29 w 29"/>
                <a:gd name="T11" fmla="*/ 8 h 11"/>
                <a:gd name="T12" fmla="*/ 29 w 29"/>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29" y="8"/>
                  </a:moveTo>
                  <a:cubicBezTo>
                    <a:pt x="26" y="11"/>
                    <a:pt x="26" y="11"/>
                    <a:pt x="26" y="11"/>
                  </a:cubicBezTo>
                  <a:cubicBezTo>
                    <a:pt x="20" y="4"/>
                    <a:pt x="9" y="4"/>
                    <a:pt x="3" y="11"/>
                  </a:cubicBezTo>
                  <a:cubicBezTo>
                    <a:pt x="0" y="8"/>
                    <a:pt x="0" y="8"/>
                    <a:pt x="0" y="8"/>
                  </a:cubicBezTo>
                  <a:cubicBezTo>
                    <a:pt x="8" y="0"/>
                    <a:pt x="21" y="0"/>
                    <a:pt x="29" y="8"/>
                  </a:cubicBezTo>
                  <a:close/>
                  <a:moveTo>
                    <a:pt x="29" y="8"/>
                  </a:moveTo>
                  <a:cubicBezTo>
                    <a:pt x="29" y="8"/>
                    <a:pt x="29" y="8"/>
                    <a:pt x="29" y="8"/>
                  </a:cubicBezTo>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de-DE"/>
            </a:p>
          </p:txBody>
        </p:sp>
        <p:sp>
          <p:nvSpPr>
            <p:cNvPr id="174" name="Freeform 25"/>
            <p:cNvSpPr>
              <a:spLocks noEditPoints="1"/>
            </p:cNvSpPr>
            <p:nvPr/>
          </p:nvSpPr>
          <p:spPr bwMode="auto">
            <a:xfrm>
              <a:off x="-1622425" y="1619250"/>
              <a:ext cx="211138" cy="87312"/>
            </a:xfrm>
            <a:custGeom>
              <a:avLst/>
              <a:gdLst>
                <a:gd name="T0" fmla="*/ 19 w 19"/>
                <a:gd name="T1" fmla="*/ 5 h 8"/>
                <a:gd name="T2" fmla="*/ 16 w 19"/>
                <a:gd name="T3" fmla="*/ 8 h 8"/>
                <a:gd name="T4" fmla="*/ 3 w 19"/>
                <a:gd name="T5" fmla="*/ 8 h 8"/>
                <a:gd name="T6" fmla="*/ 0 w 19"/>
                <a:gd name="T7" fmla="*/ 5 h 8"/>
                <a:gd name="T8" fmla="*/ 19 w 19"/>
                <a:gd name="T9" fmla="*/ 5 h 8"/>
                <a:gd name="T10" fmla="*/ 19 w 19"/>
                <a:gd name="T11" fmla="*/ 5 h 8"/>
                <a:gd name="T12" fmla="*/ 19 w 19"/>
                <a:gd name="T13" fmla="*/ 5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19" y="5"/>
                  </a:moveTo>
                  <a:cubicBezTo>
                    <a:pt x="16" y="8"/>
                    <a:pt x="16" y="8"/>
                    <a:pt x="16" y="8"/>
                  </a:cubicBezTo>
                  <a:cubicBezTo>
                    <a:pt x="13" y="4"/>
                    <a:pt x="6" y="4"/>
                    <a:pt x="3" y="8"/>
                  </a:cubicBezTo>
                  <a:cubicBezTo>
                    <a:pt x="0" y="5"/>
                    <a:pt x="0" y="5"/>
                    <a:pt x="0" y="5"/>
                  </a:cubicBezTo>
                  <a:cubicBezTo>
                    <a:pt x="5" y="0"/>
                    <a:pt x="14" y="0"/>
                    <a:pt x="19" y="5"/>
                  </a:cubicBezTo>
                  <a:close/>
                  <a:moveTo>
                    <a:pt x="19" y="5"/>
                  </a:moveTo>
                  <a:cubicBezTo>
                    <a:pt x="19" y="5"/>
                    <a:pt x="19" y="5"/>
                    <a:pt x="19" y="5"/>
                  </a:cubicBezTo>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de-DE"/>
            </a:p>
          </p:txBody>
        </p:sp>
      </p:grpSp>
      <p:grpSp>
        <p:nvGrpSpPr>
          <p:cNvPr id="193" name="Group 192"/>
          <p:cNvGrpSpPr/>
          <p:nvPr/>
        </p:nvGrpSpPr>
        <p:grpSpPr>
          <a:xfrm>
            <a:off x="5807863" y="2532319"/>
            <a:ext cx="1221526" cy="892180"/>
            <a:chOff x="5671188" y="2505921"/>
            <a:chExt cx="1490708" cy="1029599"/>
          </a:xfrm>
        </p:grpSpPr>
        <p:pic>
          <p:nvPicPr>
            <p:cNvPr id="176" name="Picture 175"/>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71188" y="2516327"/>
              <a:ext cx="467153" cy="461203"/>
            </a:xfrm>
            <a:prstGeom prst="rect">
              <a:avLst/>
            </a:prstGeom>
          </p:spPr>
        </p:pic>
        <p:pic>
          <p:nvPicPr>
            <p:cNvPr id="177" name="Picture 176"/>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71000" y="2505921"/>
              <a:ext cx="501787" cy="482012"/>
            </a:xfrm>
            <a:prstGeom prst="rect">
              <a:avLst/>
            </a:prstGeom>
          </p:spPr>
        </p:pic>
        <p:pic>
          <p:nvPicPr>
            <p:cNvPr id="178" name="Picture 177"/>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705445" y="2518700"/>
              <a:ext cx="456451" cy="456451"/>
            </a:xfrm>
            <a:prstGeom prst="rect">
              <a:avLst/>
            </a:prstGeom>
          </p:spPr>
        </p:pic>
        <p:pic>
          <p:nvPicPr>
            <p:cNvPr id="179" name="Picture 178"/>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52629" y="3036747"/>
              <a:ext cx="469836" cy="447225"/>
            </a:xfrm>
            <a:prstGeom prst="rect">
              <a:avLst/>
            </a:prstGeom>
          </p:spPr>
        </p:pic>
        <p:pic>
          <p:nvPicPr>
            <p:cNvPr id="180" name="Picture 179"/>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449899" y="3063033"/>
              <a:ext cx="479831" cy="472487"/>
            </a:xfrm>
            <a:prstGeom prst="rect">
              <a:avLst/>
            </a:prstGeom>
          </p:spPr>
        </p:pic>
      </p:grpSp>
      <p:pic>
        <p:nvPicPr>
          <p:cNvPr id="181" name="Picture 180"/>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021421" y="2370465"/>
            <a:ext cx="506702" cy="363835"/>
          </a:xfrm>
          <a:prstGeom prst="rect">
            <a:avLst/>
          </a:prstGeom>
        </p:spPr>
      </p:pic>
      <p:grpSp>
        <p:nvGrpSpPr>
          <p:cNvPr id="192" name="Group 191"/>
          <p:cNvGrpSpPr/>
          <p:nvPr/>
        </p:nvGrpSpPr>
        <p:grpSpPr>
          <a:xfrm>
            <a:off x="7326161" y="2342563"/>
            <a:ext cx="480088" cy="479448"/>
            <a:chOff x="-1346200" y="3270251"/>
            <a:chExt cx="1189037" cy="1187450"/>
          </a:xfrm>
        </p:grpSpPr>
        <p:sp>
          <p:nvSpPr>
            <p:cNvPr id="185" name="Freeform 29"/>
            <p:cNvSpPr>
              <a:spLocks noEditPoints="1"/>
            </p:cNvSpPr>
            <p:nvPr/>
          </p:nvSpPr>
          <p:spPr bwMode="auto">
            <a:xfrm>
              <a:off x="-1211263" y="3473451"/>
              <a:ext cx="182562" cy="90488"/>
            </a:xfrm>
            <a:custGeom>
              <a:avLst/>
              <a:gdLst>
                <a:gd name="T0" fmla="*/ 1 w 227"/>
                <a:gd name="T1" fmla="*/ 1 h 113"/>
                <a:gd name="T2" fmla="*/ 0 w 227"/>
                <a:gd name="T3" fmla="*/ 0 h 113"/>
                <a:gd name="T4" fmla="*/ 113 w 227"/>
                <a:gd name="T5" fmla="*/ 113 h 113"/>
                <a:gd name="T6" fmla="*/ 227 w 227"/>
                <a:gd name="T7" fmla="*/ 0 h 113"/>
                <a:gd name="T8" fmla="*/ 113 w 227"/>
                <a:gd name="T9" fmla="*/ 34 h 113"/>
                <a:gd name="T10" fmla="*/ 1 w 227"/>
                <a:gd name="T11" fmla="*/ 1 h 113"/>
                <a:gd name="T12" fmla="*/ 1 w 227"/>
                <a:gd name="T13" fmla="*/ 1 h 113"/>
                <a:gd name="T14" fmla="*/ 1 w 227"/>
                <a:gd name="T15" fmla="*/ 1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113">
                  <a:moveTo>
                    <a:pt x="1" y="1"/>
                  </a:moveTo>
                  <a:cubicBezTo>
                    <a:pt x="1" y="1"/>
                    <a:pt x="0" y="0"/>
                    <a:pt x="0" y="0"/>
                  </a:cubicBezTo>
                  <a:cubicBezTo>
                    <a:pt x="0" y="62"/>
                    <a:pt x="51" y="113"/>
                    <a:pt x="113" y="113"/>
                  </a:cubicBezTo>
                  <a:cubicBezTo>
                    <a:pt x="176" y="113"/>
                    <a:pt x="227" y="62"/>
                    <a:pt x="227" y="0"/>
                  </a:cubicBezTo>
                  <a:cubicBezTo>
                    <a:pt x="199" y="17"/>
                    <a:pt x="159" y="34"/>
                    <a:pt x="113" y="34"/>
                  </a:cubicBezTo>
                  <a:cubicBezTo>
                    <a:pt x="77" y="34"/>
                    <a:pt x="38" y="23"/>
                    <a:pt x="1" y="1"/>
                  </a:cubicBezTo>
                  <a:close/>
                  <a:moveTo>
                    <a:pt x="1" y="1"/>
                  </a:moveTo>
                  <a:cubicBezTo>
                    <a:pt x="1" y="1"/>
                    <a:pt x="1" y="1"/>
                    <a:pt x="1" y="1"/>
                  </a:cubicBezTo>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de-DE"/>
            </a:p>
          </p:txBody>
        </p:sp>
        <p:sp>
          <p:nvSpPr>
            <p:cNvPr id="186" name="Freeform 30"/>
            <p:cNvSpPr>
              <a:spLocks noEditPoints="1"/>
            </p:cNvSpPr>
            <p:nvPr/>
          </p:nvSpPr>
          <p:spPr bwMode="auto">
            <a:xfrm>
              <a:off x="-1239838" y="3273426"/>
              <a:ext cx="238125" cy="176213"/>
            </a:xfrm>
            <a:custGeom>
              <a:avLst/>
              <a:gdLst>
                <a:gd name="T0" fmla="*/ 8 w 295"/>
                <a:gd name="T1" fmla="*/ 152 h 218"/>
                <a:gd name="T2" fmla="*/ 147 w 295"/>
                <a:gd name="T3" fmla="*/ 218 h 218"/>
                <a:gd name="T4" fmla="*/ 287 w 295"/>
                <a:gd name="T5" fmla="*/ 152 h 218"/>
                <a:gd name="T6" fmla="*/ 294 w 295"/>
                <a:gd name="T7" fmla="*/ 134 h 218"/>
                <a:gd name="T8" fmla="*/ 278 w 295"/>
                <a:gd name="T9" fmla="*/ 74 h 218"/>
                <a:gd name="T10" fmla="*/ 263 w 295"/>
                <a:gd name="T11" fmla="*/ 56 h 218"/>
                <a:gd name="T12" fmla="*/ 160 w 295"/>
                <a:gd name="T13" fmla="*/ 3 h 218"/>
                <a:gd name="T14" fmla="*/ 147 w 295"/>
                <a:gd name="T15" fmla="*/ 0 h 218"/>
                <a:gd name="T16" fmla="*/ 135 w 295"/>
                <a:gd name="T17" fmla="*/ 3 h 218"/>
                <a:gd name="T18" fmla="*/ 32 w 295"/>
                <a:gd name="T19" fmla="*/ 56 h 218"/>
                <a:gd name="T20" fmla="*/ 17 w 295"/>
                <a:gd name="T21" fmla="*/ 74 h 218"/>
                <a:gd name="T22" fmla="*/ 1 w 295"/>
                <a:gd name="T23" fmla="*/ 134 h 218"/>
                <a:gd name="T24" fmla="*/ 8 w 295"/>
                <a:gd name="T25" fmla="*/ 152 h 218"/>
                <a:gd name="T26" fmla="*/ 8 w 295"/>
                <a:gd name="T27" fmla="*/ 152 h 218"/>
                <a:gd name="T28" fmla="*/ 8 w 295"/>
                <a:gd name="T29" fmla="*/ 15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5" h="218">
                  <a:moveTo>
                    <a:pt x="8" y="152"/>
                  </a:moveTo>
                  <a:cubicBezTo>
                    <a:pt x="8" y="152"/>
                    <a:pt x="85" y="218"/>
                    <a:pt x="147" y="218"/>
                  </a:cubicBezTo>
                  <a:cubicBezTo>
                    <a:pt x="210" y="218"/>
                    <a:pt x="287" y="152"/>
                    <a:pt x="287" y="152"/>
                  </a:cubicBezTo>
                  <a:cubicBezTo>
                    <a:pt x="293" y="148"/>
                    <a:pt x="295" y="141"/>
                    <a:pt x="294" y="134"/>
                  </a:cubicBezTo>
                  <a:cubicBezTo>
                    <a:pt x="278" y="74"/>
                    <a:pt x="278" y="74"/>
                    <a:pt x="278" y="74"/>
                  </a:cubicBezTo>
                  <a:cubicBezTo>
                    <a:pt x="276" y="66"/>
                    <a:pt x="270" y="60"/>
                    <a:pt x="263" y="56"/>
                  </a:cubicBezTo>
                  <a:cubicBezTo>
                    <a:pt x="160" y="3"/>
                    <a:pt x="160" y="3"/>
                    <a:pt x="160" y="3"/>
                  </a:cubicBezTo>
                  <a:cubicBezTo>
                    <a:pt x="156" y="1"/>
                    <a:pt x="152" y="0"/>
                    <a:pt x="147" y="0"/>
                  </a:cubicBezTo>
                  <a:cubicBezTo>
                    <a:pt x="143" y="0"/>
                    <a:pt x="139" y="1"/>
                    <a:pt x="135" y="3"/>
                  </a:cubicBezTo>
                  <a:cubicBezTo>
                    <a:pt x="32" y="56"/>
                    <a:pt x="32" y="56"/>
                    <a:pt x="32" y="56"/>
                  </a:cubicBezTo>
                  <a:cubicBezTo>
                    <a:pt x="25" y="60"/>
                    <a:pt x="19" y="66"/>
                    <a:pt x="17" y="74"/>
                  </a:cubicBezTo>
                  <a:cubicBezTo>
                    <a:pt x="1" y="134"/>
                    <a:pt x="1" y="134"/>
                    <a:pt x="1" y="134"/>
                  </a:cubicBezTo>
                  <a:cubicBezTo>
                    <a:pt x="0" y="141"/>
                    <a:pt x="2" y="148"/>
                    <a:pt x="8" y="152"/>
                  </a:cubicBezTo>
                  <a:close/>
                  <a:moveTo>
                    <a:pt x="8" y="152"/>
                  </a:moveTo>
                  <a:cubicBezTo>
                    <a:pt x="8" y="152"/>
                    <a:pt x="8" y="152"/>
                    <a:pt x="8" y="152"/>
                  </a:cubicBezTo>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de-DE"/>
            </a:p>
          </p:txBody>
        </p:sp>
        <p:sp>
          <p:nvSpPr>
            <p:cNvPr id="187" name="Freeform 31"/>
            <p:cNvSpPr>
              <a:spLocks noEditPoints="1"/>
            </p:cNvSpPr>
            <p:nvPr/>
          </p:nvSpPr>
          <p:spPr bwMode="auto">
            <a:xfrm>
              <a:off x="-933450" y="3452813"/>
              <a:ext cx="134937" cy="180975"/>
            </a:xfrm>
            <a:custGeom>
              <a:avLst/>
              <a:gdLst>
                <a:gd name="T0" fmla="*/ 37 w 166"/>
                <a:gd name="T1" fmla="*/ 214 h 224"/>
                <a:gd name="T2" fmla="*/ 51 w 166"/>
                <a:gd name="T3" fmla="*/ 223 h 224"/>
                <a:gd name="T4" fmla="*/ 59 w 166"/>
                <a:gd name="T5" fmla="*/ 221 h 224"/>
                <a:gd name="T6" fmla="*/ 73 w 166"/>
                <a:gd name="T7" fmla="*/ 183 h 224"/>
                <a:gd name="T8" fmla="*/ 166 w 166"/>
                <a:gd name="T9" fmla="*/ 123 h 224"/>
                <a:gd name="T10" fmla="*/ 144 w 166"/>
                <a:gd name="T11" fmla="*/ 10 h 224"/>
                <a:gd name="T12" fmla="*/ 130 w 166"/>
                <a:gd name="T13" fmla="*/ 1 h 224"/>
                <a:gd name="T14" fmla="*/ 11 w 166"/>
                <a:gd name="T15" fmla="*/ 25 h 224"/>
                <a:gd name="T16" fmla="*/ 1 w 166"/>
                <a:gd name="T17" fmla="*/ 39 h 224"/>
                <a:gd name="T18" fmla="*/ 37 w 166"/>
                <a:gd name="T19" fmla="*/ 214 h 224"/>
                <a:gd name="T20" fmla="*/ 37 w 166"/>
                <a:gd name="T21" fmla="*/ 214 h 224"/>
                <a:gd name="T22" fmla="*/ 37 w 166"/>
                <a:gd name="T23" fmla="*/ 2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6" h="224">
                  <a:moveTo>
                    <a:pt x="37" y="214"/>
                  </a:moveTo>
                  <a:cubicBezTo>
                    <a:pt x="38" y="220"/>
                    <a:pt x="44" y="224"/>
                    <a:pt x="51" y="223"/>
                  </a:cubicBezTo>
                  <a:cubicBezTo>
                    <a:pt x="59" y="221"/>
                    <a:pt x="59" y="221"/>
                    <a:pt x="59" y="221"/>
                  </a:cubicBezTo>
                  <a:cubicBezTo>
                    <a:pt x="62" y="208"/>
                    <a:pt x="66" y="195"/>
                    <a:pt x="73" y="183"/>
                  </a:cubicBezTo>
                  <a:cubicBezTo>
                    <a:pt x="93" y="150"/>
                    <a:pt x="128" y="128"/>
                    <a:pt x="166" y="123"/>
                  </a:cubicBezTo>
                  <a:cubicBezTo>
                    <a:pt x="144" y="10"/>
                    <a:pt x="144" y="10"/>
                    <a:pt x="144" y="10"/>
                  </a:cubicBezTo>
                  <a:cubicBezTo>
                    <a:pt x="142" y="4"/>
                    <a:pt x="136" y="0"/>
                    <a:pt x="130" y="1"/>
                  </a:cubicBezTo>
                  <a:cubicBezTo>
                    <a:pt x="11" y="25"/>
                    <a:pt x="11" y="25"/>
                    <a:pt x="11" y="25"/>
                  </a:cubicBezTo>
                  <a:cubicBezTo>
                    <a:pt x="4" y="26"/>
                    <a:pt x="0" y="33"/>
                    <a:pt x="1" y="39"/>
                  </a:cubicBezTo>
                  <a:lnTo>
                    <a:pt x="37" y="214"/>
                  </a:lnTo>
                  <a:close/>
                  <a:moveTo>
                    <a:pt x="37" y="214"/>
                  </a:moveTo>
                  <a:cubicBezTo>
                    <a:pt x="37" y="214"/>
                    <a:pt x="37" y="214"/>
                    <a:pt x="37" y="214"/>
                  </a:cubicBezTo>
                </a:path>
              </a:pathLst>
            </a:custGeom>
            <a:solidFill>
              <a:srgbClr val="ED7D31"/>
            </a:solidFill>
            <a:ln>
              <a:noFill/>
            </a:ln>
          </p:spPr>
          <p:txBody>
            <a:bodyPr vert="horz" wrap="square" lIns="91440" tIns="45720" rIns="91440" bIns="45720" numCol="1" anchor="t" anchorCtr="0" compatLnSpc="1">
              <a:prstTxWarp prst="textNoShape">
                <a:avLst/>
              </a:prstTxWarp>
            </a:bodyPr>
            <a:lstStyle/>
            <a:p>
              <a:endParaRPr lang="de-DE"/>
            </a:p>
          </p:txBody>
        </p:sp>
        <p:sp>
          <p:nvSpPr>
            <p:cNvPr id="188" name="Freeform 32"/>
            <p:cNvSpPr>
              <a:spLocks noEditPoints="1"/>
            </p:cNvSpPr>
            <p:nvPr/>
          </p:nvSpPr>
          <p:spPr bwMode="auto">
            <a:xfrm>
              <a:off x="-495300" y="3270251"/>
              <a:ext cx="195262" cy="195263"/>
            </a:xfrm>
            <a:custGeom>
              <a:avLst/>
              <a:gdLst>
                <a:gd name="T0" fmla="*/ 243 w 243"/>
                <a:gd name="T1" fmla="*/ 121 h 243"/>
                <a:gd name="T2" fmla="*/ 122 w 243"/>
                <a:gd name="T3" fmla="*/ 243 h 243"/>
                <a:gd name="T4" fmla="*/ 0 w 243"/>
                <a:gd name="T5" fmla="*/ 121 h 243"/>
                <a:gd name="T6" fmla="*/ 122 w 243"/>
                <a:gd name="T7" fmla="*/ 0 h 243"/>
                <a:gd name="T8" fmla="*/ 243 w 243"/>
                <a:gd name="T9" fmla="*/ 121 h 243"/>
                <a:gd name="T10" fmla="*/ 243 w 243"/>
                <a:gd name="T11" fmla="*/ 121 h 243"/>
                <a:gd name="T12" fmla="*/ 243 w 243"/>
                <a:gd name="T13" fmla="*/ 121 h 243"/>
              </a:gdLst>
              <a:ahLst/>
              <a:cxnLst>
                <a:cxn ang="0">
                  <a:pos x="T0" y="T1"/>
                </a:cxn>
                <a:cxn ang="0">
                  <a:pos x="T2" y="T3"/>
                </a:cxn>
                <a:cxn ang="0">
                  <a:pos x="T4" y="T5"/>
                </a:cxn>
                <a:cxn ang="0">
                  <a:pos x="T6" y="T7"/>
                </a:cxn>
                <a:cxn ang="0">
                  <a:pos x="T8" y="T9"/>
                </a:cxn>
                <a:cxn ang="0">
                  <a:pos x="T10" y="T11"/>
                </a:cxn>
                <a:cxn ang="0">
                  <a:pos x="T12" y="T13"/>
                </a:cxn>
              </a:cxnLst>
              <a:rect l="0" t="0" r="r" b="b"/>
              <a:pathLst>
                <a:path w="243" h="243">
                  <a:moveTo>
                    <a:pt x="243" y="121"/>
                  </a:moveTo>
                  <a:cubicBezTo>
                    <a:pt x="243" y="188"/>
                    <a:pt x="189" y="243"/>
                    <a:pt x="122" y="243"/>
                  </a:cubicBezTo>
                  <a:cubicBezTo>
                    <a:pt x="55" y="243"/>
                    <a:pt x="0" y="188"/>
                    <a:pt x="0" y="121"/>
                  </a:cubicBezTo>
                  <a:cubicBezTo>
                    <a:pt x="0" y="54"/>
                    <a:pt x="55" y="0"/>
                    <a:pt x="122" y="0"/>
                  </a:cubicBezTo>
                  <a:cubicBezTo>
                    <a:pt x="189" y="0"/>
                    <a:pt x="243" y="54"/>
                    <a:pt x="243" y="121"/>
                  </a:cubicBezTo>
                  <a:close/>
                  <a:moveTo>
                    <a:pt x="243" y="121"/>
                  </a:moveTo>
                  <a:cubicBezTo>
                    <a:pt x="243" y="121"/>
                    <a:pt x="243" y="121"/>
                    <a:pt x="243" y="121"/>
                  </a:cubicBezTo>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de-DE"/>
            </a:p>
          </p:txBody>
        </p:sp>
        <p:sp>
          <p:nvSpPr>
            <p:cNvPr id="189" name="Freeform 33"/>
            <p:cNvSpPr>
              <a:spLocks noEditPoints="1"/>
            </p:cNvSpPr>
            <p:nvPr/>
          </p:nvSpPr>
          <p:spPr bwMode="auto">
            <a:xfrm>
              <a:off x="-842963" y="3497263"/>
              <a:ext cx="685800" cy="960438"/>
            </a:xfrm>
            <a:custGeom>
              <a:avLst/>
              <a:gdLst>
                <a:gd name="T0" fmla="*/ 850 w 853"/>
                <a:gd name="T1" fmla="*/ 137 h 1194"/>
                <a:gd name="T2" fmla="*/ 712 w 853"/>
                <a:gd name="T3" fmla="*/ 0 h 1194"/>
                <a:gd name="T4" fmla="*/ 554 w 853"/>
                <a:gd name="T5" fmla="*/ 0 h 1194"/>
                <a:gd name="T6" fmla="*/ 554 w 853"/>
                <a:gd name="T7" fmla="*/ 0 h 1194"/>
                <a:gd name="T8" fmla="*/ 554 w 853"/>
                <a:gd name="T9" fmla="*/ 0 h 1194"/>
                <a:gd name="T10" fmla="*/ 396 w 853"/>
                <a:gd name="T11" fmla="*/ 0 h 1194"/>
                <a:gd name="T12" fmla="*/ 258 w 853"/>
                <a:gd name="T13" fmla="*/ 137 h 1194"/>
                <a:gd name="T14" fmla="*/ 257 w 853"/>
                <a:gd name="T15" fmla="*/ 234 h 1194"/>
                <a:gd name="T16" fmla="*/ 98 w 853"/>
                <a:gd name="T17" fmla="*/ 141 h 1194"/>
                <a:gd name="T18" fmla="*/ 98 w 853"/>
                <a:gd name="T19" fmla="*/ 141 h 1194"/>
                <a:gd name="T20" fmla="*/ 21 w 853"/>
                <a:gd name="T21" fmla="*/ 157 h 1194"/>
                <a:gd name="T22" fmla="*/ 38 w 853"/>
                <a:gd name="T23" fmla="*/ 242 h 1194"/>
                <a:gd name="T24" fmla="*/ 315 w 853"/>
                <a:gd name="T25" fmla="*/ 395 h 1194"/>
                <a:gd name="T26" fmla="*/ 374 w 853"/>
                <a:gd name="T27" fmla="*/ 338 h 1194"/>
                <a:gd name="T28" fmla="*/ 374 w 853"/>
                <a:gd name="T29" fmla="*/ 337 h 1194"/>
                <a:gd name="T30" fmla="*/ 375 w 853"/>
                <a:gd name="T31" fmla="*/ 138 h 1194"/>
                <a:gd name="T32" fmla="*/ 386 w 853"/>
                <a:gd name="T33" fmla="*/ 127 h 1194"/>
                <a:gd name="T34" fmla="*/ 398 w 853"/>
                <a:gd name="T35" fmla="*/ 138 h 1194"/>
                <a:gd name="T36" fmla="*/ 398 w 853"/>
                <a:gd name="T37" fmla="*/ 1123 h 1194"/>
                <a:gd name="T38" fmla="*/ 468 w 853"/>
                <a:gd name="T39" fmla="*/ 1194 h 1194"/>
                <a:gd name="T40" fmla="*/ 539 w 853"/>
                <a:gd name="T41" fmla="*/ 1123 h 1194"/>
                <a:gd name="T42" fmla="*/ 539 w 853"/>
                <a:gd name="T43" fmla="*/ 576 h 1194"/>
                <a:gd name="T44" fmla="*/ 554 w 853"/>
                <a:gd name="T45" fmla="*/ 561 h 1194"/>
                <a:gd name="T46" fmla="*/ 569 w 853"/>
                <a:gd name="T47" fmla="*/ 576 h 1194"/>
                <a:gd name="T48" fmla="*/ 569 w 853"/>
                <a:gd name="T49" fmla="*/ 1123 h 1194"/>
                <a:gd name="T50" fmla="*/ 639 w 853"/>
                <a:gd name="T51" fmla="*/ 1194 h 1194"/>
                <a:gd name="T52" fmla="*/ 710 w 853"/>
                <a:gd name="T53" fmla="*/ 1123 h 1194"/>
                <a:gd name="T54" fmla="*/ 708 w 853"/>
                <a:gd name="T55" fmla="*/ 138 h 1194"/>
                <a:gd name="T56" fmla="*/ 721 w 853"/>
                <a:gd name="T57" fmla="*/ 126 h 1194"/>
                <a:gd name="T58" fmla="*/ 733 w 853"/>
                <a:gd name="T59" fmla="*/ 138 h 1194"/>
                <a:gd name="T60" fmla="*/ 735 w 853"/>
                <a:gd name="T61" fmla="*/ 569 h 1194"/>
                <a:gd name="T62" fmla="*/ 794 w 853"/>
                <a:gd name="T63" fmla="*/ 627 h 1194"/>
                <a:gd name="T64" fmla="*/ 794 w 853"/>
                <a:gd name="T65" fmla="*/ 627 h 1194"/>
                <a:gd name="T66" fmla="*/ 852 w 853"/>
                <a:gd name="T67" fmla="*/ 568 h 1194"/>
                <a:gd name="T68" fmla="*/ 850 w 853"/>
                <a:gd name="T69" fmla="*/ 137 h 1194"/>
                <a:gd name="T70" fmla="*/ 850 w 853"/>
                <a:gd name="T71" fmla="*/ 137 h 1194"/>
                <a:gd name="T72" fmla="*/ 850 w 853"/>
                <a:gd name="T73" fmla="*/ 137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3" h="1194">
                  <a:moveTo>
                    <a:pt x="850" y="137"/>
                  </a:moveTo>
                  <a:cubicBezTo>
                    <a:pt x="850" y="61"/>
                    <a:pt x="788" y="0"/>
                    <a:pt x="712" y="0"/>
                  </a:cubicBezTo>
                  <a:cubicBezTo>
                    <a:pt x="554" y="0"/>
                    <a:pt x="554" y="0"/>
                    <a:pt x="554" y="0"/>
                  </a:cubicBezTo>
                  <a:cubicBezTo>
                    <a:pt x="554" y="0"/>
                    <a:pt x="554" y="0"/>
                    <a:pt x="554" y="0"/>
                  </a:cubicBezTo>
                  <a:cubicBezTo>
                    <a:pt x="554" y="0"/>
                    <a:pt x="554" y="0"/>
                    <a:pt x="554" y="0"/>
                  </a:cubicBezTo>
                  <a:cubicBezTo>
                    <a:pt x="396" y="0"/>
                    <a:pt x="396" y="0"/>
                    <a:pt x="396" y="0"/>
                  </a:cubicBezTo>
                  <a:cubicBezTo>
                    <a:pt x="320" y="0"/>
                    <a:pt x="258" y="61"/>
                    <a:pt x="258" y="137"/>
                  </a:cubicBezTo>
                  <a:cubicBezTo>
                    <a:pt x="257" y="167"/>
                    <a:pt x="258" y="143"/>
                    <a:pt x="257" y="234"/>
                  </a:cubicBezTo>
                  <a:cubicBezTo>
                    <a:pt x="98" y="141"/>
                    <a:pt x="98" y="141"/>
                    <a:pt x="98" y="141"/>
                  </a:cubicBezTo>
                  <a:cubicBezTo>
                    <a:pt x="98" y="141"/>
                    <a:pt x="98" y="141"/>
                    <a:pt x="98" y="141"/>
                  </a:cubicBezTo>
                  <a:cubicBezTo>
                    <a:pt x="72" y="126"/>
                    <a:pt x="38" y="133"/>
                    <a:pt x="21" y="157"/>
                  </a:cubicBezTo>
                  <a:cubicBezTo>
                    <a:pt x="0" y="186"/>
                    <a:pt x="9" y="225"/>
                    <a:pt x="38" y="242"/>
                  </a:cubicBezTo>
                  <a:cubicBezTo>
                    <a:pt x="309" y="400"/>
                    <a:pt x="293" y="395"/>
                    <a:pt x="315" y="395"/>
                  </a:cubicBezTo>
                  <a:cubicBezTo>
                    <a:pt x="347" y="395"/>
                    <a:pt x="373" y="370"/>
                    <a:pt x="374" y="338"/>
                  </a:cubicBezTo>
                  <a:cubicBezTo>
                    <a:pt x="374" y="337"/>
                    <a:pt x="374" y="337"/>
                    <a:pt x="374" y="337"/>
                  </a:cubicBezTo>
                  <a:cubicBezTo>
                    <a:pt x="374" y="304"/>
                    <a:pt x="375" y="161"/>
                    <a:pt x="375" y="138"/>
                  </a:cubicBezTo>
                  <a:cubicBezTo>
                    <a:pt x="375" y="132"/>
                    <a:pt x="380" y="126"/>
                    <a:pt x="386" y="127"/>
                  </a:cubicBezTo>
                  <a:cubicBezTo>
                    <a:pt x="393" y="127"/>
                    <a:pt x="398" y="132"/>
                    <a:pt x="398" y="138"/>
                  </a:cubicBezTo>
                  <a:cubicBezTo>
                    <a:pt x="398" y="344"/>
                    <a:pt x="398" y="1089"/>
                    <a:pt x="398" y="1123"/>
                  </a:cubicBezTo>
                  <a:cubicBezTo>
                    <a:pt x="398" y="1162"/>
                    <a:pt x="430" y="1194"/>
                    <a:pt x="468" y="1194"/>
                  </a:cubicBezTo>
                  <a:cubicBezTo>
                    <a:pt x="507" y="1194"/>
                    <a:pt x="539" y="1162"/>
                    <a:pt x="539" y="1123"/>
                  </a:cubicBezTo>
                  <a:cubicBezTo>
                    <a:pt x="539" y="576"/>
                    <a:pt x="539" y="576"/>
                    <a:pt x="539" y="576"/>
                  </a:cubicBezTo>
                  <a:cubicBezTo>
                    <a:pt x="539" y="568"/>
                    <a:pt x="546" y="561"/>
                    <a:pt x="554" y="561"/>
                  </a:cubicBezTo>
                  <a:cubicBezTo>
                    <a:pt x="562" y="561"/>
                    <a:pt x="569" y="568"/>
                    <a:pt x="569" y="576"/>
                  </a:cubicBezTo>
                  <a:cubicBezTo>
                    <a:pt x="569" y="1123"/>
                    <a:pt x="569" y="1123"/>
                    <a:pt x="569" y="1123"/>
                  </a:cubicBezTo>
                  <a:cubicBezTo>
                    <a:pt x="569" y="1162"/>
                    <a:pt x="601" y="1194"/>
                    <a:pt x="639" y="1194"/>
                  </a:cubicBezTo>
                  <a:cubicBezTo>
                    <a:pt x="678" y="1194"/>
                    <a:pt x="710" y="1162"/>
                    <a:pt x="710" y="1123"/>
                  </a:cubicBezTo>
                  <a:cubicBezTo>
                    <a:pt x="708" y="187"/>
                    <a:pt x="708" y="317"/>
                    <a:pt x="708" y="138"/>
                  </a:cubicBezTo>
                  <a:cubicBezTo>
                    <a:pt x="708" y="131"/>
                    <a:pt x="714" y="126"/>
                    <a:pt x="721" y="126"/>
                  </a:cubicBezTo>
                  <a:cubicBezTo>
                    <a:pt x="727" y="126"/>
                    <a:pt x="733" y="131"/>
                    <a:pt x="733" y="138"/>
                  </a:cubicBezTo>
                  <a:cubicBezTo>
                    <a:pt x="735" y="569"/>
                    <a:pt x="735" y="569"/>
                    <a:pt x="735" y="569"/>
                  </a:cubicBezTo>
                  <a:cubicBezTo>
                    <a:pt x="735" y="601"/>
                    <a:pt x="762" y="627"/>
                    <a:pt x="794" y="627"/>
                  </a:cubicBezTo>
                  <a:cubicBezTo>
                    <a:pt x="794" y="627"/>
                    <a:pt x="794" y="627"/>
                    <a:pt x="794" y="627"/>
                  </a:cubicBezTo>
                  <a:cubicBezTo>
                    <a:pt x="826" y="627"/>
                    <a:pt x="853" y="600"/>
                    <a:pt x="852" y="568"/>
                  </a:cubicBezTo>
                  <a:lnTo>
                    <a:pt x="850" y="137"/>
                  </a:lnTo>
                  <a:close/>
                  <a:moveTo>
                    <a:pt x="850" y="137"/>
                  </a:moveTo>
                  <a:cubicBezTo>
                    <a:pt x="850" y="137"/>
                    <a:pt x="850" y="137"/>
                    <a:pt x="850" y="137"/>
                  </a:cubicBezTo>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de-DE"/>
            </a:p>
          </p:txBody>
        </p:sp>
        <p:sp>
          <p:nvSpPr>
            <p:cNvPr id="190" name="Freeform 34"/>
            <p:cNvSpPr>
              <a:spLocks noEditPoints="1"/>
            </p:cNvSpPr>
            <p:nvPr/>
          </p:nvSpPr>
          <p:spPr bwMode="auto">
            <a:xfrm>
              <a:off x="-1346200" y="3592513"/>
              <a:ext cx="750887" cy="374650"/>
            </a:xfrm>
            <a:custGeom>
              <a:avLst/>
              <a:gdLst>
                <a:gd name="T0" fmla="*/ 931 w 931"/>
                <a:gd name="T1" fmla="*/ 418 h 466"/>
                <a:gd name="T2" fmla="*/ 883 w 931"/>
                <a:gd name="T3" fmla="*/ 370 h 466"/>
                <a:gd name="T4" fmla="*/ 558 w 931"/>
                <a:gd name="T5" fmla="*/ 370 h 466"/>
                <a:gd name="T6" fmla="*/ 556 w 931"/>
                <a:gd name="T7" fmla="*/ 129 h 466"/>
                <a:gd name="T8" fmla="*/ 426 w 931"/>
                <a:gd name="T9" fmla="*/ 0 h 466"/>
                <a:gd name="T10" fmla="*/ 406 w 931"/>
                <a:gd name="T11" fmla="*/ 0 h 466"/>
                <a:gd name="T12" fmla="*/ 310 w 931"/>
                <a:gd name="T13" fmla="*/ 174 h 466"/>
                <a:gd name="T14" fmla="*/ 297 w 931"/>
                <a:gd name="T15" fmla="*/ 80 h 466"/>
                <a:gd name="T16" fmla="*/ 320 w 931"/>
                <a:gd name="T17" fmla="*/ 25 h 466"/>
                <a:gd name="T18" fmla="*/ 313 w 931"/>
                <a:gd name="T19" fmla="*/ 14 h 466"/>
                <a:gd name="T20" fmla="*/ 246 w 931"/>
                <a:gd name="T21" fmla="*/ 14 h 466"/>
                <a:gd name="T22" fmla="*/ 238 w 931"/>
                <a:gd name="T23" fmla="*/ 25 h 466"/>
                <a:gd name="T24" fmla="*/ 262 w 931"/>
                <a:gd name="T25" fmla="*/ 80 h 466"/>
                <a:gd name="T26" fmla="*/ 248 w 931"/>
                <a:gd name="T27" fmla="*/ 174 h 466"/>
                <a:gd name="T28" fmla="*/ 153 w 931"/>
                <a:gd name="T29" fmla="*/ 0 h 466"/>
                <a:gd name="T30" fmla="*/ 131 w 931"/>
                <a:gd name="T31" fmla="*/ 0 h 466"/>
                <a:gd name="T32" fmla="*/ 1 w 931"/>
                <a:gd name="T33" fmla="*/ 129 h 466"/>
                <a:gd name="T34" fmla="*/ 0 w 931"/>
                <a:gd name="T35" fmla="*/ 417 h 466"/>
                <a:gd name="T36" fmla="*/ 14 w 931"/>
                <a:gd name="T37" fmla="*/ 451 h 466"/>
                <a:gd name="T38" fmla="*/ 48 w 931"/>
                <a:gd name="T39" fmla="*/ 466 h 466"/>
                <a:gd name="T40" fmla="*/ 883 w 931"/>
                <a:gd name="T41" fmla="*/ 466 h 466"/>
                <a:gd name="T42" fmla="*/ 931 w 931"/>
                <a:gd name="T43" fmla="*/ 418 h 466"/>
                <a:gd name="T44" fmla="*/ 109 w 931"/>
                <a:gd name="T45" fmla="*/ 370 h 466"/>
                <a:gd name="T46" fmla="*/ 111 w 931"/>
                <a:gd name="T47" fmla="*/ 130 h 466"/>
                <a:gd name="T48" fmla="*/ 122 w 931"/>
                <a:gd name="T49" fmla="*/ 119 h 466"/>
                <a:gd name="T50" fmla="*/ 133 w 931"/>
                <a:gd name="T51" fmla="*/ 130 h 466"/>
                <a:gd name="T52" fmla="*/ 133 w 931"/>
                <a:gd name="T53" fmla="*/ 370 h 466"/>
                <a:gd name="T54" fmla="*/ 109 w 931"/>
                <a:gd name="T55" fmla="*/ 370 h 466"/>
                <a:gd name="T56" fmla="*/ 424 w 931"/>
                <a:gd name="T57" fmla="*/ 370 h 466"/>
                <a:gd name="T58" fmla="*/ 424 w 931"/>
                <a:gd name="T59" fmla="*/ 130 h 466"/>
                <a:gd name="T60" fmla="*/ 435 w 931"/>
                <a:gd name="T61" fmla="*/ 119 h 466"/>
                <a:gd name="T62" fmla="*/ 447 w 931"/>
                <a:gd name="T63" fmla="*/ 130 h 466"/>
                <a:gd name="T64" fmla="*/ 448 w 931"/>
                <a:gd name="T65" fmla="*/ 370 h 466"/>
                <a:gd name="T66" fmla="*/ 424 w 931"/>
                <a:gd name="T67" fmla="*/ 370 h 466"/>
                <a:gd name="T68" fmla="*/ 424 w 931"/>
                <a:gd name="T69" fmla="*/ 370 h 466"/>
                <a:gd name="T70" fmla="*/ 424 w 931"/>
                <a:gd name="T71" fmla="*/ 37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31" h="466">
                  <a:moveTo>
                    <a:pt x="931" y="418"/>
                  </a:moveTo>
                  <a:cubicBezTo>
                    <a:pt x="931" y="391"/>
                    <a:pt x="909" y="370"/>
                    <a:pt x="883" y="370"/>
                  </a:cubicBezTo>
                  <a:cubicBezTo>
                    <a:pt x="558" y="370"/>
                    <a:pt x="558" y="370"/>
                    <a:pt x="558" y="370"/>
                  </a:cubicBezTo>
                  <a:cubicBezTo>
                    <a:pt x="556" y="129"/>
                    <a:pt x="556" y="129"/>
                    <a:pt x="556" y="129"/>
                  </a:cubicBezTo>
                  <a:cubicBezTo>
                    <a:pt x="556" y="58"/>
                    <a:pt x="498" y="0"/>
                    <a:pt x="426" y="0"/>
                  </a:cubicBezTo>
                  <a:cubicBezTo>
                    <a:pt x="406" y="0"/>
                    <a:pt x="406" y="0"/>
                    <a:pt x="406" y="0"/>
                  </a:cubicBezTo>
                  <a:cubicBezTo>
                    <a:pt x="396" y="18"/>
                    <a:pt x="321" y="156"/>
                    <a:pt x="310" y="174"/>
                  </a:cubicBezTo>
                  <a:cubicBezTo>
                    <a:pt x="297" y="80"/>
                    <a:pt x="297" y="80"/>
                    <a:pt x="297" y="80"/>
                  </a:cubicBezTo>
                  <a:cubicBezTo>
                    <a:pt x="320" y="25"/>
                    <a:pt x="320" y="25"/>
                    <a:pt x="320" y="25"/>
                  </a:cubicBezTo>
                  <a:cubicBezTo>
                    <a:pt x="323" y="20"/>
                    <a:pt x="319" y="14"/>
                    <a:pt x="313" y="14"/>
                  </a:cubicBezTo>
                  <a:cubicBezTo>
                    <a:pt x="246" y="14"/>
                    <a:pt x="246" y="14"/>
                    <a:pt x="246" y="14"/>
                  </a:cubicBezTo>
                  <a:cubicBezTo>
                    <a:pt x="240" y="14"/>
                    <a:pt x="236" y="20"/>
                    <a:pt x="238" y="25"/>
                  </a:cubicBezTo>
                  <a:cubicBezTo>
                    <a:pt x="262" y="80"/>
                    <a:pt x="262" y="80"/>
                    <a:pt x="262" y="80"/>
                  </a:cubicBezTo>
                  <a:cubicBezTo>
                    <a:pt x="248" y="174"/>
                    <a:pt x="248" y="174"/>
                    <a:pt x="248" y="174"/>
                  </a:cubicBezTo>
                  <a:cubicBezTo>
                    <a:pt x="238" y="156"/>
                    <a:pt x="163" y="18"/>
                    <a:pt x="153" y="0"/>
                  </a:cubicBezTo>
                  <a:cubicBezTo>
                    <a:pt x="131" y="0"/>
                    <a:pt x="131" y="0"/>
                    <a:pt x="131" y="0"/>
                  </a:cubicBezTo>
                  <a:cubicBezTo>
                    <a:pt x="60" y="0"/>
                    <a:pt x="1" y="58"/>
                    <a:pt x="1" y="129"/>
                  </a:cubicBezTo>
                  <a:cubicBezTo>
                    <a:pt x="0" y="417"/>
                    <a:pt x="0" y="417"/>
                    <a:pt x="0" y="417"/>
                  </a:cubicBezTo>
                  <a:cubicBezTo>
                    <a:pt x="0" y="430"/>
                    <a:pt x="5" y="442"/>
                    <a:pt x="14" y="451"/>
                  </a:cubicBezTo>
                  <a:cubicBezTo>
                    <a:pt x="23" y="460"/>
                    <a:pt x="35" y="466"/>
                    <a:pt x="48" y="466"/>
                  </a:cubicBezTo>
                  <a:cubicBezTo>
                    <a:pt x="883" y="466"/>
                    <a:pt x="883" y="466"/>
                    <a:pt x="883" y="466"/>
                  </a:cubicBezTo>
                  <a:cubicBezTo>
                    <a:pt x="909" y="466"/>
                    <a:pt x="931" y="444"/>
                    <a:pt x="931" y="418"/>
                  </a:cubicBezTo>
                  <a:close/>
                  <a:moveTo>
                    <a:pt x="109" y="370"/>
                  </a:moveTo>
                  <a:cubicBezTo>
                    <a:pt x="111" y="130"/>
                    <a:pt x="111" y="130"/>
                    <a:pt x="111" y="130"/>
                  </a:cubicBezTo>
                  <a:cubicBezTo>
                    <a:pt x="111" y="124"/>
                    <a:pt x="116" y="119"/>
                    <a:pt x="122" y="119"/>
                  </a:cubicBezTo>
                  <a:cubicBezTo>
                    <a:pt x="128" y="119"/>
                    <a:pt x="133" y="124"/>
                    <a:pt x="133" y="130"/>
                  </a:cubicBezTo>
                  <a:cubicBezTo>
                    <a:pt x="133" y="370"/>
                    <a:pt x="133" y="370"/>
                    <a:pt x="133" y="370"/>
                  </a:cubicBezTo>
                  <a:lnTo>
                    <a:pt x="109" y="370"/>
                  </a:lnTo>
                  <a:close/>
                  <a:moveTo>
                    <a:pt x="424" y="370"/>
                  </a:moveTo>
                  <a:cubicBezTo>
                    <a:pt x="424" y="130"/>
                    <a:pt x="424" y="130"/>
                    <a:pt x="424" y="130"/>
                  </a:cubicBezTo>
                  <a:cubicBezTo>
                    <a:pt x="424" y="124"/>
                    <a:pt x="429" y="119"/>
                    <a:pt x="435" y="119"/>
                  </a:cubicBezTo>
                  <a:cubicBezTo>
                    <a:pt x="441" y="119"/>
                    <a:pt x="446" y="124"/>
                    <a:pt x="447" y="130"/>
                  </a:cubicBezTo>
                  <a:cubicBezTo>
                    <a:pt x="448" y="370"/>
                    <a:pt x="448" y="370"/>
                    <a:pt x="448" y="370"/>
                  </a:cubicBezTo>
                  <a:lnTo>
                    <a:pt x="424" y="370"/>
                  </a:lnTo>
                  <a:close/>
                  <a:moveTo>
                    <a:pt x="424" y="370"/>
                  </a:moveTo>
                  <a:cubicBezTo>
                    <a:pt x="424" y="370"/>
                    <a:pt x="424" y="370"/>
                    <a:pt x="424" y="370"/>
                  </a:cubicBezTo>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bodyPr>
            <a:lstStyle/>
            <a:p>
              <a:endParaRPr lang="de-DE"/>
            </a:p>
          </p:txBody>
        </p:sp>
        <p:sp>
          <p:nvSpPr>
            <p:cNvPr id="191" name="Freeform 35"/>
            <p:cNvSpPr>
              <a:spLocks noEditPoints="1"/>
            </p:cNvSpPr>
            <p:nvPr/>
          </p:nvSpPr>
          <p:spPr bwMode="auto">
            <a:xfrm>
              <a:off x="-947738" y="4138613"/>
              <a:ext cx="331787" cy="319088"/>
            </a:xfrm>
            <a:custGeom>
              <a:avLst/>
              <a:gdLst>
                <a:gd name="T0" fmla="*/ 383 w 412"/>
                <a:gd name="T1" fmla="*/ 104 h 395"/>
                <a:gd name="T2" fmla="*/ 322 w 412"/>
                <a:gd name="T3" fmla="*/ 104 h 395"/>
                <a:gd name="T4" fmla="*/ 322 w 412"/>
                <a:gd name="T5" fmla="*/ 32 h 395"/>
                <a:gd name="T6" fmla="*/ 290 w 412"/>
                <a:gd name="T7" fmla="*/ 0 h 395"/>
                <a:gd name="T8" fmla="*/ 122 w 412"/>
                <a:gd name="T9" fmla="*/ 0 h 395"/>
                <a:gd name="T10" fmla="*/ 89 w 412"/>
                <a:gd name="T11" fmla="*/ 32 h 395"/>
                <a:gd name="T12" fmla="*/ 89 w 412"/>
                <a:gd name="T13" fmla="*/ 104 h 395"/>
                <a:gd name="T14" fmla="*/ 29 w 412"/>
                <a:gd name="T15" fmla="*/ 104 h 395"/>
                <a:gd name="T16" fmla="*/ 0 w 412"/>
                <a:gd name="T17" fmla="*/ 133 h 395"/>
                <a:gd name="T18" fmla="*/ 0 w 412"/>
                <a:gd name="T19" fmla="*/ 365 h 395"/>
                <a:gd name="T20" fmla="*/ 29 w 412"/>
                <a:gd name="T21" fmla="*/ 395 h 395"/>
                <a:gd name="T22" fmla="*/ 383 w 412"/>
                <a:gd name="T23" fmla="*/ 395 h 395"/>
                <a:gd name="T24" fmla="*/ 412 w 412"/>
                <a:gd name="T25" fmla="*/ 365 h 395"/>
                <a:gd name="T26" fmla="*/ 412 w 412"/>
                <a:gd name="T27" fmla="*/ 133 h 395"/>
                <a:gd name="T28" fmla="*/ 383 w 412"/>
                <a:gd name="T29" fmla="*/ 104 h 395"/>
                <a:gd name="T30" fmla="*/ 257 w 412"/>
                <a:gd name="T31" fmla="*/ 104 h 395"/>
                <a:gd name="T32" fmla="*/ 155 w 412"/>
                <a:gd name="T33" fmla="*/ 104 h 395"/>
                <a:gd name="T34" fmla="*/ 155 w 412"/>
                <a:gd name="T35" fmla="*/ 65 h 395"/>
                <a:gd name="T36" fmla="*/ 257 w 412"/>
                <a:gd name="T37" fmla="*/ 65 h 395"/>
                <a:gd name="T38" fmla="*/ 257 w 412"/>
                <a:gd name="T39" fmla="*/ 104 h 395"/>
                <a:gd name="T40" fmla="*/ 257 w 412"/>
                <a:gd name="T41" fmla="*/ 104 h 395"/>
                <a:gd name="T42" fmla="*/ 257 w 412"/>
                <a:gd name="T43" fmla="*/ 104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2" h="395">
                  <a:moveTo>
                    <a:pt x="383" y="104"/>
                  </a:moveTo>
                  <a:cubicBezTo>
                    <a:pt x="322" y="104"/>
                    <a:pt x="322" y="104"/>
                    <a:pt x="322" y="104"/>
                  </a:cubicBezTo>
                  <a:cubicBezTo>
                    <a:pt x="322" y="32"/>
                    <a:pt x="322" y="32"/>
                    <a:pt x="322" y="32"/>
                  </a:cubicBezTo>
                  <a:cubicBezTo>
                    <a:pt x="322" y="14"/>
                    <a:pt x="308" y="0"/>
                    <a:pt x="290" y="0"/>
                  </a:cubicBezTo>
                  <a:cubicBezTo>
                    <a:pt x="122" y="0"/>
                    <a:pt x="122" y="0"/>
                    <a:pt x="122" y="0"/>
                  </a:cubicBezTo>
                  <a:cubicBezTo>
                    <a:pt x="104" y="0"/>
                    <a:pt x="89" y="14"/>
                    <a:pt x="89" y="32"/>
                  </a:cubicBezTo>
                  <a:cubicBezTo>
                    <a:pt x="89" y="104"/>
                    <a:pt x="89" y="104"/>
                    <a:pt x="89" y="104"/>
                  </a:cubicBezTo>
                  <a:cubicBezTo>
                    <a:pt x="29" y="104"/>
                    <a:pt x="29" y="104"/>
                    <a:pt x="29" y="104"/>
                  </a:cubicBezTo>
                  <a:cubicBezTo>
                    <a:pt x="13" y="104"/>
                    <a:pt x="0" y="117"/>
                    <a:pt x="0" y="133"/>
                  </a:cubicBezTo>
                  <a:cubicBezTo>
                    <a:pt x="0" y="365"/>
                    <a:pt x="0" y="365"/>
                    <a:pt x="0" y="365"/>
                  </a:cubicBezTo>
                  <a:cubicBezTo>
                    <a:pt x="0" y="382"/>
                    <a:pt x="13" y="395"/>
                    <a:pt x="29" y="395"/>
                  </a:cubicBezTo>
                  <a:cubicBezTo>
                    <a:pt x="383" y="395"/>
                    <a:pt x="383" y="395"/>
                    <a:pt x="383" y="395"/>
                  </a:cubicBezTo>
                  <a:cubicBezTo>
                    <a:pt x="399" y="395"/>
                    <a:pt x="412" y="382"/>
                    <a:pt x="412" y="365"/>
                  </a:cubicBezTo>
                  <a:cubicBezTo>
                    <a:pt x="412" y="133"/>
                    <a:pt x="412" y="133"/>
                    <a:pt x="412" y="133"/>
                  </a:cubicBezTo>
                  <a:cubicBezTo>
                    <a:pt x="412" y="117"/>
                    <a:pt x="399" y="104"/>
                    <a:pt x="383" y="104"/>
                  </a:cubicBezTo>
                  <a:close/>
                  <a:moveTo>
                    <a:pt x="257" y="104"/>
                  </a:moveTo>
                  <a:cubicBezTo>
                    <a:pt x="155" y="104"/>
                    <a:pt x="155" y="104"/>
                    <a:pt x="155" y="104"/>
                  </a:cubicBezTo>
                  <a:cubicBezTo>
                    <a:pt x="155" y="65"/>
                    <a:pt x="155" y="65"/>
                    <a:pt x="155" y="65"/>
                  </a:cubicBezTo>
                  <a:cubicBezTo>
                    <a:pt x="257" y="65"/>
                    <a:pt x="257" y="65"/>
                    <a:pt x="257" y="65"/>
                  </a:cubicBezTo>
                  <a:lnTo>
                    <a:pt x="257" y="104"/>
                  </a:lnTo>
                  <a:close/>
                  <a:moveTo>
                    <a:pt x="257" y="104"/>
                  </a:moveTo>
                  <a:cubicBezTo>
                    <a:pt x="257" y="104"/>
                    <a:pt x="257" y="104"/>
                    <a:pt x="257" y="104"/>
                  </a:cubicBezTo>
                </a:path>
              </a:pathLst>
            </a:custGeom>
            <a:solidFill>
              <a:srgbClr val="ED7D31"/>
            </a:solidFill>
            <a:ln>
              <a:noFill/>
            </a:ln>
          </p:spPr>
          <p:txBody>
            <a:bodyPr vert="horz" wrap="square" lIns="91440" tIns="45720" rIns="91440" bIns="45720" numCol="1" anchor="t" anchorCtr="0" compatLnSpc="1">
              <a:prstTxWarp prst="textNoShape">
                <a:avLst/>
              </a:prstTxWarp>
            </a:bodyPr>
            <a:lstStyle/>
            <a:p>
              <a:endParaRPr lang="de-DE"/>
            </a:p>
          </p:txBody>
        </p:sp>
      </p:grpSp>
      <p:sp>
        <p:nvSpPr>
          <p:cNvPr id="195" name="Rectangle 194"/>
          <p:cNvSpPr/>
          <p:nvPr/>
        </p:nvSpPr>
        <p:spPr>
          <a:xfrm>
            <a:off x="10455021" y="2483979"/>
            <a:ext cx="1257075" cy="923330"/>
          </a:xfrm>
          <a:prstGeom prst="rect">
            <a:avLst/>
          </a:prstGeom>
        </p:spPr>
        <p:txBody>
          <a:bodyPr wrap="none">
            <a:spAutoFit/>
          </a:bodyPr>
          <a:lstStyle/>
          <a:p>
            <a:endParaRPr lang="en-US" b="1" dirty="0">
              <a:solidFill>
                <a:schemeClr val="tx1">
                  <a:lumMod val="60000"/>
                  <a:lumOff val="40000"/>
                </a:schemeClr>
              </a:solidFill>
              <a:latin typeface="Tahoma"/>
              <a:ea typeface="Open Sans Light" panose="020B0306030504020204" pitchFamily="34" charset="0"/>
              <a:cs typeface="Tahoma"/>
              <a:sym typeface="Tahoma" charset="0"/>
            </a:endParaRPr>
          </a:p>
          <a:p>
            <a:r>
              <a:rPr lang="en-US" b="1" dirty="0">
                <a:solidFill>
                  <a:schemeClr val="tx1">
                    <a:lumMod val="60000"/>
                    <a:lumOff val="40000"/>
                  </a:schemeClr>
                </a:solidFill>
                <a:latin typeface="Tahoma"/>
                <a:ea typeface="Open Sans Light" panose="020B0306030504020204" pitchFamily="34" charset="0"/>
                <a:cs typeface="Tahoma"/>
                <a:sym typeface="Tahoma" charset="0"/>
              </a:rPr>
              <a:t>   I</a:t>
            </a:r>
          </a:p>
          <a:p>
            <a:r>
              <a:rPr lang="en-US" b="1" dirty="0">
                <a:solidFill>
                  <a:schemeClr val="tx1">
                    <a:lumMod val="60000"/>
                    <a:lumOff val="40000"/>
                  </a:schemeClr>
                </a:solidFill>
                <a:latin typeface="Tahoma"/>
                <a:ea typeface="Open Sans Light" panose="020B0306030504020204" pitchFamily="34" charset="0"/>
                <a:cs typeface="Tahoma"/>
                <a:sym typeface="Tahoma" charset="0"/>
              </a:rPr>
              <a:t>Hamburg</a:t>
            </a:r>
            <a:endParaRPr lang="de-DE" dirty="0">
              <a:solidFill>
                <a:schemeClr val="tx1">
                  <a:lumMod val="60000"/>
                  <a:lumOff val="40000"/>
                </a:schemeClr>
              </a:solidFill>
            </a:endParaRPr>
          </a:p>
        </p:txBody>
      </p:sp>
      <p:pic>
        <p:nvPicPr>
          <p:cNvPr id="194" name="Picture 19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0950989" y="2840552"/>
            <a:ext cx="265137" cy="245579"/>
          </a:xfrm>
          <a:prstGeom prst="rect">
            <a:avLst/>
          </a:prstGeom>
        </p:spPr>
      </p:pic>
      <p:pic>
        <p:nvPicPr>
          <p:cNvPr id="7" name="Picture 6"/>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1088394" y="2623950"/>
            <a:ext cx="1454167" cy="820846"/>
          </a:xfrm>
          <a:prstGeom prst="rect">
            <a:avLst/>
          </a:prstGeom>
        </p:spPr>
      </p:pic>
      <p:pic>
        <p:nvPicPr>
          <p:cNvPr id="26" name="Picture 25"/>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022269" y="2781126"/>
            <a:ext cx="836180" cy="381507"/>
          </a:xfrm>
          <a:prstGeom prst="rect">
            <a:avLst/>
          </a:prstGeom>
        </p:spPr>
      </p:pic>
      <p:pic>
        <p:nvPicPr>
          <p:cNvPr id="28" name="Picture 27"/>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8888450" y="2708020"/>
            <a:ext cx="605550" cy="591258"/>
          </a:xfrm>
          <a:prstGeom prst="rect">
            <a:avLst/>
          </a:prstGeom>
        </p:spPr>
      </p:pic>
      <p:pic>
        <p:nvPicPr>
          <p:cNvPr id="142" name="Picture 141"/>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442062" y="2927575"/>
            <a:ext cx="384996" cy="387535"/>
          </a:xfrm>
          <a:prstGeom prst="rect">
            <a:avLst/>
          </a:prstGeom>
        </p:spPr>
      </p:pic>
    </p:spTree>
    <p:extLst>
      <p:ext uri="{BB962C8B-B14F-4D97-AF65-F5344CB8AC3E}">
        <p14:creationId xmlns:p14="http://schemas.microsoft.com/office/powerpoint/2010/main" val="277593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Advertisers are Recognizing the Value of In-App</a:t>
            </a:r>
            <a:br>
              <a:rPr lang="en-US" dirty="0"/>
            </a:br>
            <a:endParaRPr lang="de-DE" dirty="0"/>
          </a:p>
        </p:txBody>
      </p:sp>
      <p:sp>
        <p:nvSpPr>
          <p:cNvPr id="3" name="Date Placeholder 2"/>
          <p:cNvSpPr>
            <a:spLocks noGrp="1"/>
          </p:cNvSpPr>
          <p:nvPr>
            <p:ph type="dt" sz="half" idx="10"/>
          </p:nvPr>
        </p:nvSpPr>
        <p:spPr/>
        <p:txBody>
          <a:bodyPr/>
          <a:lstStyle/>
          <a:p>
            <a:fld id="{DFCCC08D-D6D9-734D-B3F4-1D7EB4E73237}" type="datetime1">
              <a:rPr lang="en-US" smtClean="0"/>
              <a:pPr/>
              <a:t>3/10/2017</a:t>
            </a:fld>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pPr/>
              <a:t>16</a:t>
            </a:fld>
            <a:endParaRPr lang="en-US"/>
          </a:p>
        </p:txBody>
      </p:sp>
      <p:sp>
        <p:nvSpPr>
          <p:cNvPr id="22" name="Text Placeholder 21"/>
          <p:cNvSpPr>
            <a:spLocks noGrp="1"/>
          </p:cNvSpPr>
          <p:nvPr>
            <p:ph type="body" sz="quarter" idx="13"/>
          </p:nvPr>
        </p:nvSpPr>
        <p:spPr/>
        <p:txBody>
          <a:bodyPr/>
          <a:lstStyle/>
          <a:p>
            <a:endParaRPr lang="en-GB"/>
          </a:p>
        </p:txBody>
      </p:sp>
      <p:sp>
        <p:nvSpPr>
          <p:cNvPr id="6" name="Footer Placeholder 5"/>
          <p:cNvSpPr>
            <a:spLocks noGrp="1"/>
          </p:cNvSpPr>
          <p:nvPr>
            <p:ph type="ftr" sz="quarter" idx="3"/>
          </p:nvPr>
        </p:nvSpPr>
        <p:spPr/>
        <p:txBody>
          <a:bodyPr/>
          <a:lstStyle/>
          <a:p>
            <a:r>
              <a:rPr lang="en-US"/>
              <a:t>​</a:t>
            </a:r>
            <a:r>
              <a:rPr lang="en-GB"/>
              <a:t>Copyright © 2017 Smaato Inc. All Rights Reserved.</a:t>
            </a:r>
            <a:endParaRPr lang="en-US" dirty="0"/>
          </a:p>
        </p:txBody>
      </p:sp>
      <p:sp>
        <p:nvSpPr>
          <p:cNvPr id="8" name="Rectangle 7"/>
          <p:cNvSpPr/>
          <p:nvPr/>
        </p:nvSpPr>
        <p:spPr>
          <a:xfrm>
            <a:off x="952500" y="1083784"/>
            <a:ext cx="10287000" cy="461665"/>
          </a:xfrm>
          <a:prstGeom prst="rect">
            <a:avLst/>
          </a:prstGeom>
          <a:noFill/>
          <a:ln w="12700">
            <a:noFill/>
          </a:ln>
        </p:spPr>
        <p:txBody>
          <a:bodyPr wrap="square" rtlCol="0">
            <a:spAutoFit/>
          </a:bodyPr>
          <a:lstStyle/>
          <a:p>
            <a:pPr algn="ctr"/>
            <a:r>
              <a:rPr lang="en-US" sz="2400" dirty="0">
                <a:solidFill>
                  <a:schemeClr val="accent1"/>
                </a:solidFill>
              </a:rPr>
              <a:t>Indexed Mobile Web vs In-App </a:t>
            </a:r>
            <a:r>
              <a:rPr lang="en-US" sz="2400" dirty="0" err="1">
                <a:solidFill>
                  <a:schemeClr val="accent1"/>
                </a:solidFill>
              </a:rPr>
              <a:t>eCPM</a:t>
            </a:r>
            <a:endParaRPr lang="en-US" sz="2400" dirty="0">
              <a:solidFill>
                <a:schemeClr val="accent1"/>
              </a:solidFill>
              <a:sym typeface="Arial" charset="0"/>
            </a:endParaRPr>
          </a:p>
        </p:txBody>
      </p:sp>
      <p:sp>
        <p:nvSpPr>
          <p:cNvPr id="10" name="Rectangle: Single Corner Rounded 9"/>
          <p:cNvSpPr/>
          <p:nvPr/>
        </p:nvSpPr>
        <p:spPr>
          <a:xfrm>
            <a:off x="1" y="2579570"/>
            <a:ext cx="2019300" cy="2098204"/>
          </a:xfrm>
          <a:prstGeom prst="round1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In-App </a:t>
            </a:r>
            <a:r>
              <a:rPr lang="en-GB" sz="2400" dirty="0" err="1"/>
              <a:t>eCPMs</a:t>
            </a:r>
            <a:r>
              <a:rPr lang="en-GB" sz="2400" dirty="0"/>
              <a:t> 2x Greater than Mobile Web</a:t>
            </a:r>
            <a:r>
              <a:rPr lang="en-US" sz="2400" dirty="0">
                <a:solidFill>
                  <a:srgbClr val="FFFFFF"/>
                </a:solidFill>
              </a:rPr>
              <a:t> </a:t>
            </a:r>
            <a:endParaRPr lang="de-DE" sz="2400" dirty="0"/>
          </a:p>
        </p:txBody>
      </p:sp>
      <p:sp>
        <p:nvSpPr>
          <p:cNvPr id="13" name="Rectangle 12"/>
          <p:cNvSpPr/>
          <p:nvPr/>
        </p:nvSpPr>
        <p:spPr>
          <a:xfrm>
            <a:off x="9245115" y="6337756"/>
            <a:ext cx="2064989" cy="215444"/>
          </a:xfrm>
          <a:prstGeom prst="rect">
            <a:avLst/>
          </a:prstGeom>
        </p:spPr>
        <p:txBody>
          <a:bodyPr wrap="none">
            <a:spAutoFit/>
          </a:bodyPr>
          <a:lstStyle/>
          <a:p>
            <a:r>
              <a:rPr lang="en-GB" sz="800" dirty="0">
                <a:solidFill>
                  <a:srgbClr val="57585A"/>
                </a:solidFill>
                <a:latin typeface="Helvetica LT Light" panose="02000403040000020004" pitchFamily="2" charset="0"/>
              </a:rPr>
              <a:t>Source: Smaato Publisher Platform (SPX)</a:t>
            </a:r>
            <a:endParaRPr lang="de-DE" sz="800" dirty="0"/>
          </a:p>
        </p:txBody>
      </p:sp>
      <p:graphicFrame>
        <p:nvGraphicFramePr>
          <p:cNvPr id="11" name="Chart 10"/>
          <p:cNvGraphicFramePr/>
          <p:nvPr>
            <p:extLst/>
          </p:nvPr>
        </p:nvGraphicFramePr>
        <p:xfrm>
          <a:off x="2669766" y="2012478"/>
          <a:ext cx="8615516" cy="3846320"/>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Straight Connector 14"/>
          <p:cNvCxnSpPr/>
          <p:nvPr/>
        </p:nvCxnSpPr>
        <p:spPr>
          <a:xfrm flipV="1">
            <a:off x="3294457" y="2185357"/>
            <a:ext cx="0" cy="3214838"/>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flipV="1">
            <a:off x="9536931" y="2290763"/>
            <a:ext cx="0" cy="1330844"/>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10877" y="2921659"/>
            <a:ext cx="401072" cy="338554"/>
          </a:xfrm>
          <a:prstGeom prst="rect">
            <a:avLst/>
          </a:prstGeom>
          <a:noFill/>
        </p:spPr>
        <p:txBody>
          <a:bodyPr wrap="none" rtlCol="0">
            <a:spAutoFit/>
          </a:bodyPr>
          <a:lstStyle/>
          <a:p>
            <a:r>
              <a:rPr lang="de-DE" sz="1600" dirty="0">
                <a:solidFill>
                  <a:schemeClr val="accent1"/>
                </a:solidFill>
              </a:rPr>
              <a:t>2x</a:t>
            </a:r>
          </a:p>
        </p:txBody>
      </p:sp>
      <p:sp>
        <p:nvSpPr>
          <p:cNvPr id="5" name="Rectangle: Rounded Corners 4"/>
          <p:cNvSpPr/>
          <p:nvPr/>
        </p:nvSpPr>
        <p:spPr>
          <a:xfrm>
            <a:off x="4911428" y="6024073"/>
            <a:ext cx="230737" cy="2051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tangle 6"/>
          <p:cNvSpPr/>
          <p:nvPr/>
        </p:nvSpPr>
        <p:spPr>
          <a:xfrm>
            <a:off x="4798196" y="5876925"/>
            <a:ext cx="2119358" cy="504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lumMod val="50000"/>
                  </a:schemeClr>
                </a:solidFill>
              </a:rPr>
              <a:t>Mobile Web</a:t>
            </a:r>
          </a:p>
        </p:txBody>
      </p:sp>
      <p:sp>
        <p:nvSpPr>
          <p:cNvPr id="17" name="Rectangle: Rounded Corners 16"/>
          <p:cNvSpPr/>
          <p:nvPr/>
        </p:nvSpPr>
        <p:spPr>
          <a:xfrm>
            <a:off x="6873578" y="6005023"/>
            <a:ext cx="230737" cy="2051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tangle 17"/>
          <p:cNvSpPr/>
          <p:nvPr/>
        </p:nvSpPr>
        <p:spPr>
          <a:xfrm>
            <a:off x="6541271" y="5848350"/>
            <a:ext cx="2119358" cy="504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lumMod val="50000"/>
                  </a:schemeClr>
                </a:solidFill>
              </a:rPr>
              <a:t>In-App</a:t>
            </a:r>
          </a:p>
        </p:txBody>
      </p:sp>
    </p:spTree>
    <p:extLst>
      <p:ext uri="{BB962C8B-B14F-4D97-AF65-F5344CB8AC3E}">
        <p14:creationId xmlns:p14="http://schemas.microsoft.com/office/powerpoint/2010/main" val="516990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1158160"/>
            <a:ext cx="10287000" cy="430607"/>
          </a:xfrm>
        </p:spPr>
        <p:txBody>
          <a:bodyPr/>
          <a:lstStyle/>
          <a:p>
            <a:pPr algn="ctr"/>
            <a:r>
              <a:rPr lang="en-US" sz="2000" dirty="0">
                <a:solidFill>
                  <a:schemeClr val="tx1">
                    <a:lumMod val="75000"/>
                    <a:lumOff val="25000"/>
                  </a:schemeClr>
                </a:solidFill>
                <a:latin typeface="+mn-lt"/>
                <a:ea typeface="+mn-ea"/>
                <a:cs typeface="Tahoma"/>
              </a:rPr>
              <a:t>Impressions sold in real-time auctions within 200ms</a:t>
            </a:r>
          </a:p>
        </p:txBody>
      </p:sp>
      <p:sp>
        <p:nvSpPr>
          <p:cNvPr id="3" name="Date Placeholder 2"/>
          <p:cNvSpPr>
            <a:spLocks noGrp="1"/>
          </p:cNvSpPr>
          <p:nvPr>
            <p:ph type="dt" sz="half" idx="10"/>
          </p:nvPr>
        </p:nvSpPr>
        <p:spPr/>
        <p:txBody>
          <a:bodyPr/>
          <a:lstStyle/>
          <a:p>
            <a:fld id="{DFCCC08D-D6D9-734D-B3F4-1D7EB4E73237}" type="datetime1">
              <a:rPr lang="en-US" smtClean="0"/>
              <a:t>3/10/2017</a:t>
            </a:fld>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t>17</a:t>
            </a:fld>
            <a:endParaRPr lang="en-US"/>
          </a:p>
        </p:txBody>
      </p:sp>
      <p:sp>
        <p:nvSpPr>
          <p:cNvPr id="5" name="Text Placeholder 4"/>
          <p:cNvSpPr>
            <a:spLocks noGrp="1"/>
          </p:cNvSpPr>
          <p:nvPr>
            <p:ph type="body" sz="quarter" idx="13"/>
          </p:nvPr>
        </p:nvSpPr>
        <p:spPr>
          <a:xfrm>
            <a:off x="859190" y="55986"/>
            <a:ext cx="9335952" cy="282347"/>
          </a:xfrm>
        </p:spPr>
        <p:txBody>
          <a:bodyPr/>
          <a:lstStyle/>
          <a:p>
            <a:r>
              <a:rPr lang="en-US" sz="2800" dirty="0" err="1"/>
              <a:t>Smaato’s</a:t>
            </a:r>
            <a:r>
              <a:rPr lang="en-US" sz="2800" dirty="0"/>
              <a:t> Real Time Bidding (RTB) Process</a:t>
            </a:r>
          </a:p>
        </p:txBody>
      </p:sp>
      <p:sp>
        <p:nvSpPr>
          <p:cNvPr id="6" name="Footer Placeholder 5"/>
          <p:cNvSpPr>
            <a:spLocks noGrp="1"/>
          </p:cNvSpPr>
          <p:nvPr>
            <p:ph type="ftr" sz="quarter" idx="3"/>
          </p:nvPr>
        </p:nvSpPr>
        <p:spPr/>
        <p:txBody>
          <a:bodyPr/>
          <a:lstStyle/>
          <a:p>
            <a:r>
              <a:rPr lang="en-US"/>
              <a:t>​Copyright © 2016 Smaato Inc. All Rights Reserved.</a:t>
            </a:r>
            <a:endParaRPr lang="en-US" dirty="0"/>
          </a:p>
        </p:txBody>
      </p:sp>
      <p:sp>
        <p:nvSpPr>
          <p:cNvPr id="8" name="Rounded Rectangle 74"/>
          <p:cNvSpPr/>
          <p:nvPr/>
        </p:nvSpPr>
        <p:spPr>
          <a:xfrm>
            <a:off x="8981777" y="2198013"/>
            <a:ext cx="1731678" cy="307777"/>
          </a:xfrm>
          <a:prstGeom prst="roundRect">
            <a:avLst/>
          </a:prstGeom>
          <a:noFill/>
          <a:ln>
            <a:solidFill>
              <a:srgbClr val="EC6839"/>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3"/>
          <p:cNvSpPr txBox="1">
            <a:spLocks/>
          </p:cNvSpPr>
          <p:nvPr/>
        </p:nvSpPr>
        <p:spPr>
          <a:xfrm>
            <a:off x="1937046" y="5421583"/>
            <a:ext cx="8776409" cy="10216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tx1">
                    <a:lumMod val="75000"/>
                    <a:lumOff val="25000"/>
                  </a:schemeClr>
                </a:solidFill>
                <a:latin typeface="+mj-lt"/>
                <a:cs typeface="Tahoma"/>
              </a:rPr>
              <a:t>App Developers connect to a competitive market which drives more revenue</a:t>
            </a:r>
          </a:p>
          <a:p>
            <a:r>
              <a:rPr lang="en-US" sz="1600" dirty="0">
                <a:solidFill>
                  <a:schemeClr val="tx1">
                    <a:lumMod val="75000"/>
                    <a:lumOff val="25000"/>
                  </a:schemeClr>
                </a:solidFill>
                <a:latin typeface="+mj-lt"/>
                <a:cs typeface="Tahoma"/>
              </a:rPr>
              <a:t>Advertisers reach a more targeted audience and place per-impression bids</a:t>
            </a:r>
          </a:p>
          <a:p>
            <a:r>
              <a:rPr lang="en-US" sz="1600" dirty="0">
                <a:solidFill>
                  <a:schemeClr val="tx1">
                    <a:lumMod val="75000"/>
                    <a:lumOff val="25000"/>
                  </a:schemeClr>
                </a:solidFill>
                <a:latin typeface="+mj-lt"/>
                <a:cs typeface="Tahoma"/>
              </a:rPr>
              <a:t>Consumers receive more relevant ads</a:t>
            </a:r>
          </a:p>
        </p:txBody>
      </p:sp>
      <p:sp>
        <p:nvSpPr>
          <p:cNvPr id="10" name="Right Arrow 2"/>
          <p:cNvSpPr/>
          <p:nvPr/>
        </p:nvSpPr>
        <p:spPr>
          <a:xfrm>
            <a:off x="7365709" y="1667495"/>
            <a:ext cx="1326339" cy="217284"/>
          </a:xfrm>
          <a:prstGeom prst="rightArrow">
            <a:avLst>
              <a:gd name="adj1" fmla="val 50000"/>
              <a:gd name="adj2" fmla="val 79167"/>
            </a:avLst>
          </a:prstGeom>
          <a:solidFill>
            <a:srgbClr val="56B9EA"/>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4"/>
          <p:cNvSpPr/>
          <p:nvPr/>
        </p:nvSpPr>
        <p:spPr>
          <a:xfrm>
            <a:off x="7356656" y="1679677"/>
            <a:ext cx="1240333" cy="200055"/>
          </a:xfrm>
          <a:prstGeom prst="rect">
            <a:avLst/>
          </a:prstGeom>
        </p:spPr>
        <p:txBody>
          <a:bodyPr wrap="square">
            <a:spAutoFit/>
          </a:bodyPr>
          <a:lstStyle/>
          <a:p>
            <a:pPr algn="ctr"/>
            <a:r>
              <a:rPr lang="en-US" sz="7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2. Enriched Bid Request</a:t>
            </a:r>
          </a:p>
        </p:txBody>
      </p:sp>
      <p:grpSp>
        <p:nvGrpSpPr>
          <p:cNvPr id="12" name="Group 11"/>
          <p:cNvGrpSpPr/>
          <p:nvPr/>
        </p:nvGrpSpPr>
        <p:grpSpPr>
          <a:xfrm>
            <a:off x="3283739" y="3351869"/>
            <a:ext cx="2652818" cy="434566"/>
            <a:chOff x="1588754" y="1904580"/>
            <a:chExt cx="2652818" cy="434566"/>
          </a:xfrm>
        </p:grpSpPr>
        <p:sp>
          <p:nvSpPr>
            <p:cNvPr id="13" name="Right Arrow 7"/>
            <p:cNvSpPr/>
            <p:nvPr/>
          </p:nvSpPr>
          <p:spPr>
            <a:xfrm rot="10800000">
              <a:off x="1588754" y="1904580"/>
              <a:ext cx="2652818" cy="434566"/>
            </a:xfrm>
            <a:prstGeom prst="rightArrow">
              <a:avLst>
                <a:gd name="adj1" fmla="val 50000"/>
                <a:gd name="adj2" fmla="val 79167"/>
              </a:avLst>
            </a:prstGeom>
            <a:solidFill>
              <a:srgbClr val="999998"/>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4" name="Rectangle 8"/>
            <p:cNvSpPr/>
            <p:nvPr/>
          </p:nvSpPr>
          <p:spPr>
            <a:xfrm>
              <a:off x="2134019" y="1980133"/>
              <a:ext cx="1390125" cy="261610"/>
            </a:xfrm>
            <a:prstGeom prst="rect">
              <a:avLst/>
            </a:prstGeom>
          </p:spPr>
          <p:txBody>
            <a:bodyPr wrap="none">
              <a:spAutoFit/>
            </a:bodyPr>
            <a:lstStyle/>
            <a:p>
              <a:pPr algn="ctr"/>
              <a:r>
                <a:rPr lang="en-US" sz="11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2. Bid On Ad Space</a:t>
              </a:r>
            </a:p>
          </p:txBody>
        </p:sp>
      </p:grpSp>
      <p:pic>
        <p:nvPicPr>
          <p:cNvPr id="15"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6841" y="1997121"/>
            <a:ext cx="1498098" cy="2961356"/>
          </a:xfrm>
          <a:prstGeom prst="rect">
            <a:avLst/>
          </a:prstGeom>
          <a:effectLst>
            <a:outerShdw blurRad="50800" dist="38100" dir="2700000" algn="tl" rotWithShape="0">
              <a:prstClr val="black">
                <a:alpha val="40000"/>
              </a:prstClr>
            </a:outerShdw>
          </a:effectLst>
        </p:spPr>
      </p:pic>
      <p:sp>
        <p:nvSpPr>
          <p:cNvPr id="16" name="Rectangle 10"/>
          <p:cNvSpPr/>
          <p:nvPr/>
        </p:nvSpPr>
        <p:spPr>
          <a:xfrm>
            <a:off x="1796841" y="2796843"/>
            <a:ext cx="1498100" cy="1361911"/>
          </a:xfrm>
          <a:prstGeom prst="rect">
            <a:avLst/>
          </a:prstGeom>
        </p:spPr>
        <p:txBody>
          <a:bodyPr wrap="square">
            <a:spAutoFit/>
          </a:bodyPr>
          <a:lstStyle/>
          <a:p>
            <a:pPr algn="ct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App/</a:t>
            </a:r>
          </a:p>
          <a:p>
            <a:pPr algn="ctr"/>
            <a:r>
              <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Website</a:t>
            </a:r>
          </a:p>
          <a:p>
            <a:pPr algn="ctr"/>
            <a:endParaRPr lang="en-US" sz="24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endParaRPr>
          </a:p>
          <a:p>
            <a:pPr algn="ctr"/>
            <a:r>
              <a:rPr lang="en-US" sz="1100"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Floor Price $1</a:t>
            </a:r>
          </a:p>
        </p:txBody>
      </p:sp>
      <p:sp>
        <p:nvSpPr>
          <p:cNvPr id="17" name="Right Arrow 13"/>
          <p:cNvSpPr/>
          <p:nvPr/>
        </p:nvSpPr>
        <p:spPr>
          <a:xfrm rot="10800000">
            <a:off x="3296607" y="4062652"/>
            <a:ext cx="2652666" cy="434566"/>
          </a:xfrm>
          <a:prstGeom prst="rightArrow">
            <a:avLst>
              <a:gd name="adj1" fmla="val 50000"/>
              <a:gd name="adj2" fmla="val 79167"/>
            </a:avLst>
          </a:prstGeom>
          <a:solidFill>
            <a:srgbClr val="EE733D"/>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18" name="Rectangle 14"/>
          <p:cNvSpPr/>
          <p:nvPr/>
        </p:nvSpPr>
        <p:spPr>
          <a:xfrm>
            <a:off x="3736305" y="4138205"/>
            <a:ext cx="1981504" cy="276999"/>
          </a:xfrm>
          <a:prstGeom prst="rect">
            <a:avLst/>
          </a:prstGeom>
        </p:spPr>
        <p:txBody>
          <a:bodyPr wrap="none">
            <a:spAutoFit/>
          </a:bodyPr>
          <a:lstStyle/>
          <a:p>
            <a:pPr algn="ctr"/>
            <a:r>
              <a:rPr lang="en-US" sz="1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5. Targeted Ad Impression</a:t>
            </a:r>
          </a:p>
        </p:txBody>
      </p:sp>
      <p:sp>
        <p:nvSpPr>
          <p:cNvPr id="19" name="Right Arrow 15"/>
          <p:cNvSpPr/>
          <p:nvPr/>
        </p:nvSpPr>
        <p:spPr>
          <a:xfrm>
            <a:off x="7365709" y="2151180"/>
            <a:ext cx="1326339" cy="217284"/>
          </a:xfrm>
          <a:prstGeom prst="rightArrow">
            <a:avLst>
              <a:gd name="adj1" fmla="val 50000"/>
              <a:gd name="adj2" fmla="val 79167"/>
            </a:avLst>
          </a:prstGeom>
          <a:solidFill>
            <a:srgbClr val="56B9EA"/>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16"/>
          <p:cNvSpPr/>
          <p:nvPr/>
        </p:nvSpPr>
        <p:spPr>
          <a:xfrm>
            <a:off x="7356656" y="2163362"/>
            <a:ext cx="1240333" cy="200055"/>
          </a:xfrm>
          <a:prstGeom prst="rect">
            <a:avLst/>
          </a:prstGeom>
        </p:spPr>
        <p:txBody>
          <a:bodyPr wrap="square">
            <a:spAutoFit/>
          </a:bodyPr>
          <a:lstStyle/>
          <a:p>
            <a:pPr algn="ctr"/>
            <a:r>
              <a:rPr lang="en-US" sz="7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2. Enriched Bid Request</a:t>
            </a:r>
          </a:p>
        </p:txBody>
      </p:sp>
      <p:sp>
        <p:nvSpPr>
          <p:cNvPr id="21" name="Right Arrow 17"/>
          <p:cNvSpPr/>
          <p:nvPr/>
        </p:nvSpPr>
        <p:spPr>
          <a:xfrm>
            <a:off x="7365709" y="3161293"/>
            <a:ext cx="1326339" cy="217284"/>
          </a:xfrm>
          <a:prstGeom prst="rightArrow">
            <a:avLst>
              <a:gd name="adj1" fmla="val 50000"/>
              <a:gd name="adj2" fmla="val 79167"/>
            </a:avLst>
          </a:prstGeom>
          <a:solidFill>
            <a:srgbClr val="56B9EA"/>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2" name="Rectangle 18"/>
          <p:cNvSpPr/>
          <p:nvPr/>
        </p:nvSpPr>
        <p:spPr>
          <a:xfrm>
            <a:off x="7356656" y="3173475"/>
            <a:ext cx="1240333" cy="200055"/>
          </a:xfrm>
          <a:prstGeom prst="rect">
            <a:avLst/>
          </a:prstGeom>
        </p:spPr>
        <p:txBody>
          <a:bodyPr wrap="square">
            <a:spAutoFit/>
          </a:bodyPr>
          <a:lstStyle/>
          <a:p>
            <a:pPr algn="ctr"/>
            <a:r>
              <a:rPr lang="en-US" sz="7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2. Enriched Bid Request</a:t>
            </a:r>
          </a:p>
        </p:txBody>
      </p:sp>
      <p:sp>
        <p:nvSpPr>
          <p:cNvPr id="23" name="Right Arrow 19"/>
          <p:cNvSpPr/>
          <p:nvPr/>
        </p:nvSpPr>
        <p:spPr>
          <a:xfrm>
            <a:off x="7365709" y="3668351"/>
            <a:ext cx="1326339" cy="217284"/>
          </a:xfrm>
          <a:prstGeom prst="rightArrow">
            <a:avLst>
              <a:gd name="adj1" fmla="val 50000"/>
              <a:gd name="adj2" fmla="val 79167"/>
            </a:avLst>
          </a:prstGeom>
          <a:solidFill>
            <a:srgbClr val="56B9EA"/>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0"/>
          <p:cNvSpPr/>
          <p:nvPr/>
        </p:nvSpPr>
        <p:spPr>
          <a:xfrm>
            <a:off x="7356656" y="3680533"/>
            <a:ext cx="1240333" cy="200055"/>
          </a:xfrm>
          <a:prstGeom prst="rect">
            <a:avLst/>
          </a:prstGeom>
        </p:spPr>
        <p:txBody>
          <a:bodyPr wrap="square">
            <a:spAutoFit/>
          </a:bodyPr>
          <a:lstStyle/>
          <a:p>
            <a:pPr algn="ctr"/>
            <a:r>
              <a:rPr lang="en-US" sz="7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2. Enriched Bid Request</a:t>
            </a:r>
          </a:p>
        </p:txBody>
      </p:sp>
      <p:sp>
        <p:nvSpPr>
          <p:cNvPr id="25" name="Right Arrow 21"/>
          <p:cNvSpPr/>
          <p:nvPr/>
        </p:nvSpPr>
        <p:spPr>
          <a:xfrm>
            <a:off x="7365709" y="4134890"/>
            <a:ext cx="1326339" cy="217284"/>
          </a:xfrm>
          <a:prstGeom prst="rightArrow">
            <a:avLst>
              <a:gd name="adj1" fmla="val 50000"/>
              <a:gd name="adj2" fmla="val 79167"/>
            </a:avLst>
          </a:prstGeom>
          <a:solidFill>
            <a:srgbClr val="56B9EA"/>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6" name="Rectangle 22"/>
          <p:cNvSpPr/>
          <p:nvPr/>
        </p:nvSpPr>
        <p:spPr>
          <a:xfrm>
            <a:off x="7356656" y="4147072"/>
            <a:ext cx="1240333" cy="200055"/>
          </a:xfrm>
          <a:prstGeom prst="rect">
            <a:avLst/>
          </a:prstGeom>
        </p:spPr>
        <p:txBody>
          <a:bodyPr wrap="square">
            <a:spAutoFit/>
          </a:bodyPr>
          <a:lstStyle/>
          <a:p>
            <a:pPr algn="ctr"/>
            <a:r>
              <a:rPr lang="en-US" sz="7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2. Enriched Bid Request</a:t>
            </a:r>
          </a:p>
        </p:txBody>
      </p:sp>
      <p:sp>
        <p:nvSpPr>
          <p:cNvPr id="27" name="Right Arrow 23"/>
          <p:cNvSpPr/>
          <p:nvPr/>
        </p:nvSpPr>
        <p:spPr>
          <a:xfrm>
            <a:off x="7365709" y="4625646"/>
            <a:ext cx="1326339" cy="217284"/>
          </a:xfrm>
          <a:prstGeom prst="rightArrow">
            <a:avLst>
              <a:gd name="adj1" fmla="val 50000"/>
              <a:gd name="adj2" fmla="val 79167"/>
            </a:avLst>
          </a:prstGeom>
          <a:solidFill>
            <a:srgbClr val="56B9EA"/>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8" name="Rectangle 24"/>
          <p:cNvSpPr/>
          <p:nvPr/>
        </p:nvSpPr>
        <p:spPr>
          <a:xfrm>
            <a:off x="7356656" y="4637828"/>
            <a:ext cx="1240333" cy="200055"/>
          </a:xfrm>
          <a:prstGeom prst="rect">
            <a:avLst/>
          </a:prstGeom>
        </p:spPr>
        <p:txBody>
          <a:bodyPr wrap="square">
            <a:spAutoFit/>
          </a:bodyPr>
          <a:lstStyle/>
          <a:p>
            <a:pPr algn="ctr"/>
            <a:r>
              <a:rPr lang="en-US" sz="7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2. Enriched Bid Request</a:t>
            </a:r>
          </a:p>
        </p:txBody>
      </p:sp>
      <p:sp>
        <p:nvSpPr>
          <p:cNvPr id="29" name="Right Arrow 25"/>
          <p:cNvSpPr/>
          <p:nvPr/>
        </p:nvSpPr>
        <p:spPr>
          <a:xfrm rot="10800000">
            <a:off x="7356656" y="1866583"/>
            <a:ext cx="1326339" cy="217284"/>
          </a:xfrm>
          <a:prstGeom prst="rightArrow">
            <a:avLst>
              <a:gd name="adj1" fmla="val 50000"/>
              <a:gd name="adj2" fmla="val 79167"/>
            </a:avLst>
          </a:prstGeom>
          <a:solidFill>
            <a:srgbClr val="99999A"/>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30" name="Rectangle 26"/>
          <p:cNvSpPr/>
          <p:nvPr/>
        </p:nvSpPr>
        <p:spPr>
          <a:xfrm>
            <a:off x="7408711" y="1869396"/>
            <a:ext cx="1240333" cy="200055"/>
          </a:xfrm>
          <a:prstGeom prst="rect">
            <a:avLst/>
          </a:prstGeom>
        </p:spPr>
        <p:txBody>
          <a:bodyPr wrap="square">
            <a:spAutoFit/>
          </a:bodyPr>
          <a:lstStyle/>
          <a:p>
            <a:pPr algn="ctr"/>
            <a:r>
              <a:rPr lang="en-US" sz="7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3. Bid On Ad Space</a:t>
            </a:r>
          </a:p>
        </p:txBody>
      </p:sp>
      <p:sp>
        <p:nvSpPr>
          <p:cNvPr id="31" name="Right Arrow 27"/>
          <p:cNvSpPr/>
          <p:nvPr/>
        </p:nvSpPr>
        <p:spPr>
          <a:xfrm rot="10800000">
            <a:off x="7365709" y="2350268"/>
            <a:ext cx="1326339" cy="217284"/>
          </a:xfrm>
          <a:prstGeom prst="rightArrow">
            <a:avLst>
              <a:gd name="adj1" fmla="val 50000"/>
              <a:gd name="adj2" fmla="val 79167"/>
            </a:avLst>
          </a:prstGeom>
          <a:solidFill>
            <a:srgbClr val="EE733D"/>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32" name="Rectangle 28"/>
          <p:cNvSpPr/>
          <p:nvPr/>
        </p:nvSpPr>
        <p:spPr>
          <a:xfrm>
            <a:off x="7417764" y="2353081"/>
            <a:ext cx="1240333" cy="200055"/>
          </a:xfrm>
          <a:prstGeom prst="rect">
            <a:avLst/>
          </a:prstGeom>
        </p:spPr>
        <p:txBody>
          <a:bodyPr wrap="square">
            <a:spAutoFit/>
          </a:bodyPr>
          <a:lstStyle/>
          <a:p>
            <a:pPr algn="ctr"/>
            <a:r>
              <a:rPr lang="en-US" sz="7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3. Bid On Ad Space</a:t>
            </a:r>
          </a:p>
        </p:txBody>
      </p:sp>
      <p:sp>
        <p:nvSpPr>
          <p:cNvPr id="33" name="Right Arrow 29"/>
          <p:cNvSpPr/>
          <p:nvPr/>
        </p:nvSpPr>
        <p:spPr>
          <a:xfrm rot="10800000">
            <a:off x="7365709" y="3380459"/>
            <a:ext cx="1326339" cy="217284"/>
          </a:xfrm>
          <a:prstGeom prst="rightArrow">
            <a:avLst>
              <a:gd name="adj1" fmla="val 50000"/>
              <a:gd name="adj2" fmla="val 79167"/>
            </a:avLst>
          </a:prstGeom>
          <a:solidFill>
            <a:srgbClr val="99999A"/>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34" name="Rectangle 30"/>
          <p:cNvSpPr/>
          <p:nvPr/>
        </p:nvSpPr>
        <p:spPr>
          <a:xfrm>
            <a:off x="7417764" y="3383272"/>
            <a:ext cx="1240333" cy="200055"/>
          </a:xfrm>
          <a:prstGeom prst="rect">
            <a:avLst/>
          </a:prstGeom>
        </p:spPr>
        <p:txBody>
          <a:bodyPr wrap="square">
            <a:spAutoFit/>
          </a:bodyPr>
          <a:lstStyle/>
          <a:p>
            <a:pPr algn="ctr"/>
            <a:r>
              <a:rPr lang="en-US" sz="7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3. Bid On Ad Space</a:t>
            </a:r>
          </a:p>
        </p:txBody>
      </p:sp>
      <p:sp>
        <p:nvSpPr>
          <p:cNvPr id="35" name="Right Arrow 31"/>
          <p:cNvSpPr/>
          <p:nvPr/>
        </p:nvSpPr>
        <p:spPr>
          <a:xfrm rot="10800000">
            <a:off x="7374762" y="3868405"/>
            <a:ext cx="1326339" cy="217284"/>
          </a:xfrm>
          <a:prstGeom prst="rightArrow">
            <a:avLst>
              <a:gd name="adj1" fmla="val 50000"/>
              <a:gd name="adj2" fmla="val 79167"/>
            </a:avLst>
          </a:prstGeom>
          <a:solidFill>
            <a:srgbClr val="99999A"/>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36" name="Rectangle 32"/>
          <p:cNvSpPr/>
          <p:nvPr/>
        </p:nvSpPr>
        <p:spPr>
          <a:xfrm>
            <a:off x="7426817" y="3871218"/>
            <a:ext cx="1240333" cy="200055"/>
          </a:xfrm>
          <a:prstGeom prst="rect">
            <a:avLst/>
          </a:prstGeom>
        </p:spPr>
        <p:txBody>
          <a:bodyPr wrap="square">
            <a:spAutoFit/>
          </a:bodyPr>
          <a:lstStyle/>
          <a:p>
            <a:pPr algn="ctr"/>
            <a:r>
              <a:rPr lang="en-US" sz="7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3. Bid On Ad Space</a:t>
            </a:r>
          </a:p>
        </p:txBody>
      </p:sp>
      <p:sp>
        <p:nvSpPr>
          <p:cNvPr id="37" name="Right Arrow 33"/>
          <p:cNvSpPr/>
          <p:nvPr/>
        </p:nvSpPr>
        <p:spPr>
          <a:xfrm rot="10800000">
            <a:off x="7374762" y="4353795"/>
            <a:ext cx="1326339" cy="217284"/>
          </a:xfrm>
          <a:prstGeom prst="rightArrow">
            <a:avLst>
              <a:gd name="adj1" fmla="val 50000"/>
              <a:gd name="adj2" fmla="val 79167"/>
            </a:avLst>
          </a:prstGeom>
          <a:solidFill>
            <a:srgbClr val="99999A"/>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38" name="Rectangle 34"/>
          <p:cNvSpPr/>
          <p:nvPr/>
        </p:nvSpPr>
        <p:spPr>
          <a:xfrm>
            <a:off x="7426817" y="4356608"/>
            <a:ext cx="1240333" cy="200055"/>
          </a:xfrm>
          <a:prstGeom prst="rect">
            <a:avLst/>
          </a:prstGeom>
        </p:spPr>
        <p:txBody>
          <a:bodyPr wrap="square">
            <a:spAutoFit/>
          </a:bodyPr>
          <a:lstStyle/>
          <a:p>
            <a:pPr algn="ctr"/>
            <a:r>
              <a:rPr lang="en-US" sz="7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3. Bid On Ad Space</a:t>
            </a:r>
          </a:p>
        </p:txBody>
      </p:sp>
      <p:pic>
        <p:nvPicPr>
          <p:cNvPr id="39" name="Picture 35"/>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865759" y="1463758"/>
            <a:ext cx="421800" cy="833790"/>
          </a:xfrm>
          <a:prstGeom prst="rect">
            <a:avLst/>
          </a:prstGeom>
        </p:spPr>
      </p:pic>
      <p:sp>
        <p:nvSpPr>
          <p:cNvPr id="40" name="Rectangle 36"/>
          <p:cNvSpPr/>
          <p:nvPr/>
        </p:nvSpPr>
        <p:spPr>
          <a:xfrm>
            <a:off x="8754823" y="1679677"/>
            <a:ext cx="621493" cy="384721"/>
          </a:xfrm>
          <a:prstGeom prst="rect">
            <a:avLst/>
          </a:prstGeom>
        </p:spPr>
        <p:txBody>
          <a:bodyPr wrap="square">
            <a:spAutoFit/>
          </a:bodyPr>
          <a:lstStyle/>
          <a:p>
            <a:pPr algn="ctr"/>
            <a:r>
              <a:rPr lang="en-US" sz="8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DSP 1</a:t>
            </a:r>
          </a:p>
          <a:p>
            <a:pPr algn="ctr"/>
            <a:r>
              <a:rPr lang="en-US" sz="11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$0.33</a:t>
            </a:r>
          </a:p>
        </p:txBody>
      </p:sp>
      <p:pic>
        <p:nvPicPr>
          <p:cNvPr id="41" name="Picture 37"/>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865759" y="1946890"/>
            <a:ext cx="421800" cy="833790"/>
          </a:xfrm>
          <a:prstGeom prst="rect">
            <a:avLst/>
          </a:prstGeom>
        </p:spPr>
      </p:pic>
      <p:sp>
        <p:nvSpPr>
          <p:cNvPr id="42" name="Rectangle 38"/>
          <p:cNvSpPr/>
          <p:nvPr/>
        </p:nvSpPr>
        <p:spPr>
          <a:xfrm>
            <a:off x="8754823" y="2162809"/>
            <a:ext cx="621493" cy="384721"/>
          </a:xfrm>
          <a:prstGeom prst="rect">
            <a:avLst/>
          </a:prstGeom>
        </p:spPr>
        <p:txBody>
          <a:bodyPr wrap="square">
            <a:spAutoFit/>
          </a:bodyPr>
          <a:lstStyle/>
          <a:p>
            <a:pPr algn="ctr"/>
            <a:r>
              <a:rPr lang="en-US" sz="8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DSP 2</a:t>
            </a:r>
          </a:p>
          <a:p>
            <a:pPr algn="ctr"/>
            <a:r>
              <a:rPr lang="en-US" sz="11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$1.52</a:t>
            </a:r>
          </a:p>
        </p:txBody>
      </p:sp>
      <p:pic>
        <p:nvPicPr>
          <p:cNvPr id="43" name="Picture 39"/>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874812" y="2969420"/>
            <a:ext cx="421800" cy="833790"/>
          </a:xfrm>
          <a:prstGeom prst="rect">
            <a:avLst/>
          </a:prstGeom>
        </p:spPr>
      </p:pic>
      <p:sp>
        <p:nvSpPr>
          <p:cNvPr id="44" name="Rectangle 40"/>
          <p:cNvSpPr/>
          <p:nvPr/>
        </p:nvSpPr>
        <p:spPr>
          <a:xfrm>
            <a:off x="8763876" y="3185339"/>
            <a:ext cx="621493" cy="384721"/>
          </a:xfrm>
          <a:prstGeom prst="rect">
            <a:avLst/>
          </a:prstGeom>
        </p:spPr>
        <p:txBody>
          <a:bodyPr wrap="square">
            <a:spAutoFit/>
          </a:bodyPr>
          <a:lstStyle/>
          <a:p>
            <a:pPr algn="ctr"/>
            <a:r>
              <a:rPr lang="en-US" sz="8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DSP 3</a:t>
            </a:r>
          </a:p>
          <a:p>
            <a:pPr algn="ctr"/>
            <a:r>
              <a:rPr lang="en-US" sz="11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$1.22</a:t>
            </a:r>
          </a:p>
        </p:txBody>
      </p:sp>
      <p:pic>
        <p:nvPicPr>
          <p:cNvPr id="45" name="Picture 41"/>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856706" y="3448293"/>
            <a:ext cx="421800" cy="833790"/>
          </a:xfrm>
          <a:prstGeom prst="rect">
            <a:avLst/>
          </a:prstGeom>
        </p:spPr>
      </p:pic>
      <p:sp>
        <p:nvSpPr>
          <p:cNvPr id="46" name="Rectangle 42"/>
          <p:cNvSpPr/>
          <p:nvPr/>
        </p:nvSpPr>
        <p:spPr>
          <a:xfrm>
            <a:off x="8745770" y="3664212"/>
            <a:ext cx="621493" cy="384721"/>
          </a:xfrm>
          <a:prstGeom prst="rect">
            <a:avLst/>
          </a:prstGeom>
        </p:spPr>
        <p:txBody>
          <a:bodyPr wrap="square">
            <a:spAutoFit/>
          </a:bodyPr>
          <a:lstStyle/>
          <a:p>
            <a:pPr algn="ctr"/>
            <a:r>
              <a:rPr lang="en-US" sz="8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DSP 4</a:t>
            </a:r>
          </a:p>
          <a:p>
            <a:pPr algn="ctr"/>
            <a:r>
              <a:rPr lang="en-US" sz="11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$1.32</a:t>
            </a:r>
          </a:p>
        </p:txBody>
      </p:sp>
      <p:pic>
        <p:nvPicPr>
          <p:cNvPr id="47" name="Picture 43"/>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865759" y="3935279"/>
            <a:ext cx="421800" cy="833790"/>
          </a:xfrm>
          <a:prstGeom prst="rect">
            <a:avLst/>
          </a:prstGeom>
        </p:spPr>
      </p:pic>
      <p:sp>
        <p:nvSpPr>
          <p:cNvPr id="48" name="Rectangle 44"/>
          <p:cNvSpPr/>
          <p:nvPr/>
        </p:nvSpPr>
        <p:spPr>
          <a:xfrm>
            <a:off x="8754823" y="4151198"/>
            <a:ext cx="621493" cy="384721"/>
          </a:xfrm>
          <a:prstGeom prst="rect">
            <a:avLst/>
          </a:prstGeom>
        </p:spPr>
        <p:txBody>
          <a:bodyPr wrap="square">
            <a:spAutoFit/>
          </a:bodyPr>
          <a:lstStyle/>
          <a:p>
            <a:pPr algn="ctr"/>
            <a:r>
              <a:rPr lang="en-US" sz="8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DSP 5</a:t>
            </a:r>
          </a:p>
          <a:p>
            <a:pPr algn="ctr"/>
            <a:r>
              <a:rPr lang="en-US" sz="11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$0.72</a:t>
            </a:r>
          </a:p>
        </p:txBody>
      </p:sp>
      <p:pic>
        <p:nvPicPr>
          <p:cNvPr id="49" name="Picture 45"/>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8865759" y="4430269"/>
            <a:ext cx="421800" cy="833790"/>
          </a:xfrm>
          <a:prstGeom prst="rect">
            <a:avLst/>
          </a:prstGeom>
        </p:spPr>
      </p:pic>
      <p:sp>
        <p:nvSpPr>
          <p:cNvPr id="50" name="Rectangle 48"/>
          <p:cNvSpPr/>
          <p:nvPr/>
        </p:nvSpPr>
        <p:spPr>
          <a:xfrm>
            <a:off x="8754823" y="4646188"/>
            <a:ext cx="621493" cy="384721"/>
          </a:xfrm>
          <a:prstGeom prst="rect">
            <a:avLst/>
          </a:prstGeom>
        </p:spPr>
        <p:txBody>
          <a:bodyPr wrap="square">
            <a:spAutoFit/>
          </a:bodyPr>
          <a:lstStyle/>
          <a:p>
            <a:pPr algn="ctr"/>
            <a:r>
              <a:rPr lang="en-US" sz="8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DSP 6</a:t>
            </a:r>
          </a:p>
          <a:p>
            <a:pPr algn="ctr"/>
            <a:r>
              <a:rPr lang="en-US" sz="11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No Bid</a:t>
            </a:r>
          </a:p>
        </p:txBody>
      </p:sp>
      <p:sp>
        <p:nvSpPr>
          <p:cNvPr id="51" name="Rectangle 49"/>
          <p:cNvSpPr/>
          <p:nvPr/>
        </p:nvSpPr>
        <p:spPr>
          <a:xfrm>
            <a:off x="7426816" y="4809546"/>
            <a:ext cx="1240333" cy="415498"/>
          </a:xfrm>
          <a:prstGeom prst="rect">
            <a:avLst/>
          </a:prstGeom>
        </p:spPr>
        <p:txBody>
          <a:bodyPr wrap="square">
            <a:spAutoFit/>
          </a:bodyPr>
          <a:lstStyle/>
          <a:p>
            <a:pPr marL="171450" indent="-171450">
              <a:buFont typeface="Arial" panose="020B0604020202020204" pitchFamily="34" charset="0"/>
              <a:buChar char="•"/>
            </a:pPr>
            <a:r>
              <a:rPr lang="en-US" sz="700" i="1" dirty="0">
                <a:solidFill>
                  <a:srgbClr val="56B9EA"/>
                </a:solidFill>
                <a:latin typeface="Tahoma" panose="020B0604030504040204" pitchFamily="34" charset="0"/>
                <a:ea typeface="Tahoma" panose="020B0604030504040204" pitchFamily="34" charset="0"/>
                <a:cs typeface="Tahoma" panose="020B0604030504040204" pitchFamily="34" charset="0"/>
              </a:rPr>
              <a:t>Enhanced Location</a:t>
            </a:r>
          </a:p>
          <a:p>
            <a:pPr marL="171450" indent="-171450">
              <a:buFont typeface="Arial" panose="020B0604020202020204" pitchFamily="34" charset="0"/>
              <a:buChar char="•"/>
            </a:pPr>
            <a:r>
              <a:rPr lang="en-US" sz="700" i="1" dirty="0">
                <a:solidFill>
                  <a:srgbClr val="56B9EA"/>
                </a:solidFill>
                <a:latin typeface="Tahoma" panose="020B0604030504040204" pitchFamily="34" charset="0"/>
                <a:ea typeface="Tahoma" panose="020B0604030504040204" pitchFamily="34" charset="0"/>
                <a:cs typeface="Tahoma" panose="020B0604030504040204" pitchFamily="34" charset="0"/>
              </a:rPr>
              <a:t>Behavioral</a:t>
            </a:r>
          </a:p>
          <a:p>
            <a:pPr marL="171450" indent="-171450">
              <a:buFont typeface="Arial" panose="020B0604020202020204" pitchFamily="34" charset="0"/>
              <a:buChar char="•"/>
            </a:pPr>
            <a:r>
              <a:rPr lang="en-US" sz="700" i="1" dirty="0">
                <a:solidFill>
                  <a:srgbClr val="56B9EA"/>
                </a:solidFill>
                <a:latin typeface="Tahoma" panose="020B0604030504040204" pitchFamily="34" charset="0"/>
                <a:ea typeface="Tahoma" panose="020B0604030504040204" pitchFamily="34" charset="0"/>
                <a:cs typeface="Tahoma" panose="020B0604030504040204" pitchFamily="34" charset="0"/>
              </a:rPr>
              <a:t>Demographical</a:t>
            </a:r>
          </a:p>
        </p:txBody>
      </p:sp>
      <p:sp>
        <p:nvSpPr>
          <p:cNvPr id="52" name="Rectangle 50"/>
          <p:cNvSpPr/>
          <p:nvPr/>
        </p:nvSpPr>
        <p:spPr>
          <a:xfrm>
            <a:off x="9443640" y="1753980"/>
            <a:ext cx="1321214" cy="230832"/>
          </a:xfrm>
          <a:prstGeom prst="rect">
            <a:avLst/>
          </a:prstGeom>
        </p:spPr>
        <p:txBody>
          <a:bodyPr wrap="square">
            <a:spAutoFit/>
          </a:bodyPr>
          <a:lstStyle/>
          <a:p>
            <a:r>
              <a:rPr lang="en-US" sz="900" i="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Bid Under Floor Price</a:t>
            </a:r>
          </a:p>
        </p:txBody>
      </p:sp>
      <p:sp>
        <p:nvSpPr>
          <p:cNvPr id="53" name="Rectangle 51"/>
          <p:cNvSpPr/>
          <p:nvPr/>
        </p:nvSpPr>
        <p:spPr>
          <a:xfrm>
            <a:off x="9466395" y="2175713"/>
            <a:ext cx="1321214" cy="338554"/>
          </a:xfrm>
          <a:prstGeom prst="rect">
            <a:avLst/>
          </a:prstGeom>
        </p:spPr>
        <p:txBody>
          <a:bodyPr wrap="square">
            <a:spAutoFit/>
          </a:bodyPr>
          <a:lstStyle/>
          <a:p>
            <a:r>
              <a:rPr lang="en-US" sz="900" i="1" dirty="0">
                <a:solidFill>
                  <a:srgbClr val="EE733D"/>
                </a:solidFill>
                <a:latin typeface="Tahoma" panose="020B0604030504040204" pitchFamily="34" charset="0"/>
                <a:ea typeface="Tahoma" panose="020B0604030504040204" pitchFamily="34" charset="0"/>
                <a:cs typeface="Tahoma" panose="020B0604030504040204" pitchFamily="34" charset="0"/>
              </a:rPr>
              <a:t>Winning Bid</a:t>
            </a:r>
          </a:p>
          <a:p>
            <a:r>
              <a:rPr lang="en-US" sz="700" i="1" dirty="0">
                <a:solidFill>
                  <a:srgbClr val="EE733D"/>
                </a:solidFill>
                <a:latin typeface="Tahoma" panose="020B0604030504040204" pitchFamily="34" charset="0"/>
                <a:ea typeface="Tahoma" panose="020B0604030504040204" pitchFamily="34" charset="0"/>
                <a:cs typeface="Tahoma" panose="020B0604030504040204" pitchFamily="34" charset="0"/>
              </a:rPr>
              <a:t>Second Price Model: $1.32</a:t>
            </a:r>
          </a:p>
        </p:txBody>
      </p:sp>
      <p:sp>
        <p:nvSpPr>
          <p:cNvPr id="54" name="Rectangle 52"/>
          <p:cNvSpPr/>
          <p:nvPr/>
        </p:nvSpPr>
        <p:spPr>
          <a:xfrm>
            <a:off x="9457197" y="3194370"/>
            <a:ext cx="1321214" cy="338554"/>
          </a:xfrm>
          <a:prstGeom prst="rect">
            <a:avLst/>
          </a:prstGeom>
        </p:spPr>
        <p:txBody>
          <a:bodyPr wrap="square">
            <a:spAutoFit/>
          </a:bodyPr>
          <a:lstStyle/>
          <a:p>
            <a:r>
              <a:rPr lang="en-US" sz="900" i="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DSP Blacklisted</a:t>
            </a:r>
          </a:p>
          <a:p>
            <a:r>
              <a:rPr lang="en-US" sz="700" i="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Bid Not Accepted</a:t>
            </a:r>
          </a:p>
        </p:txBody>
      </p:sp>
      <p:sp>
        <p:nvSpPr>
          <p:cNvPr id="55" name="Rectangle 53"/>
          <p:cNvSpPr/>
          <p:nvPr/>
        </p:nvSpPr>
        <p:spPr>
          <a:xfrm>
            <a:off x="9457197" y="3742530"/>
            <a:ext cx="1321214" cy="230832"/>
          </a:xfrm>
          <a:prstGeom prst="rect">
            <a:avLst/>
          </a:prstGeom>
        </p:spPr>
        <p:txBody>
          <a:bodyPr wrap="square">
            <a:spAutoFit/>
          </a:bodyPr>
          <a:lstStyle/>
          <a:p>
            <a:r>
              <a:rPr lang="en-US" sz="900" i="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Second Highest Bid</a:t>
            </a:r>
          </a:p>
        </p:txBody>
      </p:sp>
      <p:sp>
        <p:nvSpPr>
          <p:cNvPr id="56" name="Right Arrow 27"/>
          <p:cNvSpPr/>
          <p:nvPr/>
        </p:nvSpPr>
        <p:spPr>
          <a:xfrm rot="10800000">
            <a:off x="7356655" y="2823757"/>
            <a:ext cx="1667091" cy="98547"/>
          </a:xfrm>
          <a:prstGeom prst="rect">
            <a:avLst/>
          </a:prstGeom>
          <a:solidFill>
            <a:srgbClr val="EE733D"/>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57" name="Rectangle 54"/>
          <p:cNvSpPr/>
          <p:nvPr/>
        </p:nvSpPr>
        <p:spPr>
          <a:xfrm>
            <a:off x="9457197" y="4245107"/>
            <a:ext cx="1321214" cy="230832"/>
          </a:xfrm>
          <a:prstGeom prst="rect">
            <a:avLst/>
          </a:prstGeom>
        </p:spPr>
        <p:txBody>
          <a:bodyPr wrap="square">
            <a:spAutoFit/>
          </a:bodyPr>
          <a:lstStyle/>
          <a:p>
            <a:r>
              <a:rPr lang="en-US" sz="900" i="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Bid Under Floor Price</a:t>
            </a:r>
          </a:p>
        </p:txBody>
      </p:sp>
      <p:sp>
        <p:nvSpPr>
          <p:cNvPr id="58" name="Rectangle 55"/>
          <p:cNvSpPr/>
          <p:nvPr/>
        </p:nvSpPr>
        <p:spPr>
          <a:xfrm>
            <a:off x="9457197" y="4733239"/>
            <a:ext cx="1321214" cy="230832"/>
          </a:xfrm>
          <a:prstGeom prst="rect">
            <a:avLst/>
          </a:prstGeom>
        </p:spPr>
        <p:txBody>
          <a:bodyPr wrap="square">
            <a:spAutoFit/>
          </a:bodyPr>
          <a:lstStyle/>
          <a:p>
            <a:r>
              <a:rPr lang="en-US" sz="900" i="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No Bid</a:t>
            </a:r>
          </a:p>
        </p:txBody>
      </p:sp>
      <p:sp>
        <p:nvSpPr>
          <p:cNvPr id="59" name="Rounded Rectangle 56"/>
          <p:cNvSpPr/>
          <p:nvPr/>
        </p:nvSpPr>
        <p:spPr>
          <a:xfrm>
            <a:off x="5936557" y="1632732"/>
            <a:ext cx="1428477" cy="3357987"/>
          </a:xfrm>
          <a:prstGeom prst="roundRect">
            <a:avLst>
              <a:gd name="adj" fmla="val 8584"/>
            </a:avLst>
          </a:prstGeom>
          <a:solidFill>
            <a:srgbClr val="4BBB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latin typeface="Tahoma" panose="020B0604030504040204" pitchFamily="34" charset="0"/>
                <a:ea typeface="Tahoma" panose="020B0604030504040204" pitchFamily="34" charset="0"/>
                <a:cs typeface="Tahoma" panose="020B0604030504040204" pitchFamily="34" charset="0"/>
              </a:rPr>
              <a:t>SMX</a:t>
            </a:r>
            <a:endParaRPr lang="en-US" sz="1050" b="1" dirty="0">
              <a:latin typeface="Tahoma" panose="020B0604030504040204" pitchFamily="34" charset="0"/>
              <a:ea typeface="Tahoma" panose="020B0604030504040204" pitchFamily="34" charset="0"/>
              <a:cs typeface="Tahoma" panose="020B0604030504040204" pitchFamily="34" charset="0"/>
            </a:endParaRPr>
          </a:p>
          <a:p>
            <a:pPr algn="ctr"/>
            <a:r>
              <a:rPr lang="en-US" sz="900" dirty="0">
                <a:latin typeface="Tahoma" panose="020B0604030504040204" pitchFamily="34" charset="0"/>
                <a:ea typeface="Tahoma" panose="020B0604030504040204" pitchFamily="34" charset="0"/>
                <a:cs typeface="Tahoma" panose="020B0604030504040204" pitchFamily="34" charset="0"/>
              </a:rPr>
              <a:t>Smaato Global Mobile</a:t>
            </a:r>
          </a:p>
          <a:p>
            <a:pPr algn="ctr"/>
            <a:r>
              <a:rPr lang="en-US" sz="900" dirty="0">
                <a:latin typeface="Tahoma" panose="020B0604030504040204" pitchFamily="34" charset="0"/>
                <a:ea typeface="Tahoma" panose="020B0604030504040204" pitchFamily="34" charset="0"/>
                <a:cs typeface="Tahoma" panose="020B0604030504040204" pitchFamily="34" charset="0"/>
              </a:rPr>
              <a:t>RTB Ad Exchange</a:t>
            </a:r>
          </a:p>
        </p:txBody>
      </p:sp>
      <p:pic>
        <p:nvPicPr>
          <p:cNvPr id="60" name="Picture 59"/>
          <p:cNvPicPr>
            <a:picLocks noChangeAspect="1"/>
          </p:cNvPicPr>
          <p:nvPr/>
        </p:nvPicPr>
        <p:blipFill>
          <a:blip r:embed="rId3">
            <a:biLevel thresh="50000"/>
          </a:blip>
          <a:stretch>
            <a:fillRect/>
          </a:stretch>
        </p:blipFill>
        <p:spPr>
          <a:xfrm>
            <a:off x="6162666" y="2390344"/>
            <a:ext cx="1003643" cy="209865"/>
          </a:xfrm>
          <a:prstGeom prst="rect">
            <a:avLst/>
          </a:prstGeom>
        </p:spPr>
      </p:pic>
      <p:grpSp>
        <p:nvGrpSpPr>
          <p:cNvPr id="61" name="Group 5"/>
          <p:cNvGrpSpPr/>
          <p:nvPr/>
        </p:nvGrpSpPr>
        <p:grpSpPr>
          <a:xfrm>
            <a:off x="6455875" y="4517585"/>
            <a:ext cx="447133" cy="428685"/>
            <a:chOff x="4742784" y="4457019"/>
            <a:chExt cx="447133" cy="428685"/>
          </a:xfrm>
        </p:grpSpPr>
        <p:grpSp>
          <p:nvGrpSpPr>
            <p:cNvPr id="62" name="Group 58"/>
            <p:cNvGrpSpPr/>
            <p:nvPr/>
          </p:nvGrpSpPr>
          <p:grpSpPr>
            <a:xfrm>
              <a:off x="4748226" y="4457019"/>
              <a:ext cx="413768" cy="428685"/>
              <a:chOff x="4748226" y="4457019"/>
              <a:chExt cx="413768" cy="428685"/>
            </a:xfrm>
          </p:grpSpPr>
          <p:sp>
            <p:nvSpPr>
              <p:cNvPr id="64" name="Oval 59"/>
              <p:cNvSpPr/>
              <p:nvPr/>
            </p:nvSpPr>
            <p:spPr>
              <a:xfrm>
                <a:off x="4926650" y="4457019"/>
                <a:ext cx="79401" cy="79401"/>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0"/>
              <p:cNvSpPr/>
              <p:nvPr/>
            </p:nvSpPr>
            <p:spPr>
              <a:xfrm>
                <a:off x="4829018" y="4478450"/>
                <a:ext cx="73152" cy="73152"/>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1"/>
              <p:cNvSpPr/>
              <p:nvPr/>
            </p:nvSpPr>
            <p:spPr>
              <a:xfrm>
                <a:off x="4771086" y="4557851"/>
                <a:ext cx="64008" cy="64008"/>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2"/>
              <p:cNvSpPr/>
              <p:nvPr/>
            </p:nvSpPr>
            <p:spPr>
              <a:xfrm>
                <a:off x="4748226" y="4657441"/>
                <a:ext cx="54864" cy="54864"/>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3"/>
              <p:cNvSpPr/>
              <p:nvPr/>
            </p:nvSpPr>
            <p:spPr>
              <a:xfrm>
                <a:off x="4780230" y="4740474"/>
                <a:ext cx="54864" cy="54864"/>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4"/>
              <p:cNvSpPr/>
              <p:nvPr/>
            </p:nvSpPr>
            <p:spPr>
              <a:xfrm>
                <a:off x="4852749" y="4809841"/>
                <a:ext cx="54864" cy="54864"/>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5"/>
              <p:cNvSpPr/>
              <p:nvPr/>
            </p:nvSpPr>
            <p:spPr>
              <a:xfrm>
                <a:off x="4938918" y="4830840"/>
                <a:ext cx="54864" cy="54864"/>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66"/>
              <p:cNvSpPr/>
              <p:nvPr/>
            </p:nvSpPr>
            <p:spPr>
              <a:xfrm>
                <a:off x="5031119" y="4809841"/>
                <a:ext cx="54864" cy="54864"/>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67"/>
              <p:cNvSpPr/>
              <p:nvPr/>
            </p:nvSpPr>
            <p:spPr>
              <a:xfrm>
                <a:off x="5102558" y="4747617"/>
                <a:ext cx="45720" cy="45720"/>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68"/>
              <p:cNvSpPr/>
              <p:nvPr/>
            </p:nvSpPr>
            <p:spPr>
              <a:xfrm>
                <a:off x="5125418" y="4656464"/>
                <a:ext cx="36576" cy="36576"/>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69"/>
              <p:cNvSpPr/>
              <p:nvPr/>
            </p:nvSpPr>
            <p:spPr>
              <a:xfrm>
                <a:off x="5104939" y="4567549"/>
                <a:ext cx="27432" cy="27432"/>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0"/>
              <p:cNvSpPr/>
              <p:nvPr/>
            </p:nvSpPr>
            <p:spPr>
              <a:xfrm>
                <a:off x="5044835" y="4508988"/>
                <a:ext cx="27432" cy="27432"/>
              </a:xfrm>
              <a:prstGeom prst="ellipse">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3" name="Rectangle 71"/>
            <p:cNvSpPr/>
            <p:nvPr/>
          </p:nvSpPr>
          <p:spPr>
            <a:xfrm>
              <a:off x="4742784" y="4582309"/>
              <a:ext cx="447133" cy="200055"/>
            </a:xfrm>
            <a:prstGeom prst="rect">
              <a:avLst/>
            </a:prstGeom>
          </p:spPr>
          <p:txBody>
            <a:bodyPr wrap="none">
              <a:spAutoFit/>
            </a:bodyPr>
            <a:lstStyle/>
            <a:p>
              <a:pPr algn="ctr"/>
              <a:r>
                <a:rPr lang="en-US" sz="7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200ms</a:t>
              </a:r>
            </a:p>
          </p:txBody>
        </p:sp>
      </p:grpSp>
      <p:grpSp>
        <p:nvGrpSpPr>
          <p:cNvPr id="76" name="Group 75"/>
          <p:cNvGrpSpPr/>
          <p:nvPr/>
        </p:nvGrpSpPr>
        <p:grpSpPr>
          <a:xfrm>
            <a:off x="3283739" y="2127100"/>
            <a:ext cx="2652666" cy="1135473"/>
            <a:chOff x="1588754" y="2350619"/>
            <a:chExt cx="2652666" cy="1135473"/>
          </a:xfrm>
        </p:grpSpPr>
        <p:sp>
          <p:nvSpPr>
            <p:cNvPr id="77" name="Right Arrow 11"/>
            <p:cNvSpPr/>
            <p:nvPr/>
          </p:nvSpPr>
          <p:spPr>
            <a:xfrm>
              <a:off x="1588754" y="2350619"/>
              <a:ext cx="2652666" cy="434566"/>
            </a:xfrm>
            <a:prstGeom prst="rightArrow">
              <a:avLst>
                <a:gd name="adj1" fmla="val 50000"/>
                <a:gd name="adj2" fmla="val 79167"/>
              </a:avLst>
            </a:prstGeom>
            <a:solidFill>
              <a:srgbClr val="EE733D"/>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78" name="Rectangle 12"/>
            <p:cNvSpPr/>
            <p:nvPr/>
          </p:nvSpPr>
          <p:spPr>
            <a:xfrm>
              <a:off x="2260427" y="2426172"/>
              <a:ext cx="1137299" cy="276999"/>
            </a:xfrm>
            <a:prstGeom prst="rect">
              <a:avLst/>
            </a:prstGeom>
          </p:spPr>
          <p:txBody>
            <a:bodyPr wrap="none">
              <a:spAutoFit/>
            </a:bodyPr>
            <a:lstStyle/>
            <a:p>
              <a:pPr algn="ctr"/>
              <a:r>
                <a:rPr lang="en-US" sz="12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1. Ad Request</a:t>
              </a:r>
            </a:p>
          </p:txBody>
        </p:sp>
        <p:sp>
          <p:nvSpPr>
            <p:cNvPr id="79" name="Rectangle 72"/>
            <p:cNvSpPr/>
            <p:nvPr/>
          </p:nvSpPr>
          <p:spPr>
            <a:xfrm>
              <a:off x="2133847" y="2747428"/>
              <a:ext cx="1745991" cy="738664"/>
            </a:xfrm>
            <a:prstGeom prst="rect">
              <a:avLst/>
            </a:prstGeom>
          </p:spPr>
          <p:txBody>
            <a:bodyPr wrap="none">
              <a:spAutoFit/>
            </a:bodyPr>
            <a:lstStyle/>
            <a:p>
              <a:pPr marL="171450" indent="-171450">
                <a:buFont typeface="Arial" panose="020B0604020202020204" pitchFamily="34" charset="0"/>
                <a:buChar char="•"/>
              </a:pPr>
              <a:r>
                <a:rPr lang="en-US" sz="1050" i="1" dirty="0">
                  <a:solidFill>
                    <a:srgbClr val="EE733D"/>
                  </a:solidFill>
                  <a:latin typeface="Tahoma" panose="020B0604030504040204" pitchFamily="34" charset="0"/>
                  <a:ea typeface="Tahoma" panose="020B0604030504040204" pitchFamily="34" charset="0"/>
                  <a:cs typeface="Tahoma" panose="020B0604030504040204" pitchFamily="34" charset="0"/>
                </a:rPr>
                <a:t>Location</a:t>
              </a:r>
            </a:p>
            <a:p>
              <a:pPr marL="171450" indent="-171450">
                <a:buFont typeface="Arial" panose="020B0604020202020204" pitchFamily="34" charset="0"/>
                <a:buChar char="•"/>
              </a:pPr>
              <a:r>
                <a:rPr lang="en-US" sz="1050" i="1" dirty="0">
                  <a:solidFill>
                    <a:srgbClr val="EE733D"/>
                  </a:solidFill>
                  <a:latin typeface="Tahoma" panose="020B0604030504040204" pitchFamily="34" charset="0"/>
                  <a:ea typeface="Tahoma" panose="020B0604030504040204" pitchFamily="34" charset="0"/>
                  <a:cs typeface="Tahoma" panose="020B0604030504040204" pitchFamily="34" charset="0"/>
                </a:rPr>
                <a:t>Device/Carrier/OS</a:t>
              </a:r>
            </a:p>
            <a:p>
              <a:pPr marL="171450" indent="-171450">
                <a:buFont typeface="Arial" panose="020B0604020202020204" pitchFamily="34" charset="0"/>
                <a:buChar char="•"/>
              </a:pPr>
              <a:r>
                <a:rPr lang="en-US" sz="1050" i="1" dirty="0">
                  <a:solidFill>
                    <a:srgbClr val="EE733D"/>
                  </a:solidFill>
                  <a:latin typeface="Tahoma" panose="020B0604030504040204" pitchFamily="34" charset="0"/>
                  <a:ea typeface="Tahoma" panose="020B0604030504040204" pitchFamily="34" charset="0"/>
                  <a:cs typeface="Tahoma" panose="020B0604030504040204" pitchFamily="34" charset="0"/>
                </a:rPr>
                <a:t>Content Category</a:t>
              </a:r>
            </a:p>
            <a:p>
              <a:pPr marL="171450" indent="-171450">
                <a:buFont typeface="Arial" panose="020B0604020202020204" pitchFamily="34" charset="0"/>
                <a:buChar char="•"/>
              </a:pPr>
              <a:r>
                <a:rPr lang="en-US" sz="1050" i="1" dirty="0">
                  <a:solidFill>
                    <a:srgbClr val="EE733D"/>
                  </a:solidFill>
                  <a:latin typeface="Tahoma" panose="020B0604030504040204" pitchFamily="34" charset="0"/>
                  <a:ea typeface="Tahoma" panose="020B0604030504040204" pitchFamily="34" charset="0"/>
                  <a:cs typeface="Tahoma" panose="020B0604030504040204" pitchFamily="34" charset="0"/>
                </a:rPr>
                <a:t>Publisher 1</a:t>
              </a:r>
              <a:r>
                <a:rPr lang="en-US" sz="1050" i="1" baseline="30000" dirty="0">
                  <a:solidFill>
                    <a:srgbClr val="EE733D"/>
                  </a:solidFill>
                  <a:latin typeface="Tahoma" panose="020B0604030504040204" pitchFamily="34" charset="0"/>
                  <a:ea typeface="Tahoma" panose="020B0604030504040204" pitchFamily="34" charset="0"/>
                  <a:cs typeface="Tahoma" panose="020B0604030504040204" pitchFamily="34" charset="0"/>
                </a:rPr>
                <a:t>st</a:t>
              </a:r>
              <a:r>
                <a:rPr lang="en-US" sz="1050" i="1" dirty="0">
                  <a:solidFill>
                    <a:srgbClr val="EE733D"/>
                  </a:solidFill>
                  <a:latin typeface="Tahoma" panose="020B0604030504040204" pitchFamily="34" charset="0"/>
                  <a:ea typeface="Tahoma" panose="020B0604030504040204" pitchFamily="34" charset="0"/>
                  <a:cs typeface="Tahoma" panose="020B0604030504040204" pitchFamily="34" charset="0"/>
                </a:rPr>
                <a:t> Party Data</a:t>
              </a:r>
            </a:p>
          </p:txBody>
        </p:sp>
      </p:grpSp>
      <p:sp>
        <p:nvSpPr>
          <p:cNvPr id="80" name="Right Arrow 27"/>
          <p:cNvSpPr/>
          <p:nvPr/>
        </p:nvSpPr>
        <p:spPr>
          <a:xfrm rot="16200000">
            <a:off x="8888102" y="2637600"/>
            <a:ext cx="352825" cy="217284"/>
          </a:xfrm>
          <a:prstGeom prst="rightArrow">
            <a:avLst>
              <a:gd name="adj1" fmla="val 50000"/>
              <a:gd name="adj2" fmla="val 79167"/>
            </a:avLst>
          </a:prstGeom>
          <a:solidFill>
            <a:srgbClr val="EE733D"/>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81" name="Rectangle 28"/>
          <p:cNvSpPr/>
          <p:nvPr/>
        </p:nvSpPr>
        <p:spPr>
          <a:xfrm>
            <a:off x="7417763" y="2769261"/>
            <a:ext cx="1240333" cy="200055"/>
          </a:xfrm>
          <a:prstGeom prst="rect">
            <a:avLst/>
          </a:prstGeom>
        </p:spPr>
        <p:txBody>
          <a:bodyPr wrap="square">
            <a:spAutoFit/>
          </a:bodyPr>
          <a:lstStyle/>
          <a:p>
            <a:pPr algn="ctr"/>
            <a:r>
              <a:rPr lang="en-US" sz="7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4. Win Notification</a:t>
            </a:r>
          </a:p>
        </p:txBody>
      </p:sp>
      <p:sp>
        <p:nvSpPr>
          <p:cNvPr id="82" name="Right Arrow 27"/>
          <p:cNvSpPr/>
          <p:nvPr/>
        </p:nvSpPr>
        <p:spPr>
          <a:xfrm>
            <a:off x="1921952" y="4407360"/>
            <a:ext cx="1259147" cy="230467"/>
          </a:xfrm>
          <a:prstGeom prst="rect">
            <a:avLst/>
          </a:prstGeom>
          <a:solidFill>
            <a:srgbClr val="EE733D"/>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1200" dirty="0">
                <a:latin typeface="Tahoma" panose="020B0604030504040204" pitchFamily="34" charset="0"/>
                <a:ea typeface="Tahoma" panose="020B0604030504040204" pitchFamily="34" charset="0"/>
                <a:cs typeface="Tahoma" panose="020B0604030504040204" pitchFamily="34" charset="0"/>
              </a:rPr>
              <a:t>6. Ad delivery</a:t>
            </a:r>
          </a:p>
        </p:txBody>
      </p:sp>
    </p:spTree>
    <p:extLst>
      <p:ext uri="{BB962C8B-B14F-4D97-AF65-F5344CB8AC3E}">
        <p14:creationId xmlns:p14="http://schemas.microsoft.com/office/powerpoint/2010/main" val="153853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74236" y="762184"/>
            <a:ext cx="8917071" cy="2852737"/>
          </a:xfrm>
        </p:spPr>
        <p:txBody>
          <a:bodyPr/>
          <a:lstStyle/>
          <a:p>
            <a:pPr algn="ctr"/>
            <a:r>
              <a:rPr lang="de-DE" dirty="0"/>
              <a:t>In-App Advertising: </a:t>
            </a:r>
            <a:br>
              <a:rPr lang="de-DE" dirty="0"/>
            </a:br>
            <a:r>
              <a:rPr lang="de-DE" dirty="0"/>
              <a:t>Big Data – Deep Data</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263464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In-App Advertising Creates Deep Data</a:t>
            </a:r>
            <a:endParaRPr lang="en-US" dirty="0"/>
          </a:p>
        </p:txBody>
      </p:sp>
      <p:sp>
        <p:nvSpPr>
          <p:cNvPr id="3" name="Date Placeholder 2"/>
          <p:cNvSpPr>
            <a:spLocks noGrp="1"/>
          </p:cNvSpPr>
          <p:nvPr>
            <p:ph type="dt" sz="half" idx="10"/>
          </p:nvPr>
        </p:nvSpPr>
        <p:spPr/>
        <p:txBody>
          <a:bodyPr/>
          <a:lstStyle/>
          <a:p>
            <a:fld id="{DFCCC08D-D6D9-734D-B3F4-1D7EB4E73237}" type="datetime1">
              <a:rPr lang="en-US" smtClean="0"/>
              <a:pPr/>
              <a:t>3/10/2017</a:t>
            </a:fld>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pPr/>
              <a:t>19</a:t>
            </a:fld>
            <a:endParaRPr lang="en-US"/>
          </a:p>
        </p:txBody>
      </p:sp>
      <p:sp>
        <p:nvSpPr>
          <p:cNvPr id="13" name="Text Placeholder 12"/>
          <p:cNvSpPr>
            <a:spLocks noGrp="1"/>
          </p:cNvSpPr>
          <p:nvPr>
            <p:ph type="body" sz="quarter" idx="13"/>
          </p:nvPr>
        </p:nvSpPr>
        <p:spPr/>
        <p:txBody>
          <a:bodyPr/>
          <a:lstStyle/>
          <a:p>
            <a:endParaRPr lang="en-GB"/>
          </a:p>
        </p:txBody>
      </p:sp>
      <p:sp>
        <p:nvSpPr>
          <p:cNvPr id="6" name="Footer Placeholder 5"/>
          <p:cNvSpPr>
            <a:spLocks noGrp="1"/>
          </p:cNvSpPr>
          <p:nvPr>
            <p:ph type="ftr" sz="quarter" idx="3"/>
          </p:nvPr>
        </p:nvSpPr>
        <p:spPr/>
        <p:txBody>
          <a:bodyPr/>
          <a:lstStyle/>
          <a:p>
            <a:r>
              <a:rPr lang="en-US"/>
              <a:t>​Copyright © 2017 Smaato Inc. All Rights Reserved.</a:t>
            </a:r>
            <a:endParaRPr lang="en-US" dirty="0"/>
          </a:p>
        </p:txBody>
      </p:sp>
      <p:cxnSp>
        <p:nvCxnSpPr>
          <p:cNvPr id="9" name="Straight Arrow Connector 8"/>
          <p:cNvCxnSpPr/>
          <p:nvPr/>
        </p:nvCxnSpPr>
        <p:spPr>
          <a:xfrm>
            <a:off x="984069" y="1724297"/>
            <a:ext cx="10075817"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008018" y="1689461"/>
            <a:ext cx="23977" cy="369243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757259" y="2553800"/>
            <a:ext cx="514636" cy="1589032"/>
          </a:xfrm>
          <a:prstGeom prst="roundRect">
            <a:avLst>
              <a:gd name="adj" fmla="val 2892"/>
            </a:avLst>
          </a:prstGeom>
          <a:solidFill>
            <a:schemeClr val="bg1"/>
          </a:solidFill>
          <a:ln w="285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6200000">
            <a:off x="274599" y="3163649"/>
            <a:ext cx="1479957" cy="369332"/>
          </a:xfrm>
          <a:prstGeom prst="rect">
            <a:avLst/>
          </a:prstGeom>
        </p:spPr>
        <p:txBody>
          <a:bodyPr wrap="none">
            <a:spAutoFit/>
          </a:bodyPr>
          <a:lstStyle/>
          <a:p>
            <a:pPr algn="ctr"/>
            <a:r>
              <a:rPr lang="en-US" b="1" dirty="0">
                <a:solidFill>
                  <a:schemeClr val="bg1">
                    <a:lumMod val="50000"/>
                  </a:schemeClr>
                </a:solidFill>
              </a:rPr>
              <a:t>DEEP DATA</a:t>
            </a:r>
          </a:p>
        </p:txBody>
      </p:sp>
      <p:sp>
        <p:nvSpPr>
          <p:cNvPr id="17" name="Rounded Rectangle 16"/>
          <p:cNvSpPr/>
          <p:nvPr/>
        </p:nvSpPr>
        <p:spPr>
          <a:xfrm rot="5400000">
            <a:off x="5259592" y="781728"/>
            <a:ext cx="514636" cy="1589032"/>
          </a:xfrm>
          <a:prstGeom prst="roundRect">
            <a:avLst>
              <a:gd name="adj" fmla="val 2892"/>
            </a:avLst>
          </a:prstGeom>
          <a:solidFill>
            <a:schemeClr val="bg1"/>
          </a:solidFill>
          <a:ln w="28575">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883854" y="1400286"/>
            <a:ext cx="1266116" cy="369332"/>
          </a:xfrm>
          <a:prstGeom prst="rect">
            <a:avLst/>
          </a:prstGeom>
        </p:spPr>
        <p:txBody>
          <a:bodyPr wrap="none">
            <a:spAutoFit/>
          </a:bodyPr>
          <a:lstStyle/>
          <a:p>
            <a:pPr algn="ctr"/>
            <a:r>
              <a:rPr lang="en-US" b="1" dirty="0">
                <a:solidFill>
                  <a:schemeClr val="bg1">
                    <a:lumMod val="50000"/>
                  </a:schemeClr>
                </a:solidFill>
              </a:rPr>
              <a:t>BIG DATA</a:t>
            </a:r>
          </a:p>
        </p:txBody>
      </p:sp>
      <p:sp>
        <p:nvSpPr>
          <p:cNvPr id="20" name="Rounded Rectangle 19"/>
          <p:cNvSpPr/>
          <p:nvPr/>
        </p:nvSpPr>
        <p:spPr>
          <a:xfrm>
            <a:off x="1733006" y="2553800"/>
            <a:ext cx="470263" cy="3533491"/>
          </a:xfrm>
          <a:prstGeom prst="round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771105" y="260371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1852613" y="1914525"/>
            <a:ext cx="225425" cy="515938"/>
            <a:chOff x="1852613" y="1914525"/>
            <a:chExt cx="225425" cy="515938"/>
          </a:xfrm>
        </p:grpSpPr>
        <p:sp>
          <p:nvSpPr>
            <p:cNvPr id="24" name="Freeform 6"/>
            <p:cNvSpPr>
              <a:spLocks noEditPoints="1"/>
            </p:cNvSpPr>
            <p:nvPr/>
          </p:nvSpPr>
          <p:spPr bwMode="auto">
            <a:xfrm>
              <a:off x="1924051" y="1914525"/>
              <a:ext cx="82550" cy="85725"/>
            </a:xfrm>
            <a:custGeom>
              <a:avLst/>
              <a:gdLst>
                <a:gd name="T0" fmla="*/ 28 w 28"/>
                <a:gd name="T1" fmla="*/ 14 h 29"/>
                <a:gd name="T2" fmla="*/ 14 w 28"/>
                <a:gd name="T3" fmla="*/ 29 h 29"/>
                <a:gd name="T4" fmla="*/ 0 w 28"/>
                <a:gd name="T5" fmla="*/ 14 h 29"/>
                <a:gd name="T6" fmla="*/ 14 w 28"/>
                <a:gd name="T7" fmla="*/ 0 h 29"/>
                <a:gd name="T8" fmla="*/ 28 w 28"/>
                <a:gd name="T9" fmla="*/ 14 h 29"/>
                <a:gd name="T10" fmla="*/ 28 w 28"/>
                <a:gd name="T11" fmla="*/ 14 h 29"/>
                <a:gd name="T12" fmla="*/ 28 w 28"/>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28" y="14"/>
                  </a:moveTo>
                  <a:cubicBezTo>
                    <a:pt x="28" y="22"/>
                    <a:pt x="22" y="29"/>
                    <a:pt x="14" y="29"/>
                  </a:cubicBezTo>
                  <a:cubicBezTo>
                    <a:pt x="6" y="29"/>
                    <a:pt x="0" y="22"/>
                    <a:pt x="0" y="14"/>
                  </a:cubicBezTo>
                  <a:cubicBezTo>
                    <a:pt x="0" y="6"/>
                    <a:pt x="6" y="0"/>
                    <a:pt x="14" y="0"/>
                  </a:cubicBezTo>
                  <a:cubicBezTo>
                    <a:pt x="22" y="0"/>
                    <a:pt x="28" y="6"/>
                    <a:pt x="28" y="14"/>
                  </a:cubicBezTo>
                  <a:close/>
                  <a:moveTo>
                    <a:pt x="28" y="14"/>
                  </a:moveTo>
                  <a:cubicBezTo>
                    <a:pt x="28" y="14"/>
                    <a:pt x="28" y="14"/>
                    <a:pt x="28" y="14"/>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highlight>
                  <a:srgbClr val="FF6600"/>
                </a:highlight>
              </a:endParaRPr>
            </a:p>
          </p:txBody>
        </p:sp>
        <p:sp>
          <p:nvSpPr>
            <p:cNvPr id="25" name="Freeform 7"/>
            <p:cNvSpPr>
              <a:spLocks noEditPoints="1"/>
            </p:cNvSpPr>
            <p:nvPr/>
          </p:nvSpPr>
          <p:spPr bwMode="auto">
            <a:xfrm>
              <a:off x="1852613" y="2017713"/>
              <a:ext cx="225425" cy="412750"/>
            </a:xfrm>
            <a:custGeom>
              <a:avLst/>
              <a:gdLst>
                <a:gd name="T0" fmla="*/ 43 w 76"/>
                <a:gd name="T1" fmla="*/ 1 h 139"/>
                <a:gd name="T2" fmla="*/ 32 w 76"/>
                <a:gd name="T3" fmla="*/ 1 h 139"/>
                <a:gd name="T4" fmla="*/ 2 w 76"/>
                <a:gd name="T5" fmla="*/ 53 h 139"/>
                <a:gd name="T6" fmla="*/ 17 w 76"/>
                <a:gd name="T7" fmla="*/ 53 h 139"/>
                <a:gd name="T8" fmla="*/ 20 w 76"/>
                <a:gd name="T9" fmla="*/ 25 h 139"/>
                <a:gd name="T10" fmla="*/ 20 w 76"/>
                <a:gd name="T11" fmla="*/ 55 h 139"/>
                <a:gd name="T12" fmla="*/ 20 w 76"/>
                <a:gd name="T13" fmla="*/ 56 h 139"/>
                <a:gd name="T14" fmla="*/ 20 w 76"/>
                <a:gd name="T15" fmla="*/ 57 h 139"/>
                <a:gd name="T16" fmla="*/ 19 w 76"/>
                <a:gd name="T17" fmla="*/ 128 h 139"/>
                <a:gd name="T18" fmla="*/ 36 w 76"/>
                <a:gd name="T19" fmla="*/ 128 h 139"/>
                <a:gd name="T20" fmla="*/ 37 w 76"/>
                <a:gd name="T21" fmla="*/ 72 h 139"/>
                <a:gd name="T22" fmla="*/ 39 w 76"/>
                <a:gd name="T23" fmla="*/ 72 h 139"/>
                <a:gd name="T24" fmla="*/ 40 w 76"/>
                <a:gd name="T25" fmla="*/ 128 h 139"/>
                <a:gd name="T26" fmla="*/ 57 w 76"/>
                <a:gd name="T27" fmla="*/ 128 h 139"/>
                <a:gd name="T28" fmla="*/ 56 w 76"/>
                <a:gd name="T29" fmla="*/ 57 h 139"/>
                <a:gd name="T30" fmla="*/ 55 w 76"/>
                <a:gd name="T31" fmla="*/ 55 h 139"/>
                <a:gd name="T32" fmla="*/ 55 w 76"/>
                <a:gd name="T33" fmla="*/ 23 h 139"/>
                <a:gd name="T34" fmla="*/ 60 w 76"/>
                <a:gd name="T35" fmla="*/ 53 h 139"/>
                <a:gd name="T36" fmla="*/ 74 w 76"/>
                <a:gd name="T37" fmla="*/ 53 h 139"/>
                <a:gd name="T38" fmla="*/ 43 w 76"/>
                <a:gd name="T39" fmla="*/ 1 h 139"/>
                <a:gd name="T40" fmla="*/ 43 w 76"/>
                <a:gd name="T41" fmla="*/ 1 h 139"/>
                <a:gd name="T42" fmla="*/ 43 w 76"/>
                <a:gd name="T43" fmla="*/ 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139">
                  <a:moveTo>
                    <a:pt x="43" y="1"/>
                  </a:moveTo>
                  <a:cubicBezTo>
                    <a:pt x="39" y="0"/>
                    <a:pt x="35" y="0"/>
                    <a:pt x="32" y="1"/>
                  </a:cubicBezTo>
                  <a:cubicBezTo>
                    <a:pt x="8" y="4"/>
                    <a:pt x="0" y="31"/>
                    <a:pt x="2" y="53"/>
                  </a:cubicBezTo>
                  <a:cubicBezTo>
                    <a:pt x="3" y="62"/>
                    <a:pt x="18" y="62"/>
                    <a:pt x="17" y="53"/>
                  </a:cubicBezTo>
                  <a:cubicBezTo>
                    <a:pt x="16" y="45"/>
                    <a:pt x="16" y="33"/>
                    <a:pt x="20" y="25"/>
                  </a:cubicBezTo>
                  <a:cubicBezTo>
                    <a:pt x="20" y="55"/>
                    <a:pt x="20" y="55"/>
                    <a:pt x="20" y="55"/>
                  </a:cubicBezTo>
                  <a:cubicBezTo>
                    <a:pt x="20" y="55"/>
                    <a:pt x="20" y="56"/>
                    <a:pt x="20" y="56"/>
                  </a:cubicBezTo>
                  <a:cubicBezTo>
                    <a:pt x="20" y="56"/>
                    <a:pt x="20" y="56"/>
                    <a:pt x="20" y="57"/>
                  </a:cubicBezTo>
                  <a:cubicBezTo>
                    <a:pt x="20" y="81"/>
                    <a:pt x="20" y="104"/>
                    <a:pt x="19" y="128"/>
                  </a:cubicBezTo>
                  <a:cubicBezTo>
                    <a:pt x="19" y="139"/>
                    <a:pt x="35" y="139"/>
                    <a:pt x="36" y="128"/>
                  </a:cubicBezTo>
                  <a:cubicBezTo>
                    <a:pt x="37" y="110"/>
                    <a:pt x="37" y="91"/>
                    <a:pt x="37" y="72"/>
                  </a:cubicBezTo>
                  <a:cubicBezTo>
                    <a:pt x="38" y="72"/>
                    <a:pt x="38" y="72"/>
                    <a:pt x="39" y="72"/>
                  </a:cubicBezTo>
                  <a:cubicBezTo>
                    <a:pt x="39" y="91"/>
                    <a:pt x="39" y="110"/>
                    <a:pt x="40" y="128"/>
                  </a:cubicBezTo>
                  <a:cubicBezTo>
                    <a:pt x="41" y="139"/>
                    <a:pt x="57" y="139"/>
                    <a:pt x="57" y="128"/>
                  </a:cubicBezTo>
                  <a:cubicBezTo>
                    <a:pt x="56" y="104"/>
                    <a:pt x="56" y="81"/>
                    <a:pt x="56" y="57"/>
                  </a:cubicBezTo>
                  <a:cubicBezTo>
                    <a:pt x="56" y="56"/>
                    <a:pt x="56" y="55"/>
                    <a:pt x="55" y="55"/>
                  </a:cubicBezTo>
                  <a:cubicBezTo>
                    <a:pt x="55" y="44"/>
                    <a:pt x="55" y="34"/>
                    <a:pt x="55" y="23"/>
                  </a:cubicBezTo>
                  <a:cubicBezTo>
                    <a:pt x="60" y="32"/>
                    <a:pt x="60" y="44"/>
                    <a:pt x="60" y="53"/>
                  </a:cubicBezTo>
                  <a:cubicBezTo>
                    <a:pt x="59" y="62"/>
                    <a:pt x="73" y="62"/>
                    <a:pt x="74" y="53"/>
                  </a:cubicBezTo>
                  <a:cubicBezTo>
                    <a:pt x="76" y="31"/>
                    <a:pt x="68" y="2"/>
                    <a:pt x="43" y="1"/>
                  </a:cubicBezTo>
                  <a:close/>
                  <a:moveTo>
                    <a:pt x="43" y="1"/>
                  </a:moveTo>
                  <a:cubicBezTo>
                    <a:pt x="43" y="1"/>
                    <a:pt x="43" y="1"/>
                    <a:pt x="43" y="1"/>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highlight>
                  <a:srgbClr val="FF6600"/>
                </a:highlight>
              </a:endParaRPr>
            </a:p>
          </p:txBody>
        </p:sp>
      </p:grpSp>
      <p:sp>
        <p:nvSpPr>
          <p:cNvPr id="28" name="Rounded Rectangle 27"/>
          <p:cNvSpPr/>
          <p:nvPr/>
        </p:nvSpPr>
        <p:spPr>
          <a:xfrm>
            <a:off x="1771105" y="30480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1771105" y="349213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771105" y="394265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1771105" y="4386945"/>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1771105" y="483107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1771105" y="52578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808478" y="5700541"/>
            <a:ext cx="319318" cy="369332"/>
          </a:xfrm>
          <a:prstGeom prst="rect">
            <a:avLst/>
          </a:prstGeom>
        </p:spPr>
        <p:txBody>
          <a:bodyPr wrap="none">
            <a:spAutoFit/>
          </a:bodyPr>
          <a:lstStyle/>
          <a:p>
            <a:r>
              <a:rPr lang="en-US" b="1" dirty="0">
                <a:solidFill>
                  <a:schemeClr val="bg1">
                    <a:lumMod val="50000"/>
                  </a:schemeClr>
                </a:solidFill>
              </a:rPr>
              <a:t>+</a:t>
            </a:r>
            <a:endParaRPr lang="en-US" dirty="0"/>
          </a:p>
        </p:txBody>
      </p:sp>
      <p:sp>
        <p:nvSpPr>
          <p:cNvPr id="46" name="Rounded Rectangle 45"/>
          <p:cNvSpPr/>
          <p:nvPr/>
        </p:nvSpPr>
        <p:spPr>
          <a:xfrm>
            <a:off x="2394993" y="2553800"/>
            <a:ext cx="470263" cy="3533491"/>
          </a:xfrm>
          <a:prstGeom prst="round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2433092" y="260371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2514600" y="1914525"/>
            <a:ext cx="225425" cy="515938"/>
            <a:chOff x="1852613" y="1914525"/>
            <a:chExt cx="225425" cy="515938"/>
          </a:xfrm>
        </p:grpSpPr>
        <p:sp>
          <p:nvSpPr>
            <p:cNvPr id="49" name="Freeform 6"/>
            <p:cNvSpPr>
              <a:spLocks noEditPoints="1"/>
            </p:cNvSpPr>
            <p:nvPr/>
          </p:nvSpPr>
          <p:spPr bwMode="auto">
            <a:xfrm>
              <a:off x="1924051" y="1914525"/>
              <a:ext cx="82550" cy="85725"/>
            </a:xfrm>
            <a:custGeom>
              <a:avLst/>
              <a:gdLst>
                <a:gd name="T0" fmla="*/ 28 w 28"/>
                <a:gd name="T1" fmla="*/ 14 h 29"/>
                <a:gd name="T2" fmla="*/ 14 w 28"/>
                <a:gd name="T3" fmla="*/ 29 h 29"/>
                <a:gd name="T4" fmla="*/ 0 w 28"/>
                <a:gd name="T5" fmla="*/ 14 h 29"/>
                <a:gd name="T6" fmla="*/ 14 w 28"/>
                <a:gd name="T7" fmla="*/ 0 h 29"/>
                <a:gd name="T8" fmla="*/ 28 w 28"/>
                <a:gd name="T9" fmla="*/ 14 h 29"/>
                <a:gd name="T10" fmla="*/ 28 w 28"/>
                <a:gd name="T11" fmla="*/ 14 h 29"/>
                <a:gd name="T12" fmla="*/ 28 w 28"/>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28" y="14"/>
                  </a:moveTo>
                  <a:cubicBezTo>
                    <a:pt x="28" y="22"/>
                    <a:pt x="22" y="29"/>
                    <a:pt x="14" y="29"/>
                  </a:cubicBezTo>
                  <a:cubicBezTo>
                    <a:pt x="6" y="29"/>
                    <a:pt x="0" y="22"/>
                    <a:pt x="0" y="14"/>
                  </a:cubicBezTo>
                  <a:cubicBezTo>
                    <a:pt x="0" y="6"/>
                    <a:pt x="6" y="0"/>
                    <a:pt x="14" y="0"/>
                  </a:cubicBezTo>
                  <a:cubicBezTo>
                    <a:pt x="22" y="0"/>
                    <a:pt x="28" y="6"/>
                    <a:pt x="28" y="14"/>
                  </a:cubicBezTo>
                  <a:close/>
                  <a:moveTo>
                    <a:pt x="28" y="14"/>
                  </a:moveTo>
                  <a:cubicBezTo>
                    <a:pt x="28" y="14"/>
                    <a:pt x="28" y="14"/>
                    <a:pt x="28" y="14"/>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7"/>
            <p:cNvSpPr>
              <a:spLocks noEditPoints="1"/>
            </p:cNvSpPr>
            <p:nvPr/>
          </p:nvSpPr>
          <p:spPr bwMode="auto">
            <a:xfrm>
              <a:off x="1852613" y="2017713"/>
              <a:ext cx="225425" cy="412750"/>
            </a:xfrm>
            <a:custGeom>
              <a:avLst/>
              <a:gdLst>
                <a:gd name="T0" fmla="*/ 43 w 76"/>
                <a:gd name="T1" fmla="*/ 1 h 139"/>
                <a:gd name="T2" fmla="*/ 32 w 76"/>
                <a:gd name="T3" fmla="*/ 1 h 139"/>
                <a:gd name="T4" fmla="*/ 2 w 76"/>
                <a:gd name="T5" fmla="*/ 53 h 139"/>
                <a:gd name="T6" fmla="*/ 17 w 76"/>
                <a:gd name="T7" fmla="*/ 53 h 139"/>
                <a:gd name="T8" fmla="*/ 20 w 76"/>
                <a:gd name="T9" fmla="*/ 25 h 139"/>
                <a:gd name="T10" fmla="*/ 20 w 76"/>
                <a:gd name="T11" fmla="*/ 55 h 139"/>
                <a:gd name="T12" fmla="*/ 20 w 76"/>
                <a:gd name="T13" fmla="*/ 56 h 139"/>
                <a:gd name="T14" fmla="*/ 20 w 76"/>
                <a:gd name="T15" fmla="*/ 57 h 139"/>
                <a:gd name="T16" fmla="*/ 19 w 76"/>
                <a:gd name="T17" fmla="*/ 128 h 139"/>
                <a:gd name="T18" fmla="*/ 36 w 76"/>
                <a:gd name="T19" fmla="*/ 128 h 139"/>
                <a:gd name="T20" fmla="*/ 37 w 76"/>
                <a:gd name="T21" fmla="*/ 72 h 139"/>
                <a:gd name="T22" fmla="*/ 39 w 76"/>
                <a:gd name="T23" fmla="*/ 72 h 139"/>
                <a:gd name="T24" fmla="*/ 40 w 76"/>
                <a:gd name="T25" fmla="*/ 128 h 139"/>
                <a:gd name="T26" fmla="*/ 57 w 76"/>
                <a:gd name="T27" fmla="*/ 128 h 139"/>
                <a:gd name="T28" fmla="*/ 56 w 76"/>
                <a:gd name="T29" fmla="*/ 57 h 139"/>
                <a:gd name="T30" fmla="*/ 55 w 76"/>
                <a:gd name="T31" fmla="*/ 55 h 139"/>
                <a:gd name="T32" fmla="*/ 55 w 76"/>
                <a:gd name="T33" fmla="*/ 23 h 139"/>
                <a:gd name="T34" fmla="*/ 60 w 76"/>
                <a:gd name="T35" fmla="*/ 53 h 139"/>
                <a:gd name="T36" fmla="*/ 74 w 76"/>
                <a:gd name="T37" fmla="*/ 53 h 139"/>
                <a:gd name="T38" fmla="*/ 43 w 76"/>
                <a:gd name="T39" fmla="*/ 1 h 139"/>
                <a:gd name="T40" fmla="*/ 43 w 76"/>
                <a:gd name="T41" fmla="*/ 1 h 139"/>
                <a:gd name="T42" fmla="*/ 43 w 76"/>
                <a:gd name="T43" fmla="*/ 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139">
                  <a:moveTo>
                    <a:pt x="43" y="1"/>
                  </a:moveTo>
                  <a:cubicBezTo>
                    <a:pt x="39" y="0"/>
                    <a:pt x="35" y="0"/>
                    <a:pt x="32" y="1"/>
                  </a:cubicBezTo>
                  <a:cubicBezTo>
                    <a:pt x="8" y="4"/>
                    <a:pt x="0" y="31"/>
                    <a:pt x="2" y="53"/>
                  </a:cubicBezTo>
                  <a:cubicBezTo>
                    <a:pt x="3" y="62"/>
                    <a:pt x="18" y="62"/>
                    <a:pt x="17" y="53"/>
                  </a:cubicBezTo>
                  <a:cubicBezTo>
                    <a:pt x="16" y="45"/>
                    <a:pt x="16" y="33"/>
                    <a:pt x="20" y="25"/>
                  </a:cubicBezTo>
                  <a:cubicBezTo>
                    <a:pt x="20" y="55"/>
                    <a:pt x="20" y="55"/>
                    <a:pt x="20" y="55"/>
                  </a:cubicBezTo>
                  <a:cubicBezTo>
                    <a:pt x="20" y="55"/>
                    <a:pt x="20" y="56"/>
                    <a:pt x="20" y="56"/>
                  </a:cubicBezTo>
                  <a:cubicBezTo>
                    <a:pt x="20" y="56"/>
                    <a:pt x="20" y="56"/>
                    <a:pt x="20" y="57"/>
                  </a:cubicBezTo>
                  <a:cubicBezTo>
                    <a:pt x="20" y="81"/>
                    <a:pt x="20" y="104"/>
                    <a:pt x="19" y="128"/>
                  </a:cubicBezTo>
                  <a:cubicBezTo>
                    <a:pt x="19" y="139"/>
                    <a:pt x="35" y="139"/>
                    <a:pt x="36" y="128"/>
                  </a:cubicBezTo>
                  <a:cubicBezTo>
                    <a:pt x="37" y="110"/>
                    <a:pt x="37" y="91"/>
                    <a:pt x="37" y="72"/>
                  </a:cubicBezTo>
                  <a:cubicBezTo>
                    <a:pt x="38" y="72"/>
                    <a:pt x="38" y="72"/>
                    <a:pt x="39" y="72"/>
                  </a:cubicBezTo>
                  <a:cubicBezTo>
                    <a:pt x="39" y="91"/>
                    <a:pt x="39" y="110"/>
                    <a:pt x="40" y="128"/>
                  </a:cubicBezTo>
                  <a:cubicBezTo>
                    <a:pt x="41" y="139"/>
                    <a:pt x="57" y="139"/>
                    <a:pt x="57" y="128"/>
                  </a:cubicBezTo>
                  <a:cubicBezTo>
                    <a:pt x="56" y="104"/>
                    <a:pt x="56" y="81"/>
                    <a:pt x="56" y="57"/>
                  </a:cubicBezTo>
                  <a:cubicBezTo>
                    <a:pt x="56" y="56"/>
                    <a:pt x="56" y="55"/>
                    <a:pt x="55" y="55"/>
                  </a:cubicBezTo>
                  <a:cubicBezTo>
                    <a:pt x="55" y="44"/>
                    <a:pt x="55" y="34"/>
                    <a:pt x="55" y="23"/>
                  </a:cubicBezTo>
                  <a:cubicBezTo>
                    <a:pt x="60" y="32"/>
                    <a:pt x="60" y="44"/>
                    <a:pt x="60" y="53"/>
                  </a:cubicBezTo>
                  <a:cubicBezTo>
                    <a:pt x="59" y="62"/>
                    <a:pt x="73" y="62"/>
                    <a:pt x="74" y="53"/>
                  </a:cubicBezTo>
                  <a:cubicBezTo>
                    <a:pt x="76" y="31"/>
                    <a:pt x="68" y="2"/>
                    <a:pt x="43" y="1"/>
                  </a:cubicBezTo>
                  <a:close/>
                  <a:moveTo>
                    <a:pt x="43" y="1"/>
                  </a:moveTo>
                  <a:cubicBezTo>
                    <a:pt x="43" y="1"/>
                    <a:pt x="43" y="1"/>
                    <a:pt x="43" y="1"/>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1" name="Rounded Rectangle 50"/>
          <p:cNvSpPr/>
          <p:nvPr/>
        </p:nvSpPr>
        <p:spPr>
          <a:xfrm>
            <a:off x="2433092" y="30480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2433092" y="349213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2433092" y="394265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2433092" y="4386945"/>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2433092" y="483107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2433092" y="52578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470465" y="5700541"/>
            <a:ext cx="319318" cy="369332"/>
          </a:xfrm>
          <a:prstGeom prst="rect">
            <a:avLst/>
          </a:prstGeom>
        </p:spPr>
        <p:txBody>
          <a:bodyPr wrap="none">
            <a:spAutoFit/>
          </a:bodyPr>
          <a:lstStyle/>
          <a:p>
            <a:r>
              <a:rPr lang="en-US" b="1" dirty="0">
                <a:solidFill>
                  <a:schemeClr val="bg1">
                    <a:lumMod val="50000"/>
                  </a:schemeClr>
                </a:solidFill>
              </a:rPr>
              <a:t>+</a:t>
            </a:r>
            <a:endParaRPr lang="en-US" dirty="0"/>
          </a:p>
        </p:txBody>
      </p:sp>
      <p:sp>
        <p:nvSpPr>
          <p:cNvPr id="58" name="Rounded Rectangle 57"/>
          <p:cNvSpPr/>
          <p:nvPr/>
        </p:nvSpPr>
        <p:spPr>
          <a:xfrm>
            <a:off x="3080793" y="2553800"/>
            <a:ext cx="470263" cy="3533491"/>
          </a:xfrm>
          <a:prstGeom prst="round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3118892" y="260371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3200400" y="1914525"/>
            <a:ext cx="225425" cy="515938"/>
            <a:chOff x="1852613" y="1914525"/>
            <a:chExt cx="225425" cy="515938"/>
          </a:xfrm>
        </p:grpSpPr>
        <p:sp>
          <p:nvSpPr>
            <p:cNvPr id="61" name="Freeform 6"/>
            <p:cNvSpPr>
              <a:spLocks noEditPoints="1"/>
            </p:cNvSpPr>
            <p:nvPr/>
          </p:nvSpPr>
          <p:spPr bwMode="auto">
            <a:xfrm>
              <a:off x="1924051" y="1914525"/>
              <a:ext cx="82550" cy="85725"/>
            </a:xfrm>
            <a:custGeom>
              <a:avLst/>
              <a:gdLst>
                <a:gd name="T0" fmla="*/ 28 w 28"/>
                <a:gd name="T1" fmla="*/ 14 h 29"/>
                <a:gd name="T2" fmla="*/ 14 w 28"/>
                <a:gd name="T3" fmla="*/ 29 h 29"/>
                <a:gd name="T4" fmla="*/ 0 w 28"/>
                <a:gd name="T5" fmla="*/ 14 h 29"/>
                <a:gd name="T6" fmla="*/ 14 w 28"/>
                <a:gd name="T7" fmla="*/ 0 h 29"/>
                <a:gd name="T8" fmla="*/ 28 w 28"/>
                <a:gd name="T9" fmla="*/ 14 h 29"/>
                <a:gd name="T10" fmla="*/ 28 w 28"/>
                <a:gd name="T11" fmla="*/ 14 h 29"/>
                <a:gd name="T12" fmla="*/ 28 w 28"/>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28" y="14"/>
                  </a:moveTo>
                  <a:cubicBezTo>
                    <a:pt x="28" y="22"/>
                    <a:pt x="22" y="29"/>
                    <a:pt x="14" y="29"/>
                  </a:cubicBezTo>
                  <a:cubicBezTo>
                    <a:pt x="6" y="29"/>
                    <a:pt x="0" y="22"/>
                    <a:pt x="0" y="14"/>
                  </a:cubicBezTo>
                  <a:cubicBezTo>
                    <a:pt x="0" y="6"/>
                    <a:pt x="6" y="0"/>
                    <a:pt x="14" y="0"/>
                  </a:cubicBezTo>
                  <a:cubicBezTo>
                    <a:pt x="22" y="0"/>
                    <a:pt x="28" y="6"/>
                    <a:pt x="28" y="14"/>
                  </a:cubicBezTo>
                  <a:close/>
                  <a:moveTo>
                    <a:pt x="28" y="14"/>
                  </a:moveTo>
                  <a:cubicBezTo>
                    <a:pt x="28" y="14"/>
                    <a:pt x="28" y="14"/>
                    <a:pt x="28" y="14"/>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7"/>
            <p:cNvSpPr>
              <a:spLocks noEditPoints="1"/>
            </p:cNvSpPr>
            <p:nvPr/>
          </p:nvSpPr>
          <p:spPr bwMode="auto">
            <a:xfrm>
              <a:off x="1852613" y="2017713"/>
              <a:ext cx="225425" cy="412750"/>
            </a:xfrm>
            <a:custGeom>
              <a:avLst/>
              <a:gdLst>
                <a:gd name="T0" fmla="*/ 43 w 76"/>
                <a:gd name="T1" fmla="*/ 1 h 139"/>
                <a:gd name="T2" fmla="*/ 32 w 76"/>
                <a:gd name="T3" fmla="*/ 1 h 139"/>
                <a:gd name="T4" fmla="*/ 2 w 76"/>
                <a:gd name="T5" fmla="*/ 53 h 139"/>
                <a:gd name="T6" fmla="*/ 17 w 76"/>
                <a:gd name="T7" fmla="*/ 53 h 139"/>
                <a:gd name="T8" fmla="*/ 20 w 76"/>
                <a:gd name="T9" fmla="*/ 25 h 139"/>
                <a:gd name="T10" fmla="*/ 20 w 76"/>
                <a:gd name="T11" fmla="*/ 55 h 139"/>
                <a:gd name="T12" fmla="*/ 20 w 76"/>
                <a:gd name="T13" fmla="*/ 56 h 139"/>
                <a:gd name="T14" fmla="*/ 20 w 76"/>
                <a:gd name="T15" fmla="*/ 57 h 139"/>
                <a:gd name="T16" fmla="*/ 19 w 76"/>
                <a:gd name="T17" fmla="*/ 128 h 139"/>
                <a:gd name="T18" fmla="*/ 36 w 76"/>
                <a:gd name="T19" fmla="*/ 128 h 139"/>
                <a:gd name="T20" fmla="*/ 37 w 76"/>
                <a:gd name="T21" fmla="*/ 72 h 139"/>
                <a:gd name="T22" fmla="*/ 39 w 76"/>
                <a:gd name="T23" fmla="*/ 72 h 139"/>
                <a:gd name="T24" fmla="*/ 40 w 76"/>
                <a:gd name="T25" fmla="*/ 128 h 139"/>
                <a:gd name="T26" fmla="*/ 57 w 76"/>
                <a:gd name="T27" fmla="*/ 128 h 139"/>
                <a:gd name="T28" fmla="*/ 56 w 76"/>
                <a:gd name="T29" fmla="*/ 57 h 139"/>
                <a:gd name="T30" fmla="*/ 55 w 76"/>
                <a:gd name="T31" fmla="*/ 55 h 139"/>
                <a:gd name="T32" fmla="*/ 55 w 76"/>
                <a:gd name="T33" fmla="*/ 23 h 139"/>
                <a:gd name="T34" fmla="*/ 60 w 76"/>
                <a:gd name="T35" fmla="*/ 53 h 139"/>
                <a:gd name="T36" fmla="*/ 74 w 76"/>
                <a:gd name="T37" fmla="*/ 53 h 139"/>
                <a:gd name="T38" fmla="*/ 43 w 76"/>
                <a:gd name="T39" fmla="*/ 1 h 139"/>
                <a:gd name="T40" fmla="*/ 43 w 76"/>
                <a:gd name="T41" fmla="*/ 1 h 139"/>
                <a:gd name="T42" fmla="*/ 43 w 76"/>
                <a:gd name="T43" fmla="*/ 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139">
                  <a:moveTo>
                    <a:pt x="43" y="1"/>
                  </a:moveTo>
                  <a:cubicBezTo>
                    <a:pt x="39" y="0"/>
                    <a:pt x="35" y="0"/>
                    <a:pt x="32" y="1"/>
                  </a:cubicBezTo>
                  <a:cubicBezTo>
                    <a:pt x="8" y="4"/>
                    <a:pt x="0" y="31"/>
                    <a:pt x="2" y="53"/>
                  </a:cubicBezTo>
                  <a:cubicBezTo>
                    <a:pt x="3" y="62"/>
                    <a:pt x="18" y="62"/>
                    <a:pt x="17" y="53"/>
                  </a:cubicBezTo>
                  <a:cubicBezTo>
                    <a:pt x="16" y="45"/>
                    <a:pt x="16" y="33"/>
                    <a:pt x="20" y="25"/>
                  </a:cubicBezTo>
                  <a:cubicBezTo>
                    <a:pt x="20" y="55"/>
                    <a:pt x="20" y="55"/>
                    <a:pt x="20" y="55"/>
                  </a:cubicBezTo>
                  <a:cubicBezTo>
                    <a:pt x="20" y="55"/>
                    <a:pt x="20" y="56"/>
                    <a:pt x="20" y="56"/>
                  </a:cubicBezTo>
                  <a:cubicBezTo>
                    <a:pt x="20" y="56"/>
                    <a:pt x="20" y="56"/>
                    <a:pt x="20" y="57"/>
                  </a:cubicBezTo>
                  <a:cubicBezTo>
                    <a:pt x="20" y="81"/>
                    <a:pt x="20" y="104"/>
                    <a:pt x="19" y="128"/>
                  </a:cubicBezTo>
                  <a:cubicBezTo>
                    <a:pt x="19" y="139"/>
                    <a:pt x="35" y="139"/>
                    <a:pt x="36" y="128"/>
                  </a:cubicBezTo>
                  <a:cubicBezTo>
                    <a:pt x="37" y="110"/>
                    <a:pt x="37" y="91"/>
                    <a:pt x="37" y="72"/>
                  </a:cubicBezTo>
                  <a:cubicBezTo>
                    <a:pt x="38" y="72"/>
                    <a:pt x="38" y="72"/>
                    <a:pt x="39" y="72"/>
                  </a:cubicBezTo>
                  <a:cubicBezTo>
                    <a:pt x="39" y="91"/>
                    <a:pt x="39" y="110"/>
                    <a:pt x="40" y="128"/>
                  </a:cubicBezTo>
                  <a:cubicBezTo>
                    <a:pt x="41" y="139"/>
                    <a:pt x="57" y="139"/>
                    <a:pt x="57" y="128"/>
                  </a:cubicBezTo>
                  <a:cubicBezTo>
                    <a:pt x="56" y="104"/>
                    <a:pt x="56" y="81"/>
                    <a:pt x="56" y="57"/>
                  </a:cubicBezTo>
                  <a:cubicBezTo>
                    <a:pt x="56" y="56"/>
                    <a:pt x="56" y="55"/>
                    <a:pt x="55" y="55"/>
                  </a:cubicBezTo>
                  <a:cubicBezTo>
                    <a:pt x="55" y="44"/>
                    <a:pt x="55" y="34"/>
                    <a:pt x="55" y="23"/>
                  </a:cubicBezTo>
                  <a:cubicBezTo>
                    <a:pt x="60" y="32"/>
                    <a:pt x="60" y="44"/>
                    <a:pt x="60" y="53"/>
                  </a:cubicBezTo>
                  <a:cubicBezTo>
                    <a:pt x="59" y="62"/>
                    <a:pt x="73" y="62"/>
                    <a:pt x="74" y="53"/>
                  </a:cubicBezTo>
                  <a:cubicBezTo>
                    <a:pt x="76" y="31"/>
                    <a:pt x="68" y="2"/>
                    <a:pt x="43" y="1"/>
                  </a:cubicBezTo>
                  <a:close/>
                  <a:moveTo>
                    <a:pt x="43" y="1"/>
                  </a:moveTo>
                  <a:cubicBezTo>
                    <a:pt x="43" y="1"/>
                    <a:pt x="43" y="1"/>
                    <a:pt x="43" y="1"/>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3" name="Rounded Rectangle 62"/>
          <p:cNvSpPr/>
          <p:nvPr/>
        </p:nvSpPr>
        <p:spPr>
          <a:xfrm>
            <a:off x="3118892" y="30480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3118892" y="349213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3118892" y="394265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3118892" y="4386945"/>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3118892" y="483107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3118892" y="52578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156265" y="5700541"/>
            <a:ext cx="319318" cy="369332"/>
          </a:xfrm>
          <a:prstGeom prst="rect">
            <a:avLst/>
          </a:prstGeom>
        </p:spPr>
        <p:txBody>
          <a:bodyPr wrap="none">
            <a:spAutoFit/>
          </a:bodyPr>
          <a:lstStyle/>
          <a:p>
            <a:r>
              <a:rPr lang="en-US" b="1" dirty="0">
                <a:solidFill>
                  <a:schemeClr val="bg1">
                    <a:lumMod val="50000"/>
                  </a:schemeClr>
                </a:solidFill>
              </a:rPr>
              <a:t>+</a:t>
            </a:r>
            <a:endParaRPr lang="en-US" dirty="0"/>
          </a:p>
        </p:txBody>
      </p:sp>
      <p:sp>
        <p:nvSpPr>
          <p:cNvPr id="70" name="Rounded Rectangle 69"/>
          <p:cNvSpPr/>
          <p:nvPr/>
        </p:nvSpPr>
        <p:spPr>
          <a:xfrm>
            <a:off x="3766593" y="2553800"/>
            <a:ext cx="470263" cy="3533491"/>
          </a:xfrm>
          <a:prstGeom prst="round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3804692" y="260371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p:cNvGrpSpPr/>
          <p:nvPr/>
        </p:nvGrpSpPr>
        <p:grpSpPr>
          <a:xfrm>
            <a:off x="3886200" y="1914525"/>
            <a:ext cx="225425" cy="515938"/>
            <a:chOff x="1852613" y="1914525"/>
            <a:chExt cx="225425" cy="515938"/>
          </a:xfrm>
        </p:grpSpPr>
        <p:sp>
          <p:nvSpPr>
            <p:cNvPr id="73" name="Freeform 6"/>
            <p:cNvSpPr>
              <a:spLocks noEditPoints="1"/>
            </p:cNvSpPr>
            <p:nvPr/>
          </p:nvSpPr>
          <p:spPr bwMode="auto">
            <a:xfrm>
              <a:off x="1924051" y="1914525"/>
              <a:ext cx="82550" cy="85725"/>
            </a:xfrm>
            <a:custGeom>
              <a:avLst/>
              <a:gdLst>
                <a:gd name="T0" fmla="*/ 28 w 28"/>
                <a:gd name="T1" fmla="*/ 14 h 29"/>
                <a:gd name="T2" fmla="*/ 14 w 28"/>
                <a:gd name="T3" fmla="*/ 29 h 29"/>
                <a:gd name="T4" fmla="*/ 0 w 28"/>
                <a:gd name="T5" fmla="*/ 14 h 29"/>
                <a:gd name="T6" fmla="*/ 14 w 28"/>
                <a:gd name="T7" fmla="*/ 0 h 29"/>
                <a:gd name="T8" fmla="*/ 28 w 28"/>
                <a:gd name="T9" fmla="*/ 14 h 29"/>
                <a:gd name="T10" fmla="*/ 28 w 28"/>
                <a:gd name="T11" fmla="*/ 14 h 29"/>
                <a:gd name="T12" fmla="*/ 28 w 28"/>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28" y="14"/>
                  </a:moveTo>
                  <a:cubicBezTo>
                    <a:pt x="28" y="22"/>
                    <a:pt x="22" y="29"/>
                    <a:pt x="14" y="29"/>
                  </a:cubicBezTo>
                  <a:cubicBezTo>
                    <a:pt x="6" y="29"/>
                    <a:pt x="0" y="22"/>
                    <a:pt x="0" y="14"/>
                  </a:cubicBezTo>
                  <a:cubicBezTo>
                    <a:pt x="0" y="6"/>
                    <a:pt x="6" y="0"/>
                    <a:pt x="14" y="0"/>
                  </a:cubicBezTo>
                  <a:cubicBezTo>
                    <a:pt x="22" y="0"/>
                    <a:pt x="28" y="6"/>
                    <a:pt x="28" y="14"/>
                  </a:cubicBezTo>
                  <a:close/>
                  <a:moveTo>
                    <a:pt x="28" y="14"/>
                  </a:moveTo>
                  <a:cubicBezTo>
                    <a:pt x="28" y="14"/>
                    <a:pt x="28" y="14"/>
                    <a:pt x="28" y="14"/>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
            <p:cNvSpPr>
              <a:spLocks noEditPoints="1"/>
            </p:cNvSpPr>
            <p:nvPr/>
          </p:nvSpPr>
          <p:spPr bwMode="auto">
            <a:xfrm>
              <a:off x="1852613" y="2017713"/>
              <a:ext cx="225425" cy="412750"/>
            </a:xfrm>
            <a:custGeom>
              <a:avLst/>
              <a:gdLst>
                <a:gd name="T0" fmla="*/ 43 w 76"/>
                <a:gd name="T1" fmla="*/ 1 h 139"/>
                <a:gd name="T2" fmla="*/ 32 w 76"/>
                <a:gd name="T3" fmla="*/ 1 h 139"/>
                <a:gd name="T4" fmla="*/ 2 w 76"/>
                <a:gd name="T5" fmla="*/ 53 h 139"/>
                <a:gd name="T6" fmla="*/ 17 w 76"/>
                <a:gd name="T7" fmla="*/ 53 h 139"/>
                <a:gd name="T8" fmla="*/ 20 w 76"/>
                <a:gd name="T9" fmla="*/ 25 h 139"/>
                <a:gd name="T10" fmla="*/ 20 w 76"/>
                <a:gd name="T11" fmla="*/ 55 h 139"/>
                <a:gd name="T12" fmla="*/ 20 w 76"/>
                <a:gd name="T13" fmla="*/ 56 h 139"/>
                <a:gd name="T14" fmla="*/ 20 w 76"/>
                <a:gd name="T15" fmla="*/ 57 h 139"/>
                <a:gd name="T16" fmla="*/ 19 w 76"/>
                <a:gd name="T17" fmla="*/ 128 h 139"/>
                <a:gd name="T18" fmla="*/ 36 w 76"/>
                <a:gd name="T19" fmla="*/ 128 h 139"/>
                <a:gd name="T20" fmla="*/ 37 w 76"/>
                <a:gd name="T21" fmla="*/ 72 h 139"/>
                <a:gd name="T22" fmla="*/ 39 w 76"/>
                <a:gd name="T23" fmla="*/ 72 h 139"/>
                <a:gd name="T24" fmla="*/ 40 w 76"/>
                <a:gd name="T25" fmla="*/ 128 h 139"/>
                <a:gd name="T26" fmla="*/ 57 w 76"/>
                <a:gd name="T27" fmla="*/ 128 h 139"/>
                <a:gd name="T28" fmla="*/ 56 w 76"/>
                <a:gd name="T29" fmla="*/ 57 h 139"/>
                <a:gd name="T30" fmla="*/ 55 w 76"/>
                <a:gd name="T31" fmla="*/ 55 h 139"/>
                <a:gd name="T32" fmla="*/ 55 w 76"/>
                <a:gd name="T33" fmla="*/ 23 h 139"/>
                <a:gd name="T34" fmla="*/ 60 w 76"/>
                <a:gd name="T35" fmla="*/ 53 h 139"/>
                <a:gd name="T36" fmla="*/ 74 w 76"/>
                <a:gd name="T37" fmla="*/ 53 h 139"/>
                <a:gd name="T38" fmla="*/ 43 w 76"/>
                <a:gd name="T39" fmla="*/ 1 h 139"/>
                <a:gd name="T40" fmla="*/ 43 w 76"/>
                <a:gd name="T41" fmla="*/ 1 h 139"/>
                <a:gd name="T42" fmla="*/ 43 w 76"/>
                <a:gd name="T43" fmla="*/ 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139">
                  <a:moveTo>
                    <a:pt x="43" y="1"/>
                  </a:moveTo>
                  <a:cubicBezTo>
                    <a:pt x="39" y="0"/>
                    <a:pt x="35" y="0"/>
                    <a:pt x="32" y="1"/>
                  </a:cubicBezTo>
                  <a:cubicBezTo>
                    <a:pt x="8" y="4"/>
                    <a:pt x="0" y="31"/>
                    <a:pt x="2" y="53"/>
                  </a:cubicBezTo>
                  <a:cubicBezTo>
                    <a:pt x="3" y="62"/>
                    <a:pt x="18" y="62"/>
                    <a:pt x="17" y="53"/>
                  </a:cubicBezTo>
                  <a:cubicBezTo>
                    <a:pt x="16" y="45"/>
                    <a:pt x="16" y="33"/>
                    <a:pt x="20" y="25"/>
                  </a:cubicBezTo>
                  <a:cubicBezTo>
                    <a:pt x="20" y="55"/>
                    <a:pt x="20" y="55"/>
                    <a:pt x="20" y="55"/>
                  </a:cubicBezTo>
                  <a:cubicBezTo>
                    <a:pt x="20" y="55"/>
                    <a:pt x="20" y="56"/>
                    <a:pt x="20" y="56"/>
                  </a:cubicBezTo>
                  <a:cubicBezTo>
                    <a:pt x="20" y="56"/>
                    <a:pt x="20" y="56"/>
                    <a:pt x="20" y="57"/>
                  </a:cubicBezTo>
                  <a:cubicBezTo>
                    <a:pt x="20" y="81"/>
                    <a:pt x="20" y="104"/>
                    <a:pt x="19" y="128"/>
                  </a:cubicBezTo>
                  <a:cubicBezTo>
                    <a:pt x="19" y="139"/>
                    <a:pt x="35" y="139"/>
                    <a:pt x="36" y="128"/>
                  </a:cubicBezTo>
                  <a:cubicBezTo>
                    <a:pt x="37" y="110"/>
                    <a:pt x="37" y="91"/>
                    <a:pt x="37" y="72"/>
                  </a:cubicBezTo>
                  <a:cubicBezTo>
                    <a:pt x="38" y="72"/>
                    <a:pt x="38" y="72"/>
                    <a:pt x="39" y="72"/>
                  </a:cubicBezTo>
                  <a:cubicBezTo>
                    <a:pt x="39" y="91"/>
                    <a:pt x="39" y="110"/>
                    <a:pt x="40" y="128"/>
                  </a:cubicBezTo>
                  <a:cubicBezTo>
                    <a:pt x="41" y="139"/>
                    <a:pt x="57" y="139"/>
                    <a:pt x="57" y="128"/>
                  </a:cubicBezTo>
                  <a:cubicBezTo>
                    <a:pt x="56" y="104"/>
                    <a:pt x="56" y="81"/>
                    <a:pt x="56" y="57"/>
                  </a:cubicBezTo>
                  <a:cubicBezTo>
                    <a:pt x="56" y="56"/>
                    <a:pt x="56" y="55"/>
                    <a:pt x="55" y="55"/>
                  </a:cubicBezTo>
                  <a:cubicBezTo>
                    <a:pt x="55" y="44"/>
                    <a:pt x="55" y="34"/>
                    <a:pt x="55" y="23"/>
                  </a:cubicBezTo>
                  <a:cubicBezTo>
                    <a:pt x="60" y="32"/>
                    <a:pt x="60" y="44"/>
                    <a:pt x="60" y="53"/>
                  </a:cubicBezTo>
                  <a:cubicBezTo>
                    <a:pt x="59" y="62"/>
                    <a:pt x="73" y="62"/>
                    <a:pt x="74" y="53"/>
                  </a:cubicBezTo>
                  <a:cubicBezTo>
                    <a:pt x="76" y="31"/>
                    <a:pt x="68" y="2"/>
                    <a:pt x="43" y="1"/>
                  </a:cubicBezTo>
                  <a:close/>
                  <a:moveTo>
                    <a:pt x="43" y="1"/>
                  </a:moveTo>
                  <a:cubicBezTo>
                    <a:pt x="43" y="1"/>
                    <a:pt x="43" y="1"/>
                    <a:pt x="43" y="1"/>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5" name="Rounded Rectangle 74"/>
          <p:cNvSpPr/>
          <p:nvPr/>
        </p:nvSpPr>
        <p:spPr>
          <a:xfrm>
            <a:off x="3804692" y="30480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3804692" y="349213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3804692" y="394265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3804692" y="4386945"/>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3804692" y="483107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3804692" y="52578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842065" y="5700541"/>
            <a:ext cx="319318" cy="369332"/>
          </a:xfrm>
          <a:prstGeom prst="rect">
            <a:avLst/>
          </a:prstGeom>
        </p:spPr>
        <p:txBody>
          <a:bodyPr wrap="none">
            <a:spAutoFit/>
          </a:bodyPr>
          <a:lstStyle/>
          <a:p>
            <a:r>
              <a:rPr lang="en-US" b="1" dirty="0">
                <a:solidFill>
                  <a:schemeClr val="bg1">
                    <a:lumMod val="50000"/>
                  </a:schemeClr>
                </a:solidFill>
              </a:rPr>
              <a:t>+</a:t>
            </a:r>
            <a:endParaRPr lang="en-US" dirty="0"/>
          </a:p>
        </p:txBody>
      </p:sp>
      <p:sp>
        <p:nvSpPr>
          <p:cNvPr id="82" name="Rounded Rectangle 81"/>
          <p:cNvSpPr/>
          <p:nvPr/>
        </p:nvSpPr>
        <p:spPr>
          <a:xfrm>
            <a:off x="4452393" y="2553800"/>
            <a:ext cx="470263" cy="3533491"/>
          </a:xfrm>
          <a:prstGeom prst="round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4490492" y="260371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a:off x="4572000" y="1914525"/>
            <a:ext cx="225425" cy="515938"/>
            <a:chOff x="1852613" y="1914525"/>
            <a:chExt cx="225425" cy="515938"/>
          </a:xfrm>
        </p:grpSpPr>
        <p:sp>
          <p:nvSpPr>
            <p:cNvPr id="85" name="Freeform 6"/>
            <p:cNvSpPr>
              <a:spLocks noEditPoints="1"/>
            </p:cNvSpPr>
            <p:nvPr/>
          </p:nvSpPr>
          <p:spPr bwMode="auto">
            <a:xfrm>
              <a:off x="1924051" y="1914525"/>
              <a:ext cx="82550" cy="85725"/>
            </a:xfrm>
            <a:custGeom>
              <a:avLst/>
              <a:gdLst>
                <a:gd name="T0" fmla="*/ 28 w 28"/>
                <a:gd name="T1" fmla="*/ 14 h 29"/>
                <a:gd name="T2" fmla="*/ 14 w 28"/>
                <a:gd name="T3" fmla="*/ 29 h 29"/>
                <a:gd name="T4" fmla="*/ 0 w 28"/>
                <a:gd name="T5" fmla="*/ 14 h 29"/>
                <a:gd name="T6" fmla="*/ 14 w 28"/>
                <a:gd name="T7" fmla="*/ 0 h 29"/>
                <a:gd name="T8" fmla="*/ 28 w 28"/>
                <a:gd name="T9" fmla="*/ 14 h 29"/>
                <a:gd name="T10" fmla="*/ 28 w 28"/>
                <a:gd name="T11" fmla="*/ 14 h 29"/>
                <a:gd name="T12" fmla="*/ 28 w 28"/>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28" y="14"/>
                  </a:moveTo>
                  <a:cubicBezTo>
                    <a:pt x="28" y="22"/>
                    <a:pt x="22" y="29"/>
                    <a:pt x="14" y="29"/>
                  </a:cubicBezTo>
                  <a:cubicBezTo>
                    <a:pt x="6" y="29"/>
                    <a:pt x="0" y="22"/>
                    <a:pt x="0" y="14"/>
                  </a:cubicBezTo>
                  <a:cubicBezTo>
                    <a:pt x="0" y="6"/>
                    <a:pt x="6" y="0"/>
                    <a:pt x="14" y="0"/>
                  </a:cubicBezTo>
                  <a:cubicBezTo>
                    <a:pt x="22" y="0"/>
                    <a:pt x="28" y="6"/>
                    <a:pt x="28" y="14"/>
                  </a:cubicBezTo>
                  <a:close/>
                  <a:moveTo>
                    <a:pt x="28" y="14"/>
                  </a:moveTo>
                  <a:cubicBezTo>
                    <a:pt x="28" y="14"/>
                    <a:pt x="28" y="14"/>
                    <a:pt x="28" y="14"/>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7"/>
            <p:cNvSpPr>
              <a:spLocks noEditPoints="1"/>
            </p:cNvSpPr>
            <p:nvPr/>
          </p:nvSpPr>
          <p:spPr bwMode="auto">
            <a:xfrm>
              <a:off x="1852613" y="2017713"/>
              <a:ext cx="225425" cy="412750"/>
            </a:xfrm>
            <a:custGeom>
              <a:avLst/>
              <a:gdLst>
                <a:gd name="T0" fmla="*/ 43 w 76"/>
                <a:gd name="T1" fmla="*/ 1 h 139"/>
                <a:gd name="T2" fmla="*/ 32 w 76"/>
                <a:gd name="T3" fmla="*/ 1 h 139"/>
                <a:gd name="T4" fmla="*/ 2 w 76"/>
                <a:gd name="T5" fmla="*/ 53 h 139"/>
                <a:gd name="T6" fmla="*/ 17 w 76"/>
                <a:gd name="T7" fmla="*/ 53 h 139"/>
                <a:gd name="T8" fmla="*/ 20 w 76"/>
                <a:gd name="T9" fmla="*/ 25 h 139"/>
                <a:gd name="T10" fmla="*/ 20 w 76"/>
                <a:gd name="T11" fmla="*/ 55 h 139"/>
                <a:gd name="T12" fmla="*/ 20 w 76"/>
                <a:gd name="T13" fmla="*/ 56 h 139"/>
                <a:gd name="T14" fmla="*/ 20 w 76"/>
                <a:gd name="T15" fmla="*/ 57 h 139"/>
                <a:gd name="T16" fmla="*/ 19 w 76"/>
                <a:gd name="T17" fmla="*/ 128 h 139"/>
                <a:gd name="T18" fmla="*/ 36 w 76"/>
                <a:gd name="T19" fmla="*/ 128 h 139"/>
                <a:gd name="T20" fmla="*/ 37 w 76"/>
                <a:gd name="T21" fmla="*/ 72 h 139"/>
                <a:gd name="T22" fmla="*/ 39 w 76"/>
                <a:gd name="T23" fmla="*/ 72 h 139"/>
                <a:gd name="T24" fmla="*/ 40 w 76"/>
                <a:gd name="T25" fmla="*/ 128 h 139"/>
                <a:gd name="T26" fmla="*/ 57 w 76"/>
                <a:gd name="T27" fmla="*/ 128 h 139"/>
                <a:gd name="T28" fmla="*/ 56 w 76"/>
                <a:gd name="T29" fmla="*/ 57 h 139"/>
                <a:gd name="T30" fmla="*/ 55 w 76"/>
                <a:gd name="T31" fmla="*/ 55 h 139"/>
                <a:gd name="T32" fmla="*/ 55 w 76"/>
                <a:gd name="T33" fmla="*/ 23 h 139"/>
                <a:gd name="T34" fmla="*/ 60 w 76"/>
                <a:gd name="T35" fmla="*/ 53 h 139"/>
                <a:gd name="T36" fmla="*/ 74 w 76"/>
                <a:gd name="T37" fmla="*/ 53 h 139"/>
                <a:gd name="T38" fmla="*/ 43 w 76"/>
                <a:gd name="T39" fmla="*/ 1 h 139"/>
                <a:gd name="T40" fmla="*/ 43 w 76"/>
                <a:gd name="T41" fmla="*/ 1 h 139"/>
                <a:gd name="T42" fmla="*/ 43 w 76"/>
                <a:gd name="T43" fmla="*/ 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139">
                  <a:moveTo>
                    <a:pt x="43" y="1"/>
                  </a:moveTo>
                  <a:cubicBezTo>
                    <a:pt x="39" y="0"/>
                    <a:pt x="35" y="0"/>
                    <a:pt x="32" y="1"/>
                  </a:cubicBezTo>
                  <a:cubicBezTo>
                    <a:pt x="8" y="4"/>
                    <a:pt x="0" y="31"/>
                    <a:pt x="2" y="53"/>
                  </a:cubicBezTo>
                  <a:cubicBezTo>
                    <a:pt x="3" y="62"/>
                    <a:pt x="18" y="62"/>
                    <a:pt x="17" y="53"/>
                  </a:cubicBezTo>
                  <a:cubicBezTo>
                    <a:pt x="16" y="45"/>
                    <a:pt x="16" y="33"/>
                    <a:pt x="20" y="25"/>
                  </a:cubicBezTo>
                  <a:cubicBezTo>
                    <a:pt x="20" y="55"/>
                    <a:pt x="20" y="55"/>
                    <a:pt x="20" y="55"/>
                  </a:cubicBezTo>
                  <a:cubicBezTo>
                    <a:pt x="20" y="55"/>
                    <a:pt x="20" y="56"/>
                    <a:pt x="20" y="56"/>
                  </a:cubicBezTo>
                  <a:cubicBezTo>
                    <a:pt x="20" y="56"/>
                    <a:pt x="20" y="56"/>
                    <a:pt x="20" y="57"/>
                  </a:cubicBezTo>
                  <a:cubicBezTo>
                    <a:pt x="20" y="81"/>
                    <a:pt x="20" y="104"/>
                    <a:pt x="19" y="128"/>
                  </a:cubicBezTo>
                  <a:cubicBezTo>
                    <a:pt x="19" y="139"/>
                    <a:pt x="35" y="139"/>
                    <a:pt x="36" y="128"/>
                  </a:cubicBezTo>
                  <a:cubicBezTo>
                    <a:pt x="37" y="110"/>
                    <a:pt x="37" y="91"/>
                    <a:pt x="37" y="72"/>
                  </a:cubicBezTo>
                  <a:cubicBezTo>
                    <a:pt x="38" y="72"/>
                    <a:pt x="38" y="72"/>
                    <a:pt x="39" y="72"/>
                  </a:cubicBezTo>
                  <a:cubicBezTo>
                    <a:pt x="39" y="91"/>
                    <a:pt x="39" y="110"/>
                    <a:pt x="40" y="128"/>
                  </a:cubicBezTo>
                  <a:cubicBezTo>
                    <a:pt x="41" y="139"/>
                    <a:pt x="57" y="139"/>
                    <a:pt x="57" y="128"/>
                  </a:cubicBezTo>
                  <a:cubicBezTo>
                    <a:pt x="56" y="104"/>
                    <a:pt x="56" y="81"/>
                    <a:pt x="56" y="57"/>
                  </a:cubicBezTo>
                  <a:cubicBezTo>
                    <a:pt x="56" y="56"/>
                    <a:pt x="56" y="55"/>
                    <a:pt x="55" y="55"/>
                  </a:cubicBezTo>
                  <a:cubicBezTo>
                    <a:pt x="55" y="44"/>
                    <a:pt x="55" y="34"/>
                    <a:pt x="55" y="23"/>
                  </a:cubicBezTo>
                  <a:cubicBezTo>
                    <a:pt x="60" y="32"/>
                    <a:pt x="60" y="44"/>
                    <a:pt x="60" y="53"/>
                  </a:cubicBezTo>
                  <a:cubicBezTo>
                    <a:pt x="59" y="62"/>
                    <a:pt x="73" y="62"/>
                    <a:pt x="74" y="53"/>
                  </a:cubicBezTo>
                  <a:cubicBezTo>
                    <a:pt x="76" y="31"/>
                    <a:pt x="68" y="2"/>
                    <a:pt x="43" y="1"/>
                  </a:cubicBezTo>
                  <a:close/>
                  <a:moveTo>
                    <a:pt x="43" y="1"/>
                  </a:moveTo>
                  <a:cubicBezTo>
                    <a:pt x="43" y="1"/>
                    <a:pt x="43" y="1"/>
                    <a:pt x="43" y="1"/>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7" name="Rounded Rectangle 86"/>
          <p:cNvSpPr/>
          <p:nvPr/>
        </p:nvSpPr>
        <p:spPr>
          <a:xfrm>
            <a:off x="4490492" y="30480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4490492" y="349213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a:off x="4490492" y="394265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4490492" y="4386945"/>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4490492" y="483107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4490492" y="52578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4527865" y="5700541"/>
            <a:ext cx="319318" cy="369332"/>
          </a:xfrm>
          <a:prstGeom prst="rect">
            <a:avLst/>
          </a:prstGeom>
        </p:spPr>
        <p:txBody>
          <a:bodyPr wrap="none">
            <a:spAutoFit/>
          </a:bodyPr>
          <a:lstStyle/>
          <a:p>
            <a:r>
              <a:rPr lang="en-US" b="1" dirty="0">
                <a:solidFill>
                  <a:schemeClr val="bg1">
                    <a:lumMod val="50000"/>
                  </a:schemeClr>
                </a:solidFill>
              </a:rPr>
              <a:t>+</a:t>
            </a:r>
            <a:endParaRPr lang="en-US" dirty="0"/>
          </a:p>
        </p:txBody>
      </p:sp>
      <p:sp>
        <p:nvSpPr>
          <p:cNvPr id="94" name="Rounded Rectangle 93"/>
          <p:cNvSpPr/>
          <p:nvPr/>
        </p:nvSpPr>
        <p:spPr>
          <a:xfrm>
            <a:off x="5138193" y="2553800"/>
            <a:ext cx="470263" cy="3533491"/>
          </a:xfrm>
          <a:prstGeom prst="round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94"/>
          <p:cNvSpPr/>
          <p:nvPr/>
        </p:nvSpPr>
        <p:spPr>
          <a:xfrm>
            <a:off x="5176292" y="260371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p:cNvGrpSpPr/>
          <p:nvPr/>
        </p:nvGrpSpPr>
        <p:grpSpPr>
          <a:xfrm>
            <a:off x="5257800" y="1914525"/>
            <a:ext cx="225425" cy="515938"/>
            <a:chOff x="1852613" y="1914525"/>
            <a:chExt cx="225425" cy="515938"/>
          </a:xfrm>
        </p:grpSpPr>
        <p:sp>
          <p:nvSpPr>
            <p:cNvPr id="97" name="Freeform 6"/>
            <p:cNvSpPr>
              <a:spLocks noEditPoints="1"/>
            </p:cNvSpPr>
            <p:nvPr/>
          </p:nvSpPr>
          <p:spPr bwMode="auto">
            <a:xfrm>
              <a:off x="1924051" y="1914525"/>
              <a:ext cx="82550" cy="85725"/>
            </a:xfrm>
            <a:custGeom>
              <a:avLst/>
              <a:gdLst>
                <a:gd name="T0" fmla="*/ 28 w 28"/>
                <a:gd name="T1" fmla="*/ 14 h 29"/>
                <a:gd name="T2" fmla="*/ 14 w 28"/>
                <a:gd name="T3" fmla="*/ 29 h 29"/>
                <a:gd name="T4" fmla="*/ 0 w 28"/>
                <a:gd name="T5" fmla="*/ 14 h 29"/>
                <a:gd name="T6" fmla="*/ 14 w 28"/>
                <a:gd name="T7" fmla="*/ 0 h 29"/>
                <a:gd name="T8" fmla="*/ 28 w 28"/>
                <a:gd name="T9" fmla="*/ 14 h 29"/>
                <a:gd name="T10" fmla="*/ 28 w 28"/>
                <a:gd name="T11" fmla="*/ 14 h 29"/>
                <a:gd name="T12" fmla="*/ 28 w 28"/>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28" y="14"/>
                  </a:moveTo>
                  <a:cubicBezTo>
                    <a:pt x="28" y="22"/>
                    <a:pt x="22" y="29"/>
                    <a:pt x="14" y="29"/>
                  </a:cubicBezTo>
                  <a:cubicBezTo>
                    <a:pt x="6" y="29"/>
                    <a:pt x="0" y="22"/>
                    <a:pt x="0" y="14"/>
                  </a:cubicBezTo>
                  <a:cubicBezTo>
                    <a:pt x="0" y="6"/>
                    <a:pt x="6" y="0"/>
                    <a:pt x="14" y="0"/>
                  </a:cubicBezTo>
                  <a:cubicBezTo>
                    <a:pt x="22" y="0"/>
                    <a:pt x="28" y="6"/>
                    <a:pt x="28" y="14"/>
                  </a:cubicBezTo>
                  <a:close/>
                  <a:moveTo>
                    <a:pt x="28" y="14"/>
                  </a:moveTo>
                  <a:cubicBezTo>
                    <a:pt x="28" y="14"/>
                    <a:pt x="28" y="14"/>
                    <a:pt x="28" y="14"/>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7"/>
            <p:cNvSpPr>
              <a:spLocks noEditPoints="1"/>
            </p:cNvSpPr>
            <p:nvPr/>
          </p:nvSpPr>
          <p:spPr bwMode="auto">
            <a:xfrm>
              <a:off x="1852613" y="2017713"/>
              <a:ext cx="225425" cy="412750"/>
            </a:xfrm>
            <a:custGeom>
              <a:avLst/>
              <a:gdLst>
                <a:gd name="T0" fmla="*/ 43 w 76"/>
                <a:gd name="T1" fmla="*/ 1 h 139"/>
                <a:gd name="T2" fmla="*/ 32 w 76"/>
                <a:gd name="T3" fmla="*/ 1 h 139"/>
                <a:gd name="T4" fmla="*/ 2 w 76"/>
                <a:gd name="T5" fmla="*/ 53 h 139"/>
                <a:gd name="T6" fmla="*/ 17 w 76"/>
                <a:gd name="T7" fmla="*/ 53 h 139"/>
                <a:gd name="T8" fmla="*/ 20 w 76"/>
                <a:gd name="T9" fmla="*/ 25 h 139"/>
                <a:gd name="T10" fmla="*/ 20 w 76"/>
                <a:gd name="T11" fmla="*/ 55 h 139"/>
                <a:gd name="T12" fmla="*/ 20 w 76"/>
                <a:gd name="T13" fmla="*/ 56 h 139"/>
                <a:gd name="T14" fmla="*/ 20 w 76"/>
                <a:gd name="T15" fmla="*/ 57 h 139"/>
                <a:gd name="T16" fmla="*/ 19 w 76"/>
                <a:gd name="T17" fmla="*/ 128 h 139"/>
                <a:gd name="T18" fmla="*/ 36 w 76"/>
                <a:gd name="T19" fmla="*/ 128 h 139"/>
                <a:gd name="T20" fmla="*/ 37 w 76"/>
                <a:gd name="T21" fmla="*/ 72 h 139"/>
                <a:gd name="T22" fmla="*/ 39 w 76"/>
                <a:gd name="T23" fmla="*/ 72 h 139"/>
                <a:gd name="T24" fmla="*/ 40 w 76"/>
                <a:gd name="T25" fmla="*/ 128 h 139"/>
                <a:gd name="T26" fmla="*/ 57 w 76"/>
                <a:gd name="T27" fmla="*/ 128 h 139"/>
                <a:gd name="T28" fmla="*/ 56 w 76"/>
                <a:gd name="T29" fmla="*/ 57 h 139"/>
                <a:gd name="T30" fmla="*/ 55 w 76"/>
                <a:gd name="T31" fmla="*/ 55 h 139"/>
                <a:gd name="T32" fmla="*/ 55 w 76"/>
                <a:gd name="T33" fmla="*/ 23 h 139"/>
                <a:gd name="T34" fmla="*/ 60 w 76"/>
                <a:gd name="T35" fmla="*/ 53 h 139"/>
                <a:gd name="T36" fmla="*/ 74 w 76"/>
                <a:gd name="T37" fmla="*/ 53 h 139"/>
                <a:gd name="T38" fmla="*/ 43 w 76"/>
                <a:gd name="T39" fmla="*/ 1 h 139"/>
                <a:gd name="T40" fmla="*/ 43 w 76"/>
                <a:gd name="T41" fmla="*/ 1 h 139"/>
                <a:gd name="T42" fmla="*/ 43 w 76"/>
                <a:gd name="T43" fmla="*/ 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139">
                  <a:moveTo>
                    <a:pt x="43" y="1"/>
                  </a:moveTo>
                  <a:cubicBezTo>
                    <a:pt x="39" y="0"/>
                    <a:pt x="35" y="0"/>
                    <a:pt x="32" y="1"/>
                  </a:cubicBezTo>
                  <a:cubicBezTo>
                    <a:pt x="8" y="4"/>
                    <a:pt x="0" y="31"/>
                    <a:pt x="2" y="53"/>
                  </a:cubicBezTo>
                  <a:cubicBezTo>
                    <a:pt x="3" y="62"/>
                    <a:pt x="18" y="62"/>
                    <a:pt x="17" y="53"/>
                  </a:cubicBezTo>
                  <a:cubicBezTo>
                    <a:pt x="16" y="45"/>
                    <a:pt x="16" y="33"/>
                    <a:pt x="20" y="25"/>
                  </a:cubicBezTo>
                  <a:cubicBezTo>
                    <a:pt x="20" y="55"/>
                    <a:pt x="20" y="55"/>
                    <a:pt x="20" y="55"/>
                  </a:cubicBezTo>
                  <a:cubicBezTo>
                    <a:pt x="20" y="55"/>
                    <a:pt x="20" y="56"/>
                    <a:pt x="20" y="56"/>
                  </a:cubicBezTo>
                  <a:cubicBezTo>
                    <a:pt x="20" y="56"/>
                    <a:pt x="20" y="56"/>
                    <a:pt x="20" y="57"/>
                  </a:cubicBezTo>
                  <a:cubicBezTo>
                    <a:pt x="20" y="81"/>
                    <a:pt x="20" y="104"/>
                    <a:pt x="19" y="128"/>
                  </a:cubicBezTo>
                  <a:cubicBezTo>
                    <a:pt x="19" y="139"/>
                    <a:pt x="35" y="139"/>
                    <a:pt x="36" y="128"/>
                  </a:cubicBezTo>
                  <a:cubicBezTo>
                    <a:pt x="37" y="110"/>
                    <a:pt x="37" y="91"/>
                    <a:pt x="37" y="72"/>
                  </a:cubicBezTo>
                  <a:cubicBezTo>
                    <a:pt x="38" y="72"/>
                    <a:pt x="38" y="72"/>
                    <a:pt x="39" y="72"/>
                  </a:cubicBezTo>
                  <a:cubicBezTo>
                    <a:pt x="39" y="91"/>
                    <a:pt x="39" y="110"/>
                    <a:pt x="40" y="128"/>
                  </a:cubicBezTo>
                  <a:cubicBezTo>
                    <a:pt x="41" y="139"/>
                    <a:pt x="57" y="139"/>
                    <a:pt x="57" y="128"/>
                  </a:cubicBezTo>
                  <a:cubicBezTo>
                    <a:pt x="56" y="104"/>
                    <a:pt x="56" y="81"/>
                    <a:pt x="56" y="57"/>
                  </a:cubicBezTo>
                  <a:cubicBezTo>
                    <a:pt x="56" y="56"/>
                    <a:pt x="56" y="55"/>
                    <a:pt x="55" y="55"/>
                  </a:cubicBezTo>
                  <a:cubicBezTo>
                    <a:pt x="55" y="44"/>
                    <a:pt x="55" y="34"/>
                    <a:pt x="55" y="23"/>
                  </a:cubicBezTo>
                  <a:cubicBezTo>
                    <a:pt x="60" y="32"/>
                    <a:pt x="60" y="44"/>
                    <a:pt x="60" y="53"/>
                  </a:cubicBezTo>
                  <a:cubicBezTo>
                    <a:pt x="59" y="62"/>
                    <a:pt x="73" y="62"/>
                    <a:pt x="74" y="53"/>
                  </a:cubicBezTo>
                  <a:cubicBezTo>
                    <a:pt x="76" y="31"/>
                    <a:pt x="68" y="2"/>
                    <a:pt x="43" y="1"/>
                  </a:cubicBezTo>
                  <a:close/>
                  <a:moveTo>
                    <a:pt x="43" y="1"/>
                  </a:moveTo>
                  <a:cubicBezTo>
                    <a:pt x="43" y="1"/>
                    <a:pt x="43" y="1"/>
                    <a:pt x="43" y="1"/>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9" name="Rounded Rectangle 98"/>
          <p:cNvSpPr/>
          <p:nvPr/>
        </p:nvSpPr>
        <p:spPr>
          <a:xfrm>
            <a:off x="5176292" y="30480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5176292" y="349213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5176292" y="394265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5176292" y="4386945"/>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2"/>
          <p:cNvSpPr/>
          <p:nvPr/>
        </p:nvSpPr>
        <p:spPr>
          <a:xfrm>
            <a:off x="5176292" y="483107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5176292" y="52578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5213665" y="5700541"/>
            <a:ext cx="319318" cy="369332"/>
          </a:xfrm>
          <a:prstGeom prst="rect">
            <a:avLst/>
          </a:prstGeom>
        </p:spPr>
        <p:txBody>
          <a:bodyPr wrap="none">
            <a:spAutoFit/>
          </a:bodyPr>
          <a:lstStyle/>
          <a:p>
            <a:r>
              <a:rPr lang="en-US" b="1" dirty="0">
                <a:solidFill>
                  <a:schemeClr val="bg1">
                    <a:lumMod val="50000"/>
                  </a:schemeClr>
                </a:solidFill>
              </a:rPr>
              <a:t>+</a:t>
            </a:r>
            <a:endParaRPr lang="en-US" dirty="0"/>
          </a:p>
        </p:txBody>
      </p:sp>
      <p:sp>
        <p:nvSpPr>
          <p:cNvPr id="106" name="Rounded Rectangle 105"/>
          <p:cNvSpPr/>
          <p:nvPr/>
        </p:nvSpPr>
        <p:spPr>
          <a:xfrm>
            <a:off x="5821679" y="2553800"/>
            <a:ext cx="470263" cy="3533491"/>
          </a:xfrm>
          <a:prstGeom prst="round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5859778" y="260371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5941286" y="1914525"/>
            <a:ext cx="225425" cy="515938"/>
            <a:chOff x="1852613" y="1914525"/>
            <a:chExt cx="225425" cy="515938"/>
          </a:xfrm>
        </p:grpSpPr>
        <p:sp>
          <p:nvSpPr>
            <p:cNvPr id="109" name="Freeform 6"/>
            <p:cNvSpPr>
              <a:spLocks noEditPoints="1"/>
            </p:cNvSpPr>
            <p:nvPr/>
          </p:nvSpPr>
          <p:spPr bwMode="auto">
            <a:xfrm>
              <a:off x="1924051" y="1914525"/>
              <a:ext cx="82550" cy="85725"/>
            </a:xfrm>
            <a:custGeom>
              <a:avLst/>
              <a:gdLst>
                <a:gd name="T0" fmla="*/ 28 w 28"/>
                <a:gd name="T1" fmla="*/ 14 h 29"/>
                <a:gd name="T2" fmla="*/ 14 w 28"/>
                <a:gd name="T3" fmla="*/ 29 h 29"/>
                <a:gd name="T4" fmla="*/ 0 w 28"/>
                <a:gd name="T5" fmla="*/ 14 h 29"/>
                <a:gd name="T6" fmla="*/ 14 w 28"/>
                <a:gd name="T7" fmla="*/ 0 h 29"/>
                <a:gd name="T8" fmla="*/ 28 w 28"/>
                <a:gd name="T9" fmla="*/ 14 h 29"/>
                <a:gd name="T10" fmla="*/ 28 w 28"/>
                <a:gd name="T11" fmla="*/ 14 h 29"/>
                <a:gd name="T12" fmla="*/ 28 w 28"/>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28" y="14"/>
                  </a:moveTo>
                  <a:cubicBezTo>
                    <a:pt x="28" y="22"/>
                    <a:pt x="22" y="29"/>
                    <a:pt x="14" y="29"/>
                  </a:cubicBezTo>
                  <a:cubicBezTo>
                    <a:pt x="6" y="29"/>
                    <a:pt x="0" y="22"/>
                    <a:pt x="0" y="14"/>
                  </a:cubicBezTo>
                  <a:cubicBezTo>
                    <a:pt x="0" y="6"/>
                    <a:pt x="6" y="0"/>
                    <a:pt x="14" y="0"/>
                  </a:cubicBezTo>
                  <a:cubicBezTo>
                    <a:pt x="22" y="0"/>
                    <a:pt x="28" y="6"/>
                    <a:pt x="28" y="14"/>
                  </a:cubicBezTo>
                  <a:close/>
                  <a:moveTo>
                    <a:pt x="28" y="14"/>
                  </a:moveTo>
                  <a:cubicBezTo>
                    <a:pt x="28" y="14"/>
                    <a:pt x="28" y="14"/>
                    <a:pt x="28" y="14"/>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7"/>
            <p:cNvSpPr>
              <a:spLocks noEditPoints="1"/>
            </p:cNvSpPr>
            <p:nvPr/>
          </p:nvSpPr>
          <p:spPr bwMode="auto">
            <a:xfrm>
              <a:off x="1852613" y="2017713"/>
              <a:ext cx="225425" cy="412750"/>
            </a:xfrm>
            <a:custGeom>
              <a:avLst/>
              <a:gdLst>
                <a:gd name="T0" fmla="*/ 43 w 76"/>
                <a:gd name="T1" fmla="*/ 1 h 139"/>
                <a:gd name="T2" fmla="*/ 32 w 76"/>
                <a:gd name="T3" fmla="*/ 1 h 139"/>
                <a:gd name="T4" fmla="*/ 2 w 76"/>
                <a:gd name="T5" fmla="*/ 53 h 139"/>
                <a:gd name="T6" fmla="*/ 17 w 76"/>
                <a:gd name="T7" fmla="*/ 53 h 139"/>
                <a:gd name="T8" fmla="*/ 20 w 76"/>
                <a:gd name="T9" fmla="*/ 25 h 139"/>
                <a:gd name="T10" fmla="*/ 20 w 76"/>
                <a:gd name="T11" fmla="*/ 55 h 139"/>
                <a:gd name="T12" fmla="*/ 20 w 76"/>
                <a:gd name="T13" fmla="*/ 56 h 139"/>
                <a:gd name="T14" fmla="*/ 20 w 76"/>
                <a:gd name="T15" fmla="*/ 57 h 139"/>
                <a:gd name="T16" fmla="*/ 19 w 76"/>
                <a:gd name="T17" fmla="*/ 128 h 139"/>
                <a:gd name="T18" fmla="*/ 36 w 76"/>
                <a:gd name="T19" fmla="*/ 128 h 139"/>
                <a:gd name="T20" fmla="*/ 37 w 76"/>
                <a:gd name="T21" fmla="*/ 72 h 139"/>
                <a:gd name="T22" fmla="*/ 39 w 76"/>
                <a:gd name="T23" fmla="*/ 72 h 139"/>
                <a:gd name="T24" fmla="*/ 40 w 76"/>
                <a:gd name="T25" fmla="*/ 128 h 139"/>
                <a:gd name="T26" fmla="*/ 57 w 76"/>
                <a:gd name="T27" fmla="*/ 128 h 139"/>
                <a:gd name="T28" fmla="*/ 56 w 76"/>
                <a:gd name="T29" fmla="*/ 57 h 139"/>
                <a:gd name="T30" fmla="*/ 55 w 76"/>
                <a:gd name="T31" fmla="*/ 55 h 139"/>
                <a:gd name="T32" fmla="*/ 55 w 76"/>
                <a:gd name="T33" fmla="*/ 23 h 139"/>
                <a:gd name="T34" fmla="*/ 60 w 76"/>
                <a:gd name="T35" fmla="*/ 53 h 139"/>
                <a:gd name="T36" fmla="*/ 74 w 76"/>
                <a:gd name="T37" fmla="*/ 53 h 139"/>
                <a:gd name="T38" fmla="*/ 43 w 76"/>
                <a:gd name="T39" fmla="*/ 1 h 139"/>
                <a:gd name="T40" fmla="*/ 43 w 76"/>
                <a:gd name="T41" fmla="*/ 1 h 139"/>
                <a:gd name="T42" fmla="*/ 43 w 76"/>
                <a:gd name="T43" fmla="*/ 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139">
                  <a:moveTo>
                    <a:pt x="43" y="1"/>
                  </a:moveTo>
                  <a:cubicBezTo>
                    <a:pt x="39" y="0"/>
                    <a:pt x="35" y="0"/>
                    <a:pt x="32" y="1"/>
                  </a:cubicBezTo>
                  <a:cubicBezTo>
                    <a:pt x="8" y="4"/>
                    <a:pt x="0" y="31"/>
                    <a:pt x="2" y="53"/>
                  </a:cubicBezTo>
                  <a:cubicBezTo>
                    <a:pt x="3" y="62"/>
                    <a:pt x="18" y="62"/>
                    <a:pt x="17" y="53"/>
                  </a:cubicBezTo>
                  <a:cubicBezTo>
                    <a:pt x="16" y="45"/>
                    <a:pt x="16" y="33"/>
                    <a:pt x="20" y="25"/>
                  </a:cubicBezTo>
                  <a:cubicBezTo>
                    <a:pt x="20" y="55"/>
                    <a:pt x="20" y="55"/>
                    <a:pt x="20" y="55"/>
                  </a:cubicBezTo>
                  <a:cubicBezTo>
                    <a:pt x="20" y="55"/>
                    <a:pt x="20" y="56"/>
                    <a:pt x="20" y="56"/>
                  </a:cubicBezTo>
                  <a:cubicBezTo>
                    <a:pt x="20" y="56"/>
                    <a:pt x="20" y="56"/>
                    <a:pt x="20" y="57"/>
                  </a:cubicBezTo>
                  <a:cubicBezTo>
                    <a:pt x="20" y="81"/>
                    <a:pt x="20" y="104"/>
                    <a:pt x="19" y="128"/>
                  </a:cubicBezTo>
                  <a:cubicBezTo>
                    <a:pt x="19" y="139"/>
                    <a:pt x="35" y="139"/>
                    <a:pt x="36" y="128"/>
                  </a:cubicBezTo>
                  <a:cubicBezTo>
                    <a:pt x="37" y="110"/>
                    <a:pt x="37" y="91"/>
                    <a:pt x="37" y="72"/>
                  </a:cubicBezTo>
                  <a:cubicBezTo>
                    <a:pt x="38" y="72"/>
                    <a:pt x="38" y="72"/>
                    <a:pt x="39" y="72"/>
                  </a:cubicBezTo>
                  <a:cubicBezTo>
                    <a:pt x="39" y="91"/>
                    <a:pt x="39" y="110"/>
                    <a:pt x="40" y="128"/>
                  </a:cubicBezTo>
                  <a:cubicBezTo>
                    <a:pt x="41" y="139"/>
                    <a:pt x="57" y="139"/>
                    <a:pt x="57" y="128"/>
                  </a:cubicBezTo>
                  <a:cubicBezTo>
                    <a:pt x="56" y="104"/>
                    <a:pt x="56" y="81"/>
                    <a:pt x="56" y="57"/>
                  </a:cubicBezTo>
                  <a:cubicBezTo>
                    <a:pt x="56" y="56"/>
                    <a:pt x="56" y="55"/>
                    <a:pt x="55" y="55"/>
                  </a:cubicBezTo>
                  <a:cubicBezTo>
                    <a:pt x="55" y="44"/>
                    <a:pt x="55" y="34"/>
                    <a:pt x="55" y="23"/>
                  </a:cubicBezTo>
                  <a:cubicBezTo>
                    <a:pt x="60" y="32"/>
                    <a:pt x="60" y="44"/>
                    <a:pt x="60" y="53"/>
                  </a:cubicBezTo>
                  <a:cubicBezTo>
                    <a:pt x="59" y="62"/>
                    <a:pt x="73" y="62"/>
                    <a:pt x="74" y="53"/>
                  </a:cubicBezTo>
                  <a:cubicBezTo>
                    <a:pt x="76" y="31"/>
                    <a:pt x="68" y="2"/>
                    <a:pt x="43" y="1"/>
                  </a:cubicBezTo>
                  <a:close/>
                  <a:moveTo>
                    <a:pt x="43" y="1"/>
                  </a:moveTo>
                  <a:cubicBezTo>
                    <a:pt x="43" y="1"/>
                    <a:pt x="43" y="1"/>
                    <a:pt x="43" y="1"/>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1" name="Rounded Rectangle 110"/>
          <p:cNvSpPr/>
          <p:nvPr/>
        </p:nvSpPr>
        <p:spPr>
          <a:xfrm>
            <a:off x="5859778" y="30480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ounded Rectangle 111"/>
          <p:cNvSpPr/>
          <p:nvPr/>
        </p:nvSpPr>
        <p:spPr>
          <a:xfrm>
            <a:off x="5859778" y="349213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12"/>
          <p:cNvSpPr/>
          <p:nvPr/>
        </p:nvSpPr>
        <p:spPr>
          <a:xfrm>
            <a:off x="5859778" y="394265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ed Rectangle 113"/>
          <p:cNvSpPr/>
          <p:nvPr/>
        </p:nvSpPr>
        <p:spPr>
          <a:xfrm>
            <a:off x="5859778" y="4386945"/>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ounded Rectangle 114"/>
          <p:cNvSpPr/>
          <p:nvPr/>
        </p:nvSpPr>
        <p:spPr>
          <a:xfrm>
            <a:off x="5859778" y="483107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5859778" y="52578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5897151" y="5700541"/>
            <a:ext cx="319318" cy="369332"/>
          </a:xfrm>
          <a:prstGeom prst="rect">
            <a:avLst/>
          </a:prstGeom>
        </p:spPr>
        <p:txBody>
          <a:bodyPr wrap="none">
            <a:spAutoFit/>
          </a:bodyPr>
          <a:lstStyle/>
          <a:p>
            <a:r>
              <a:rPr lang="en-US" b="1" dirty="0">
                <a:solidFill>
                  <a:schemeClr val="bg1">
                    <a:lumMod val="50000"/>
                  </a:schemeClr>
                </a:solidFill>
              </a:rPr>
              <a:t>+</a:t>
            </a:r>
            <a:endParaRPr lang="en-US" dirty="0"/>
          </a:p>
        </p:txBody>
      </p:sp>
      <p:sp>
        <p:nvSpPr>
          <p:cNvPr id="118" name="Rounded Rectangle 117"/>
          <p:cNvSpPr/>
          <p:nvPr/>
        </p:nvSpPr>
        <p:spPr>
          <a:xfrm>
            <a:off x="6483666" y="2553800"/>
            <a:ext cx="470263" cy="3533491"/>
          </a:xfrm>
          <a:prstGeom prst="round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a:off x="6521765" y="260371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p:cNvGrpSpPr/>
          <p:nvPr/>
        </p:nvGrpSpPr>
        <p:grpSpPr>
          <a:xfrm>
            <a:off x="6603273" y="1914525"/>
            <a:ext cx="225425" cy="515938"/>
            <a:chOff x="1852613" y="1914525"/>
            <a:chExt cx="225425" cy="515938"/>
          </a:xfrm>
        </p:grpSpPr>
        <p:sp>
          <p:nvSpPr>
            <p:cNvPr id="121" name="Freeform 6"/>
            <p:cNvSpPr>
              <a:spLocks noEditPoints="1"/>
            </p:cNvSpPr>
            <p:nvPr/>
          </p:nvSpPr>
          <p:spPr bwMode="auto">
            <a:xfrm>
              <a:off x="1924051" y="1914525"/>
              <a:ext cx="82550" cy="85725"/>
            </a:xfrm>
            <a:custGeom>
              <a:avLst/>
              <a:gdLst>
                <a:gd name="T0" fmla="*/ 28 w 28"/>
                <a:gd name="T1" fmla="*/ 14 h 29"/>
                <a:gd name="T2" fmla="*/ 14 w 28"/>
                <a:gd name="T3" fmla="*/ 29 h 29"/>
                <a:gd name="T4" fmla="*/ 0 w 28"/>
                <a:gd name="T5" fmla="*/ 14 h 29"/>
                <a:gd name="T6" fmla="*/ 14 w 28"/>
                <a:gd name="T7" fmla="*/ 0 h 29"/>
                <a:gd name="T8" fmla="*/ 28 w 28"/>
                <a:gd name="T9" fmla="*/ 14 h 29"/>
                <a:gd name="T10" fmla="*/ 28 w 28"/>
                <a:gd name="T11" fmla="*/ 14 h 29"/>
                <a:gd name="T12" fmla="*/ 28 w 28"/>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28" y="14"/>
                  </a:moveTo>
                  <a:cubicBezTo>
                    <a:pt x="28" y="22"/>
                    <a:pt x="22" y="29"/>
                    <a:pt x="14" y="29"/>
                  </a:cubicBezTo>
                  <a:cubicBezTo>
                    <a:pt x="6" y="29"/>
                    <a:pt x="0" y="22"/>
                    <a:pt x="0" y="14"/>
                  </a:cubicBezTo>
                  <a:cubicBezTo>
                    <a:pt x="0" y="6"/>
                    <a:pt x="6" y="0"/>
                    <a:pt x="14" y="0"/>
                  </a:cubicBezTo>
                  <a:cubicBezTo>
                    <a:pt x="22" y="0"/>
                    <a:pt x="28" y="6"/>
                    <a:pt x="28" y="14"/>
                  </a:cubicBezTo>
                  <a:close/>
                  <a:moveTo>
                    <a:pt x="28" y="14"/>
                  </a:moveTo>
                  <a:cubicBezTo>
                    <a:pt x="28" y="14"/>
                    <a:pt x="28" y="14"/>
                    <a:pt x="28" y="14"/>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7"/>
            <p:cNvSpPr>
              <a:spLocks noEditPoints="1"/>
            </p:cNvSpPr>
            <p:nvPr/>
          </p:nvSpPr>
          <p:spPr bwMode="auto">
            <a:xfrm>
              <a:off x="1852613" y="2017713"/>
              <a:ext cx="225425" cy="412750"/>
            </a:xfrm>
            <a:custGeom>
              <a:avLst/>
              <a:gdLst>
                <a:gd name="T0" fmla="*/ 43 w 76"/>
                <a:gd name="T1" fmla="*/ 1 h 139"/>
                <a:gd name="T2" fmla="*/ 32 w 76"/>
                <a:gd name="T3" fmla="*/ 1 h 139"/>
                <a:gd name="T4" fmla="*/ 2 w 76"/>
                <a:gd name="T5" fmla="*/ 53 h 139"/>
                <a:gd name="T6" fmla="*/ 17 w 76"/>
                <a:gd name="T7" fmla="*/ 53 h 139"/>
                <a:gd name="T8" fmla="*/ 20 w 76"/>
                <a:gd name="T9" fmla="*/ 25 h 139"/>
                <a:gd name="T10" fmla="*/ 20 w 76"/>
                <a:gd name="T11" fmla="*/ 55 h 139"/>
                <a:gd name="T12" fmla="*/ 20 w 76"/>
                <a:gd name="T13" fmla="*/ 56 h 139"/>
                <a:gd name="T14" fmla="*/ 20 w 76"/>
                <a:gd name="T15" fmla="*/ 57 h 139"/>
                <a:gd name="T16" fmla="*/ 19 w 76"/>
                <a:gd name="T17" fmla="*/ 128 h 139"/>
                <a:gd name="T18" fmla="*/ 36 w 76"/>
                <a:gd name="T19" fmla="*/ 128 h 139"/>
                <a:gd name="T20" fmla="*/ 37 w 76"/>
                <a:gd name="T21" fmla="*/ 72 h 139"/>
                <a:gd name="T22" fmla="*/ 39 w 76"/>
                <a:gd name="T23" fmla="*/ 72 h 139"/>
                <a:gd name="T24" fmla="*/ 40 w 76"/>
                <a:gd name="T25" fmla="*/ 128 h 139"/>
                <a:gd name="T26" fmla="*/ 57 w 76"/>
                <a:gd name="T27" fmla="*/ 128 h 139"/>
                <a:gd name="T28" fmla="*/ 56 w 76"/>
                <a:gd name="T29" fmla="*/ 57 h 139"/>
                <a:gd name="T30" fmla="*/ 55 w 76"/>
                <a:gd name="T31" fmla="*/ 55 h 139"/>
                <a:gd name="T32" fmla="*/ 55 w 76"/>
                <a:gd name="T33" fmla="*/ 23 h 139"/>
                <a:gd name="T34" fmla="*/ 60 w 76"/>
                <a:gd name="T35" fmla="*/ 53 h 139"/>
                <a:gd name="T36" fmla="*/ 74 w 76"/>
                <a:gd name="T37" fmla="*/ 53 h 139"/>
                <a:gd name="T38" fmla="*/ 43 w 76"/>
                <a:gd name="T39" fmla="*/ 1 h 139"/>
                <a:gd name="T40" fmla="*/ 43 w 76"/>
                <a:gd name="T41" fmla="*/ 1 h 139"/>
                <a:gd name="T42" fmla="*/ 43 w 76"/>
                <a:gd name="T43" fmla="*/ 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139">
                  <a:moveTo>
                    <a:pt x="43" y="1"/>
                  </a:moveTo>
                  <a:cubicBezTo>
                    <a:pt x="39" y="0"/>
                    <a:pt x="35" y="0"/>
                    <a:pt x="32" y="1"/>
                  </a:cubicBezTo>
                  <a:cubicBezTo>
                    <a:pt x="8" y="4"/>
                    <a:pt x="0" y="31"/>
                    <a:pt x="2" y="53"/>
                  </a:cubicBezTo>
                  <a:cubicBezTo>
                    <a:pt x="3" y="62"/>
                    <a:pt x="18" y="62"/>
                    <a:pt x="17" y="53"/>
                  </a:cubicBezTo>
                  <a:cubicBezTo>
                    <a:pt x="16" y="45"/>
                    <a:pt x="16" y="33"/>
                    <a:pt x="20" y="25"/>
                  </a:cubicBezTo>
                  <a:cubicBezTo>
                    <a:pt x="20" y="55"/>
                    <a:pt x="20" y="55"/>
                    <a:pt x="20" y="55"/>
                  </a:cubicBezTo>
                  <a:cubicBezTo>
                    <a:pt x="20" y="55"/>
                    <a:pt x="20" y="56"/>
                    <a:pt x="20" y="56"/>
                  </a:cubicBezTo>
                  <a:cubicBezTo>
                    <a:pt x="20" y="56"/>
                    <a:pt x="20" y="56"/>
                    <a:pt x="20" y="57"/>
                  </a:cubicBezTo>
                  <a:cubicBezTo>
                    <a:pt x="20" y="81"/>
                    <a:pt x="20" y="104"/>
                    <a:pt x="19" y="128"/>
                  </a:cubicBezTo>
                  <a:cubicBezTo>
                    <a:pt x="19" y="139"/>
                    <a:pt x="35" y="139"/>
                    <a:pt x="36" y="128"/>
                  </a:cubicBezTo>
                  <a:cubicBezTo>
                    <a:pt x="37" y="110"/>
                    <a:pt x="37" y="91"/>
                    <a:pt x="37" y="72"/>
                  </a:cubicBezTo>
                  <a:cubicBezTo>
                    <a:pt x="38" y="72"/>
                    <a:pt x="38" y="72"/>
                    <a:pt x="39" y="72"/>
                  </a:cubicBezTo>
                  <a:cubicBezTo>
                    <a:pt x="39" y="91"/>
                    <a:pt x="39" y="110"/>
                    <a:pt x="40" y="128"/>
                  </a:cubicBezTo>
                  <a:cubicBezTo>
                    <a:pt x="41" y="139"/>
                    <a:pt x="57" y="139"/>
                    <a:pt x="57" y="128"/>
                  </a:cubicBezTo>
                  <a:cubicBezTo>
                    <a:pt x="56" y="104"/>
                    <a:pt x="56" y="81"/>
                    <a:pt x="56" y="57"/>
                  </a:cubicBezTo>
                  <a:cubicBezTo>
                    <a:pt x="56" y="56"/>
                    <a:pt x="56" y="55"/>
                    <a:pt x="55" y="55"/>
                  </a:cubicBezTo>
                  <a:cubicBezTo>
                    <a:pt x="55" y="44"/>
                    <a:pt x="55" y="34"/>
                    <a:pt x="55" y="23"/>
                  </a:cubicBezTo>
                  <a:cubicBezTo>
                    <a:pt x="60" y="32"/>
                    <a:pt x="60" y="44"/>
                    <a:pt x="60" y="53"/>
                  </a:cubicBezTo>
                  <a:cubicBezTo>
                    <a:pt x="59" y="62"/>
                    <a:pt x="73" y="62"/>
                    <a:pt x="74" y="53"/>
                  </a:cubicBezTo>
                  <a:cubicBezTo>
                    <a:pt x="76" y="31"/>
                    <a:pt x="68" y="2"/>
                    <a:pt x="43" y="1"/>
                  </a:cubicBezTo>
                  <a:close/>
                  <a:moveTo>
                    <a:pt x="43" y="1"/>
                  </a:moveTo>
                  <a:cubicBezTo>
                    <a:pt x="43" y="1"/>
                    <a:pt x="43" y="1"/>
                    <a:pt x="43" y="1"/>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3" name="Rounded Rectangle 122"/>
          <p:cNvSpPr/>
          <p:nvPr/>
        </p:nvSpPr>
        <p:spPr>
          <a:xfrm>
            <a:off x="6521765" y="30480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a:off x="6521765" y="349213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a:off x="6521765" y="394265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a:off x="6521765" y="4386945"/>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a:off x="6521765" y="483107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ounded Rectangle 127"/>
          <p:cNvSpPr/>
          <p:nvPr/>
        </p:nvSpPr>
        <p:spPr>
          <a:xfrm>
            <a:off x="6521765" y="52578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a:off x="6559138" y="5700541"/>
            <a:ext cx="319318" cy="369332"/>
          </a:xfrm>
          <a:prstGeom prst="rect">
            <a:avLst/>
          </a:prstGeom>
        </p:spPr>
        <p:txBody>
          <a:bodyPr wrap="none">
            <a:spAutoFit/>
          </a:bodyPr>
          <a:lstStyle/>
          <a:p>
            <a:r>
              <a:rPr lang="en-US" b="1" dirty="0">
                <a:solidFill>
                  <a:schemeClr val="bg1">
                    <a:lumMod val="50000"/>
                  </a:schemeClr>
                </a:solidFill>
              </a:rPr>
              <a:t>+</a:t>
            </a:r>
            <a:endParaRPr lang="en-US" dirty="0"/>
          </a:p>
        </p:txBody>
      </p:sp>
      <p:sp>
        <p:nvSpPr>
          <p:cNvPr id="130" name="Rounded Rectangle 129"/>
          <p:cNvSpPr/>
          <p:nvPr/>
        </p:nvSpPr>
        <p:spPr>
          <a:xfrm>
            <a:off x="7169466" y="2553800"/>
            <a:ext cx="470263" cy="3533491"/>
          </a:xfrm>
          <a:prstGeom prst="round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a:off x="7207565" y="260371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p:cNvGrpSpPr/>
          <p:nvPr/>
        </p:nvGrpSpPr>
        <p:grpSpPr>
          <a:xfrm>
            <a:off x="7289073" y="1914525"/>
            <a:ext cx="225425" cy="515938"/>
            <a:chOff x="1852613" y="1914525"/>
            <a:chExt cx="225425" cy="515938"/>
          </a:xfrm>
        </p:grpSpPr>
        <p:sp>
          <p:nvSpPr>
            <p:cNvPr id="133" name="Freeform 6"/>
            <p:cNvSpPr>
              <a:spLocks noEditPoints="1"/>
            </p:cNvSpPr>
            <p:nvPr/>
          </p:nvSpPr>
          <p:spPr bwMode="auto">
            <a:xfrm>
              <a:off x="1924051" y="1914525"/>
              <a:ext cx="82550" cy="85725"/>
            </a:xfrm>
            <a:custGeom>
              <a:avLst/>
              <a:gdLst>
                <a:gd name="T0" fmla="*/ 28 w 28"/>
                <a:gd name="T1" fmla="*/ 14 h 29"/>
                <a:gd name="T2" fmla="*/ 14 w 28"/>
                <a:gd name="T3" fmla="*/ 29 h 29"/>
                <a:gd name="T4" fmla="*/ 0 w 28"/>
                <a:gd name="T5" fmla="*/ 14 h 29"/>
                <a:gd name="T6" fmla="*/ 14 w 28"/>
                <a:gd name="T7" fmla="*/ 0 h 29"/>
                <a:gd name="T8" fmla="*/ 28 w 28"/>
                <a:gd name="T9" fmla="*/ 14 h 29"/>
                <a:gd name="T10" fmla="*/ 28 w 28"/>
                <a:gd name="T11" fmla="*/ 14 h 29"/>
                <a:gd name="T12" fmla="*/ 28 w 28"/>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28" y="14"/>
                  </a:moveTo>
                  <a:cubicBezTo>
                    <a:pt x="28" y="22"/>
                    <a:pt x="22" y="29"/>
                    <a:pt x="14" y="29"/>
                  </a:cubicBezTo>
                  <a:cubicBezTo>
                    <a:pt x="6" y="29"/>
                    <a:pt x="0" y="22"/>
                    <a:pt x="0" y="14"/>
                  </a:cubicBezTo>
                  <a:cubicBezTo>
                    <a:pt x="0" y="6"/>
                    <a:pt x="6" y="0"/>
                    <a:pt x="14" y="0"/>
                  </a:cubicBezTo>
                  <a:cubicBezTo>
                    <a:pt x="22" y="0"/>
                    <a:pt x="28" y="6"/>
                    <a:pt x="28" y="14"/>
                  </a:cubicBezTo>
                  <a:close/>
                  <a:moveTo>
                    <a:pt x="28" y="14"/>
                  </a:moveTo>
                  <a:cubicBezTo>
                    <a:pt x="28" y="14"/>
                    <a:pt x="28" y="14"/>
                    <a:pt x="28" y="14"/>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7"/>
            <p:cNvSpPr>
              <a:spLocks noEditPoints="1"/>
            </p:cNvSpPr>
            <p:nvPr/>
          </p:nvSpPr>
          <p:spPr bwMode="auto">
            <a:xfrm>
              <a:off x="1852613" y="2017713"/>
              <a:ext cx="225425" cy="412750"/>
            </a:xfrm>
            <a:custGeom>
              <a:avLst/>
              <a:gdLst>
                <a:gd name="T0" fmla="*/ 43 w 76"/>
                <a:gd name="T1" fmla="*/ 1 h 139"/>
                <a:gd name="T2" fmla="*/ 32 w 76"/>
                <a:gd name="T3" fmla="*/ 1 h 139"/>
                <a:gd name="T4" fmla="*/ 2 w 76"/>
                <a:gd name="T5" fmla="*/ 53 h 139"/>
                <a:gd name="T6" fmla="*/ 17 w 76"/>
                <a:gd name="T7" fmla="*/ 53 h 139"/>
                <a:gd name="T8" fmla="*/ 20 w 76"/>
                <a:gd name="T9" fmla="*/ 25 h 139"/>
                <a:gd name="T10" fmla="*/ 20 w 76"/>
                <a:gd name="T11" fmla="*/ 55 h 139"/>
                <a:gd name="T12" fmla="*/ 20 w 76"/>
                <a:gd name="T13" fmla="*/ 56 h 139"/>
                <a:gd name="T14" fmla="*/ 20 w 76"/>
                <a:gd name="T15" fmla="*/ 57 h 139"/>
                <a:gd name="T16" fmla="*/ 19 w 76"/>
                <a:gd name="T17" fmla="*/ 128 h 139"/>
                <a:gd name="T18" fmla="*/ 36 w 76"/>
                <a:gd name="T19" fmla="*/ 128 h 139"/>
                <a:gd name="T20" fmla="*/ 37 w 76"/>
                <a:gd name="T21" fmla="*/ 72 h 139"/>
                <a:gd name="T22" fmla="*/ 39 w 76"/>
                <a:gd name="T23" fmla="*/ 72 h 139"/>
                <a:gd name="T24" fmla="*/ 40 w 76"/>
                <a:gd name="T25" fmla="*/ 128 h 139"/>
                <a:gd name="T26" fmla="*/ 57 w 76"/>
                <a:gd name="T27" fmla="*/ 128 h 139"/>
                <a:gd name="T28" fmla="*/ 56 w 76"/>
                <a:gd name="T29" fmla="*/ 57 h 139"/>
                <a:gd name="T30" fmla="*/ 55 w 76"/>
                <a:gd name="T31" fmla="*/ 55 h 139"/>
                <a:gd name="T32" fmla="*/ 55 w 76"/>
                <a:gd name="T33" fmla="*/ 23 h 139"/>
                <a:gd name="T34" fmla="*/ 60 w 76"/>
                <a:gd name="T35" fmla="*/ 53 h 139"/>
                <a:gd name="T36" fmla="*/ 74 w 76"/>
                <a:gd name="T37" fmla="*/ 53 h 139"/>
                <a:gd name="T38" fmla="*/ 43 w 76"/>
                <a:gd name="T39" fmla="*/ 1 h 139"/>
                <a:gd name="T40" fmla="*/ 43 w 76"/>
                <a:gd name="T41" fmla="*/ 1 h 139"/>
                <a:gd name="T42" fmla="*/ 43 w 76"/>
                <a:gd name="T43" fmla="*/ 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139">
                  <a:moveTo>
                    <a:pt x="43" y="1"/>
                  </a:moveTo>
                  <a:cubicBezTo>
                    <a:pt x="39" y="0"/>
                    <a:pt x="35" y="0"/>
                    <a:pt x="32" y="1"/>
                  </a:cubicBezTo>
                  <a:cubicBezTo>
                    <a:pt x="8" y="4"/>
                    <a:pt x="0" y="31"/>
                    <a:pt x="2" y="53"/>
                  </a:cubicBezTo>
                  <a:cubicBezTo>
                    <a:pt x="3" y="62"/>
                    <a:pt x="18" y="62"/>
                    <a:pt x="17" y="53"/>
                  </a:cubicBezTo>
                  <a:cubicBezTo>
                    <a:pt x="16" y="45"/>
                    <a:pt x="16" y="33"/>
                    <a:pt x="20" y="25"/>
                  </a:cubicBezTo>
                  <a:cubicBezTo>
                    <a:pt x="20" y="55"/>
                    <a:pt x="20" y="55"/>
                    <a:pt x="20" y="55"/>
                  </a:cubicBezTo>
                  <a:cubicBezTo>
                    <a:pt x="20" y="55"/>
                    <a:pt x="20" y="56"/>
                    <a:pt x="20" y="56"/>
                  </a:cubicBezTo>
                  <a:cubicBezTo>
                    <a:pt x="20" y="56"/>
                    <a:pt x="20" y="56"/>
                    <a:pt x="20" y="57"/>
                  </a:cubicBezTo>
                  <a:cubicBezTo>
                    <a:pt x="20" y="81"/>
                    <a:pt x="20" y="104"/>
                    <a:pt x="19" y="128"/>
                  </a:cubicBezTo>
                  <a:cubicBezTo>
                    <a:pt x="19" y="139"/>
                    <a:pt x="35" y="139"/>
                    <a:pt x="36" y="128"/>
                  </a:cubicBezTo>
                  <a:cubicBezTo>
                    <a:pt x="37" y="110"/>
                    <a:pt x="37" y="91"/>
                    <a:pt x="37" y="72"/>
                  </a:cubicBezTo>
                  <a:cubicBezTo>
                    <a:pt x="38" y="72"/>
                    <a:pt x="38" y="72"/>
                    <a:pt x="39" y="72"/>
                  </a:cubicBezTo>
                  <a:cubicBezTo>
                    <a:pt x="39" y="91"/>
                    <a:pt x="39" y="110"/>
                    <a:pt x="40" y="128"/>
                  </a:cubicBezTo>
                  <a:cubicBezTo>
                    <a:pt x="41" y="139"/>
                    <a:pt x="57" y="139"/>
                    <a:pt x="57" y="128"/>
                  </a:cubicBezTo>
                  <a:cubicBezTo>
                    <a:pt x="56" y="104"/>
                    <a:pt x="56" y="81"/>
                    <a:pt x="56" y="57"/>
                  </a:cubicBezTo>
                  <a:cubicBezTo>
                    <a:pt x="56" y="56"/>
                    <a:pt x="56" y="55"/>
                    <a:pt x="55" y="55"/>
                  </a:cubicBezTo>
                  <a:cubicBezTo>
                    <a:pt x="55" y="44"/>
                    <a:pt x="55" y="34"/>
                    <a:pt x="55" y="23"/>
                  </a:cubicBezTo>
                  <a:cubicBezTo>
                    <a:pt x="60" y="32"/>
                    <a:pt x="60" y="44"/>
                    <a:pt x="60" y="53"/>
                  </a:cubicBezTo>
                  <a:cubicBezTo>
                    <a:pt x="59" y="62"/>
                    <a:pt x="73" y="62"/>
                    <a:pt x="74" y="53"/>
                  </a:cubicBezTo>
                  <a:cubicBezTo>
                    <a:pt x="76" y="31"/>
                    <a:pt x="68" y="2"/>
                    <a:pt x="43" y="1"/>
                  </a:cubicBezTo>
                  <a:close/>
                  <a:moveTo>
                    <a:pt x="43" y="1"/>
                  </a:moveTo>
                  <a:cubicBezTo>
                    <a:pt x="43" y="1"/>
                    <a:pt x="43" y="1"/>
                    <a:pt x="43" y="1"/>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5" name="Rounded Rectangle 134"/>
          <p:cNvSpPr/>
          <p:nvPr/>
        </p:nvSpPr>
        <p:spPr>
          <a:xfrm>
            <a:off x="7207565" y="30480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ounded Rectangle 135"/>
          <p:cNvSpPr/>
          <p:nvPr/>
        </p:nvSpPr>
        <p:spPr>
          <a:xfrm>
            <a:off x="7207565" y="349213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a:off x="7207565" y="394265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7207565" y="4386945"/>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7207565" y="483107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a:off x="7207565" y="52578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7244938" y="5700541"/>
            <a:ext cx="319318" cy="369332"/>
          </a:xfrm>
          <a:prstGeom prst="rect">
            <a:avLst/>
          </a:prstGeom>
        </p:spPr>
        <p:txBody>
          <a:bodyPr wrap="none">
            <a:spAutoFit/>
          </a:bodyPr>
          <a:lstStyle/>
          <a:p>
            <a:r>
              <a:rPr lang="en-US" b="1" dirty="0">
                <a:solidFill>
                  <a:schemeClr val="bg1">
                    <a:lumMod val="50000"/>
                  </a:schemeClr>
                </a:solidFill>
              </a:rPr>
              <a:t>+</a:t>
            </a:r>
            <a:endParaRPr lang="en-US" dirty="0"/>
          </a:p>
        </p:txBody>
      </p:sp>
      <p:sp>
        <p:nvSpPr>
          <p:cNvPr id="142" name="Rounded Rectangle 141"/>
          <p:cNvSpPr/>
          <p:nvPr/>
        </p:nvSpPr>
        <p:spPr>
          <a:xfrm>
            <a:off x="7855266" y="2553800"/>
            <a:ext cx="470263" cy="3533491"/>
          </a:xfrm>
          <a:prstGeom prst="round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a:off x="7893365" y="260371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p:cNvGrpSpPr/>
          <p:nvPr/>
        </p:nvGrpSpPr>
        <p:grpSpPr>
          <a:xfrm>
            <a:off x="7974873" y="1914525"/>
            <a:ext cx="225425" cy="515938"/>
            <a:chOff x="1852613" y="1914525"/>
            <a:chExt cx="225425" cy="515938"/>
          </a:xfrm>
        </p:grpSpPr>
        <p:sp>
          <p:nvSpPr>
            <p:cNvPr id="145" name="Freeform 6"/>
            <p:cNvSpPr>
              <a:spLocks noEditPoints="1"/>
            </p:cNvSpPr>
            <p:nvPr/>
          </p:nvSpPr>
          <p:spPr bwMode="auto">
            <a:xfrm>
              <a:off x="1924051" y="1914525"/>
              <a:ext cx="82550" cy="85725"/>
            </a:xfrm>
            <a:custGeom>
              <a:avLst/>
              <a:gdLst>
                <a:gd name="T0" fmla="*/ 28 w 28"/>
                <a:gd name="T1" fmla="*/ 14 h 29"/>
                <a:gd name="T2" fmla="*/ 14 w 28"/>
                <a:gd name="T3" fmla="*/ 29 h 29"/>
                <a:gd name="T4" fmla="*/ 0 w 28"/>
                <a:gd name="T5" fmla="*/ 14 h 29"/>
                <a:gd name="T6" fmla="*/ 14 w 28"/>
                <a:gd name="T7" fmla="*/ 0 h 29"/>
                <a:gd name="T8" fmla="*/ 28 w 28"/>
                <a:gd name="T9" fmla="*/ 14 h 29"/>
                <a:gd name="T10" fmla="*/ 28 w 28"/>
                <a:gd name="T11" fmla="*/ 14 h 29"/>
                <a:gd name="T12" fmla="*/ 28 w 28"/>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28" y="14"/>
                  </a:moveTo>
                  <a:cubicBezTo>
                    <a:pt x="28" y="22"/>
                    <a:pt x="22" y="29"/>
                    <a:pt x="14" y="29"/>
                  </a:cubicBezTo>
                  <a:cubicBezTo>
                    <a:pt x="6" y="29"/>
                    <a:pt x="0" y="22"/>
                    <a:pt x="0" y="14"/>
                  </a:cubicBezTo>
                  <a:cubicBezTo>
                    <a:pt x="0" y="6"/>
                    <a:pt x="6" y="0"/>
                    <a:pt x="14" y="0"/>
                  </a:cubicBezTo>
                  <a:cubicBezTo>
                    <a:pt x="22" y="0"/>
                    <a:pt x="28" y="6"/>
                    <a:pt x="28" y="14"/>
                  </a:cubicBezTo>
                  <a:close/>
                  <a:moveTo>
                    <a:pt x="28" y="14"/>
                  </a:moveTo>
                  <a:cubicBezTo>
                    <a:pt x="28" y="14"/>
                    <a:pt x="28" y="14"/>
                    <a:pt x="28" y="14"/>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7"/>
            <p:cNvSpPr>
              <a:spLocks noEditPoints="1"/>
            </p:cNvSpPr>
            <p:nvPr/>
          </p:nvSpPr>
          <p:spPr bwMode="auto">
            <a:xfrm>
              <a:off x="1852613" y="2017713"/>
              <a:ext cx="225425" cy="412750"/>
            </a:xfrm>
            <a:custGeom>
              <a:avLst/>
              <a:gdLst>
                <a:gd name="T0" fmla="*/ 43 w 76"/>
                <a:gd name="T1" fmla="*/ 1 h 139"/>
                <a:gd name="T2" fmla="*/ 32 w 76"/>
                <a:gd name="T3" fmla="*/ 1 h 139"/>
                <a:gd name="T4" fmla="*/ 2 w 76"/>
                <a:gd name="T5" fmla="*/ 53 h 139"/>
                <a:gd name="T6" fmla="*/ 17 w 76"/>
                <a:gd name="T7" fmla="*/ 53 h 139"/>
                <a:gd name="T8" fmla="*/ 20 w 76"/>
                <a:gd name="T9" fmla="*/ 25 h 139"/>
                <a:gd name="T10" fmla="*/ 20 w 76"/>
                <a:gd name="T11" fmla="*/ 55 h 139"/>
                <a:gd name="T12" fmla="*/ 20 w 76"/>
                <a:gd name="T13" fmla="*/ 56 h 139"/>
                <a:gd name="T14" fmla="*/ 20 w 76"/>
                <a:gd name="T15" fmla="*/ 57 h 139"/>
                <a:gd name="T16" fmla="*/ 19 w 76"/>
                <a:gd name="T17" fmla="*/ 128 h 139"/>
                <a:gd name="T18" fmla="*/ 36 w 76"/>
                <a:gd name="T19" fmla="*/ 128 h 139"/>
                <a:gd name="T20" fmla="*/ 37 w 76"/>
                <a:gd name="T21" fmla="*/ 72 h 139"/>
                <a:gd name="T22" fmla="*/ 39 w 76"/>
                <a:gd name="T23" fmla="*/ 72 h 139"/>
                <a:gd name="T24" fmla="*/ 40 w 76"/>
                <a:gd name="T25" fmla="*/ 128 h 139"/>
                <a:gd name="T26" fmla="*/ 57 w 76"/>
                <a:gd name="T27" fmla="*/ 128 h 139"/>
                <a:gd name="T28" fmla="*/ 56 w 76"/>
                <a:gd name="T29" fmla="*/ 57 h 139"/>
                <a:gd name="T30" fmla="*/ 55 w 76"/>
                <a:gd name="T31" fmla="*/ 55 h 139"/>
                <a:gd name="T32" fmla="*/ 55 w 76"/>
                <a:gd name="T33" fmla="*/ 23 h 139"/>
                <a:gd name="T34" fmla="*/ 60 w 76"/>
                <a:gd name="T35" fmla="*/ 53 h 139"/>
                <a:gd name="T36" fmla="*/ 74 w 76"/>
                <a:gd name="T37" fmla="*/ 53 h 139"/>
                <a:gd name="T38" fmla="*/ 43 w 76"/>
                <a:gd name="T39" fmla="*/ 1 h 139"/>
                <a:gd name="T40" fmla="*/ 43 w 76"/>
                <a:gd name="T41" fmla="*/ 1 h 139"/>
                <a:gd name="T42" fmla="*/ 43 w 76"/>
                <a:gd name="T43" fmla="*/ 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139">
                  <a:moveTo>
                    <a:pt x="43" y="1"/>
                  </a:moveTo>
                  <a:cubicBezTo>
                    <a:pt x="39" y="0"/>
                    <a:pt x="35" y="0"/>
                    <a:pt x="32" y="1"/>
                  </a:cubicBezTo>
                  <a:cubicBezTo>
                    <a:pt x="8" y="4"/>
                    <a:pt x="0" y="31"/>
                    <a:pt x="2" y="53"/>
                  </a:cubicBezTo>
                  <a:cubicBezTo>
                    <a:pt x="3" y="62"/>
                    <a:pt x="18" y="62"/>
                    <a:pt x="17" y="53"/>
                  </a:cubicBezTo>
                  <a:cubicBezTo>
                    <a:pt x="16" y="45"/>
                    <a:pt x="16" y="33"/>
                    <a:pt x="20" y="25"/>
                  </a:cubicBezTo>
                  <a:cubicBezTo>
                    <a:pt x="20" y="55"/>
                    <a:pt x="20" y="55"/>
                    <a:pt x="20" y="55"/>
                  </a:cubicBezTo>
                  <a:cubicBezTo>
                    <a:pt x="20" y="55"/>
                    <a:pt x="20" y="56"/>
                    <a:pt x="20" y="56"/>
                  </a:cubicBezTo>
                  <a:cubicBezTo>
                    <a:pt x="20" y="56"/>
                    <a:pt x="20" y="56"/>
                    <a:pt x="20" y="57"/>
                  </a:cubicBezTo>
                  <a:cubicBezTo>
                    <a:pt x="20" y="81"/>
                    <a:pt x="20" y="104"/>
                    <a:pt x="19" y="128"/>
                  </a:cubicBezTo>
                  <a:cubicBezTo>
                    <a:pt x="19" y="139"/>
                    <a:pt x="35" y="139"/>
                    <a:pt x="36" y="128"/>
                  </a:cubicBezTo>
                  <a:cubicBezTo>
                    <a:pt x="37" y="110"/>
                    <a:pt x="37" y="91"/>
                    <a:pt x="37" y="72"/>
                  </a:cubicBezTo>
                  <a:cubicBezTo>
                    <a:pt x="38" y="72"/>
                    <a:pt x="38" y="72"/>
                    <a:pt x="39" y="72"/>
                  </a:cubicBezTo>
                  <a:cubicBezTo>
                    <a:pt x="39" y="91"/>
                    <a:pt x="39" y="110"/>
                    <a:pt x="40" y="128"/>
                  </a:cubicBezTo>
                  <a:cubicBezTo>
                    <a:pt x="41" y="139"/>
                    <a:pt x="57" y="139"/>
                    <a:pt x="57" y="128"/>
                  </a:cubicBezTo>
                  <a:cubicBezTo>
                    <a:pt x="56" y="104"/>
                    <a:pt x="56" y="81"/>
                    <a:pt x="56" y="57"/>
                  </a:cubicBezTo>
                  <a:cubicBezTo>
                    <a:pt x="56" y="56"/>
                    <a:pt x="56" y="55"/>
                    <a:pt x="55" y="55"/>
                  </a:cubicBezTo>
                  <a:cubicBezTo>
                    <a:pt x="55" y="44"/>
                    <a:pt x="55" y="34"/>
                    <a:pt x="55" y="23"/>
                  </a:cubicBezTo>
                  <a:cubicBezTo>
                    <a:pt x="60" y="32"/>
                    <a:pt x="60" y="44"/>
                    <a:pt x="60" y="53"/>
                  </a:cubicBezTo>
                  <a:cubicBezTo>
                    <a:pt x="59" y="62"/>
                    <a:pt x="73" y="62"/>
                    <a:pt x="74" y="53"/>
                  </a:cubicBezTo>
                  <a:cubicBezTo>
                    <a:pt x="76" y="31"/>
                    <a:pt x="68" y="2"/>
                    <a:pt x="43" y="1"/>
                  </a:cubicBezTo>
                  <a:close/>
                  <a:moveTo>
                    <a:pt x="43" y="1"/>
                  </a:moveTo>
                  <a:cubicBezTo>
                    <a:pt x="43" y="1"/>
                    <a:pt x="43" y="1"/>
                    <a:pt x="43" y="1"/>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7" name="Rounded Rectangle 146"/>
          <p:cNvSpPr/>
          <p:nvPr/>
        </p:nvSpPr>
        <p:spPr>
          <a:xfrm>
            <a:off x="7893365" y="30480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147"/>
          <p:cNvSpPr/>
          <p:nvPr/>
        </p:nvSpPr>
        <p:spPr>
          <a:xfrm>
            <a:off x="7893365" y="349213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p:cNvSpPr/>
          <p:nvPr/>
        </p:nvSpPr>
        <p:spPr>
          <a:xfrm>
            <a:off x="7893365" y="394265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149"/>
          <p:cNvSpPr/>
          <p:nvPr/>
        </p:nvSpPr>
        <p:spPr>
          <a:xfrm>
            <a:off x="7893365" y="4386945"/>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p:cNvSpPr/>
          <p:nvPr/>
        </p:nvSpPr>
        <p:spPr>
          <a:xfrm>
            <a:off x="7893365" y="483107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151"/>
          <p:cNvSpPr/>
          <p:nvPr/>
        </p:nvSpPr>
        <p:spPr>
          <a:xfrm>
            <a:off x="7893365" y="52578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7930738" y="5700541"/>
            <a:ext cx="319318" cy="369332"/>
          </a:xfrm>
          <a:prstGeom prst="rect">
            <a:avLst/>
          </a:prstGeom>
        </p:spPr>
        <p:txBody>
          <a:bodyPr wrap="none">
            <a:spAutoFit/>
          </a:bodyPr>
          <a:lstStyle/>
          <a:p>
            <a:r>
              <a:rPr lang="en-US" b="1" dirty="0">
                <a:solidFill>
                  <a:schemeClr val="bg1">
                    <a:lumMod val="50000"/>
                  </a:schemeClr>
                </a:solidFill>
              </a:rPr>
              <a:t>+</a:t>
            </a:r>
            <a:endParaRPr lang="en-US" dirty="0"/>
          </a:p>
        </p:txBody>
      </p:sp>
      <p:sp>
        <p:nvSpPr>
          <p:cNvPr id="154" name="Rounded Rectangle 153"/>
          <p:cNvSpPr/>
          <p:nvPr/>
        </p:nvSpPr>
        <p:spPr>
          <a:xfrm>
            <a:off x="8541066" y="2553800"/>
            <a:ext cx="470263" cy="3533491"/>
          </a:xfrm>
          <a:prstGeom prst="round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8579165" y="260371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155"/>
          <p:cNvGrpSpPr/>
          <p:nvPr/>
        </p:nvGrpSpPr>
        <p:grpSpPr>
          <a:xfrm>
            <a:off x="8660673" y="1914525"/>
            <a:ext cx="225425" cy="515938"/>
            <a:chOff x="1852613" y="1914525"/>
            <a:chExt cx="225425" cy="515938"/>
          </a:xfrm>
        </p:grpSpPr>
        <p:sp>
          <p:nvSpPr>
            <p:cNvPr id="157" name="Freeform 6"/>
            <p:cNvSpPr>
              <a:spLocks noEditPoints="1"/>
            </p:cNvSpPr>
            <p:nvPr/>
          </p:nvSpPr>
          <p:spPr bwMode="auto">
            <a:xfrm>
              <a:off x="1924051" y="1914525"/>
              <a:ext cx="82550" cy="85725"/>
            </a:xfrm>
            <a:custGeom>
              <a:avLst/>
              <a:gdLst>
                <a:gd name="T0" fmla="*/ 28 w 28"/>
                <a:gd name="T1" fmla="*/ 14 h 29"/>
                <a:gd name="T2" fmla="*/ 14 w 28"/>
                <a:gd name="T3" fmla="*/ 29 h 29"/>
                <a:gd name="T4" fmla="*/ 0 w 28"/>
                <a:gd name="T5" fmla="*/ 14 h 29"/>
                <a:gd name="T6" fmla="*/ 14 w 28"/>
                <a:gd name="T7" fmla="*/ 0 h 29"/>
                <a:gd name="T8" fmla="*/ 28 w 28"/>
                <a:gd name="T9" fmla="*/ 14 h 29"/>
                <a:gd name="T10" fmla="*/ 28 w 28"/>
                <a:gd name="T11" fmla="*/ 14 h 29"/>
                <a:gd name="T12" fmla="*/ 28 w 28"/>
                <a:gd name="T13" fmla="*/ 14 h 29"/>
              </a:gdLst>
              <a:ahLst/>
              <a:cxnLst>
                <a:cxn ang="0">
                  <a:pos x="T0" y="T1"/>
                </a:cxn>
                <a:cxn ang="0">
                  <a:pos x="T2" y="T3"/>
                </a:cxn>
                <a:cxn ang="0">
                  <a:pos x="T4" y="T5"/>
                </a:cxn>
                <a:cxn ang="0">
                  <a:pos x="T6" y="T7"/>
                </a:cxn>
                <a:cxn ang="0">
                  <a:pos x="T8" y="T9"/>
                </a:cxn>
                <a:cxn ang="0">
                  <a:pos x="T10" y="T11"/>
                </a:cxn>
                <a:cxn ang="0">
                  <a:pos x="T12" y="T13"/>
                </a:cxn>
              </a:cxnLst>
              <a:rect l="0" t="0" r="r" b="b"/>
              <a:pathLst>
                <a:path w="28" h="29">
                  <a:moveTo>
                    <a:pt x="28" y="14"/>
                  </a:moveTo>
                  <a:cubicBezTo>
                    <a:pt x="28" y="22"/>
                    <a:pt x="22" y="29"/>
                    <a:pt x="14" y="29"/>
                  </a:cubicBezTo>
                  <a:cubicBezTo>
                    <a:pt x="6" y="29"/>
                    <a:pt x="0" y="22"/>
                    <a:pt x="0" y="14"/>
                  </a:cubicBezTo>
                  <a:cubicBezTo>
                    <a:pt x="0" y="6"/>
                    <a:pt x="6" y="0"/>
                    <a:pt x="14" y="0"/>
                  </a:cubicBezTo>
                  <a:cubicBezTo>
                    <a:pt x="22" y="0"/>
                    <a:pt x="28" y="6"/>
                    <a:pt x="28" y="14"/>
                  </a:cubicBezTo>
                  <a:close/>
                  <a:moveTo>
                    <a:pt x="28" y="14"/>
                  </a:moveTo>
                  <a:cubicBezTo>
                    <a:pt x="28" y="14"/>
                    <a:pt x="28" y="14"/>
                    <a:pt x="28" y="14"/>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7"/>
            <p:cNvSpPr>
              <a:spLocks noEditPoints="1"/>
            </p:cNvSpPr>
            <p:nvPr/>
          </p:nvSpPr>
          <p:spPr bwMode="auto">
            <a:xfrm>
              <a:off x="1852613" y="2017713"/>
              <a:ext cx="225425" cy="412750"/>
            </a:xfrm>
            <a:custGeom>
              <a:avLst/>
              <a:gdLst>
                <a:gd name="T0" fmla="*/ 43 w 76"/>
                <a:gd name="T1" fmla="*/ 1 h 139"/>
                <a:gd name="T2" fmla="*/ 32 w 76"/>
                <a:gd name="T3" fmla="*/ 1 h 139"/>
                <a:gd name="T4" fmla="*/ 2 w 76"/>
                <a:gd name="T5" fmla="*/ 53 h 139"/>
                <a:gd name="T6" fmla="*/ 17 w 76"/>
                <a:gd name="T7" fmla="*/ 53 h 139"/>
                <a:gd name="T8" fmla="*/ 20 w 76"/>
                <a:gd name="T9" fmla="*/ 25 h 139"/>
                <a:gd name="T10" fmla="*/ 20 w 76"/>
                <a:gd name="T11" fmla="*/ 55 h 139"/>
                <a:gd name="T12" fmla="*/ 20 w 76"/>
                <a:gd name="T13" fmla="*/ 56 h 139"/>
                <a:gd name="T14" fmla="*/ 20 w 76"/>
                <a:gd name="T15" fmla="*/ 57 h 139"/>
                <a:gd name="T16" fmla="*/ 19 w 76"/>
                <a:gd name="T17" fmla="*/ 128 h 139"/>
                <a:gd name="T18" fmla="*/ 36 w 76"/>
                <a:gd name="T19" fmla="*/ 128 h 139"/>
                <a:gd name="T20" fmla="*/ 37 w 76"/>
                <a:gd name="T21" fmla="*/ 72 h 139"/>
                <a:gd name="T22" fmla="*/ 39 w 76"/>
                <a:gd name="T23" fmla="*/ 72 h 139"/>
                <a:gd name="T24" fmla="*/ 40 w 76"/>
                <a:gd name="T25" fmla="*/ 128 h 139"/>
                <a:gd name="T26" fmla="*/ 57 w 76"/>
                <a:gd name="T27" fmla="*/ 128 h 139"/>
                <a:gd name="T28" fmla="*/ 56 w 76"/>
                <a:gd name="T29" fmla="*/ 57 h 139"/>
                <a:gd name="T30" fmla="*/ 55 w 76"/>
                <a:gd name="T31" fmla="*/ 55 h 139"/>
                <a:gd name="T32" fmla="*/ 55 w 76"/>
                <a:gd name="T33" fmla="*/ 23 h 139"/>
                <a:gd name="T34" fmla="*/ 60 w 76"/>
                <a:gd name="T35" fmla="*/ 53 h 139"/>
                <a:gd name="T36" fmla="*/ 74 w 76"/>
                <a:gd name="T37" fmla="*/ 53 h 139"/>
                <a:gd name="T38" fmla="*/ 43 w 76"/>
                <a:gd name="T39" fmla="*/ 1 h 139"/>
                <a:gd name="T40" fmla="*/ 43 w 76"/>
                <a:gd name="T41" fmla="*/ 1 h 139"/>
                <a:gd name="T42" fmla="*/ 43 w 76"/>
                <a:gd name="T43" fmla="*/ 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139">
                  <a:moveTo>
                    <a:pt x="43" y="1"/>
                  </a:moveTo>
                  <a:cubicBezTo>
                    <a:pt x="39" y="0"/>
                    <a:pt x="35" y="0"/>
                    <a:pt x="32" y="1"/>
                  </a:cubicBezTo>
                  <a:cubicBezTo>
                    <a:pt x="8" y="4"/>
                    <a:pt x="0" y="31"/>
                    <a:pt x="2" y="53"/>
                  </a:cubicBezTo>
                  <a:cubicBezTo>
                    <a:pt x="3" y="62"/>
                    <a:pt x="18" y="62"/>
                    <a:pt x="17" y="53"/>
                  </a:cubicBezTo>
                  <a:cubicBezTo>
                    <a:pt x="16" y="45"/>
                    <a:pt x="16" y="33"/>
                    <a:pt x="20" y="25"/>
                  </a:cubicBezTo>
                  <a:cubicBezTo>
                    <a:pt x="20" y="55"/>
                    <a:pt x="20" y="55"/>
                    <a:pt x="20" y="55"/>
                  </a:cubicBezTo>
                  <a:cubicBezTo>
                    <a:pt x="20" y="55"/>
                    <a:pt x="20" y="56"/>
                    <a:pt x="20" y="56"/>
                  </a:cubicBezTo>
                  <a:cubicBezTo>
                    <a:pt x="20" y="56"/>
                    <a:pt x="20" y="56"/>
                    <a:pt x="20" y="57"/>
                  </a:cubicBezTo>
                  <a:cubicBezTo>
                    <a:pt x="20" y="81"/>
                    <a:pt x="20" y="104"/>
                    <a:pt x="19" y="128"/>
                  </a:cubicBezTo>
                  <a:cubicBezTo>
                    <a:pt x="19" y="139"/>
                    <a:pt x="35" y="139"/>
                    <a:pt x="36" y="128"/>
                  </a:cubicBezTo>
                  <a:cubicBezTo>
                    <a:pt x="37" y="110"/>
                    <a:pt x="37" y="91"/>
                    <a:pt x="37" y="72"/>
                  </a:cubicBezTo>
                  <a:cubicBezTo>
                    <a:pt x="38" y="72"/>
                    <a:pt x="38" y="72"/>
                    <a:pt x="39" y="72"/>
                  </a:cubicBezTo>
                  <a:cubicBezTo>
                    <a:pt x="39" y="91"/>
                    <a:pt x="39" y="110"/>
                    <a:pt x="40" y="128"/>
                  </a:cubicBezTo>
                  <a:cubicBezTo>
                    <a:pt x="41" y="139"/>
                    <a:pt x="57" y="139"/>
                    <a:pt x="57" y="128"/>
                  </a:cubicBezTo>
                  <a:cubicBezTo>
                    <a:pt x="56" y="104"/>
                    <a:pt x="56" y="81"/>
                    <a:pt x="56" y="57"/>
                  </a:cubicBezTo>
                  <a:cubicBezTo>
                    <a:pt x="56" y="56"/>
                    <a:pt x="56" y="55"/>
                    <a:pt x="55" y="55"/>
                  </a:cubicBezTo>
                  <a:cubicBezTo>
                    <a:pt x="55" y="44"/>
                    <a:pt x="55" y="34"/>
                    <a:pt x="55" y="23"/>
                  </a:cubicBezTo>
                  <a:cubicBezTo>
                    <a:pt x="60" y="32"/>
                    <a:pt x="60" y="44"/>
                    <a:pt x="60" y="53"/>
                  </a:cubicBezTo>
                  <a:cubicBezTo>
                    <a:pt x="59" y="62"/>
                    <a:pt x="73" y="62"/>
                    <a:pt x="74" y="53"/>
                  </a:cubicBezTo>
                  <a:cubicBezTo>
                    <a:pt x="76" y="31"/>
                    <a:pt x="68" y="2"/>
                    <a:pt x="43" y="1"/>
                  </a:cubicBezTo>
                  <a:close/>
                  <a:moveTo>
                    <a:pt x="43" y="1"/>
                  </a:moveTo>
                  <a:cubicBezTo>
                    <a:pt x="43" y="1"/>
                    <a:pt x="43" y="1"/>
                    <a:pt x="43" y="1"/>
                  </a:cubicBezTo>
                </a:path>
              </a:pathLst>
            </a:custGeom>
            <a:solidFill>
              <a:srgbClr val="0E0F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9" name="Rounded Rectangle 158"/>
          <p:cNvSpPr/>
          <p:nvPr/>
        </p:nvSpPr>
        <p:spPr>
          <a:xfrm>
            <a:off x="8579165" y="30480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59"/>
          <p:cNvSpPr/>
          <p:nvPr/>
        </p:nvSpPr>
        <p:spPr>
          <a:xfrm>
            <a:off x="8579165" y="3492133"/>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60"/>
          <p:cNvSpPr/>
          <p:nvPr/>
        </p:nvSpPr>
        <p:spPr>
          <a:xfrm>
            <a:off x="8579165" y="394265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p:cNvSpPr/>
          <p:nvPr/>
        </p:nvSpPr>
        <p:spPr>
          <a:xfrm>
            <a:off x="8579165" y="4386945"/>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ounded Rectangle 162"/>
          <p:cNvSpPr/>
          <p:nvPr/>
        </p:nvSpPr>
        <p:spPr>
          <a:xfrm>
            <a:off x="8579165" y="4831078"/>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163"/>
          <p:cNvSpPr/>
          <p:nvPr/>
        </p:nvSpPr>
        <p:spPr>
          <a:xfrm>
            <a:off x="8579165" y="5257800"/>
            <a:ext cx="394064" cy="374339"/>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8616538" y="5700541"/>
            <a:ext cx="319318" cy="369332"/>
          </a:xfrm>
          <a:prstGeom prst="rect">
            <a:avLst/>
          </a:prstGeom>
        </p:spPr>
        <p:txBody>
          <a:bodyPr wrap="none">
            <a:spAutoFit/>
          </a:bodyPr>
          <a:lstStyle/>
          <a:p>
            <a:r>
              <a:rPr lang="en-US" b="1" dirty="0">
                <a:solidFill>
                  <a:schemeClr val="bg1">
                    <a:lumMod val="50000"/>
                  </a:schemeClr>
                </a:solidFill>
              </a:rPr>
              <a:t>+</a:t>
            </a:r>
            <a:endParaRPr lang="en-US" dirty="0"/>
          </a:p>
        </p:txBody>
      </p:sp>
      <p:sp>
        <p:nvSpPr>
          <p:cNvPr id="178" name="TextBox 177"/>
          <p:cNvSpPr txBox="1"/>
          <p:nvPr/>
        </p:nvSpPr>
        <p:spPr>
          <a:xfrm>
            <a:off x="9272451" y="2553800"/>
            <a:ext cx="2457995" cy="1815882"/>
          </a:xfrm>
          <a:prstGeom prst="rect">
            <a:avLst/>
          </a:prstGeom>
          <a:noFill/>
          <a:ln w="12700">
            <a:solidFill>
              <a:schemeClr val="bg1">
                <a:lumMod val="95000"/>
              </a:schemeClr>
            </a:solidFill>
          </a:ln>
        </p:spPr>
        <p:txBody>
          <a:bodyPr wrap="square" rtlCol="0">
            <a:spAutoFit/>
          </a:bodyPr>
          <a:lstStyle/>
          <a:p>
            <a:pPr algn="ctr"/>
            <a:r>
              <a:rPr lang="en-US" sz="4000" dirty="0">
                <a:solidFill>
                  <a:srgbClr val="4BBBEB"/>
                </a:solidFill>
              </a:rPr>
              <a:t>1+ Billion</a:t>
            </a:r>
          </a:p>
          <a:p>
            <a:pPr algn="ctr"/>
            <a:r>
              <a:rPr lang="en-US" dirty="0">
                <a:solidFill>
                  <a:schemeClr val="bg1">
                    <a:lumMod val="50000"/>
                  </a:schemeClr>
                </a:solidFill>
              </a:rPr>
              <a:t>Monthly Mobile Unique Users Globally on the Smaato Platform</a:t>
            </a:r>
          </a:p>
        </p:txBody>
      </p:sp>
      <p:pic>
        <p:nvPicPr>
          <p:cNvPr id="180" name="Picture 2" descr="E:\Smaato\NOAH Presentation\my-icons-collection\eps\dialog.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2906" y="3170467"/>
            <a:ext cx="274320" cy="163086"/>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3" descr="E:\Smaato\NOAH Presentation\my-icons-collection\eps\folded-newspaper.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165" y="3118630"/>
            <a:ext cx="274320" cy="233077"/>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5" descr="E:\Smaato\NOAH Presentation\my-icons-collection\eps\house.e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7874" y="3569788"/>
            <a:ext cx="22736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6" descr="E:\Smaato\NOAH Presentation\my-icons-collection\eps\money.e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30977" y="3996857"/>
            <a:ext cx="274320" cy="26594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7" descr="E:\Smaato\NOAH Presentation\my-icons-collection\eps\photo-camera.e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8926" y="3571063"/>
            <a:ext cx="274320" cy="216477"/>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8" descr="E:\Smaato\NOAH Presentation\my-icons-collection\eps\radio.e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0977" y="5307809"/>
            <a:ext cx="273802" cy="274320"/>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9" descr="E:\Smaato\NOAH Presentation\my-icons-collection\eps\shopping-cart.e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3835" y="4436954"/>
            <a:ext cx="254779" cy="27432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10" descr="E:\Smaato\NOAH Presentation\my-icons-collection\eps\technology.em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0152" y="2663681"/>
            <a:ext cx="274320" cy="256523"/>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11" descr="E:\Smaato\NOAH Presentation\my-icons-collection\eps\tool.e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53778" y="4881087"/>
            <a:ext cx="226636" cy="27432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2" descr="E:\Smaato\NOAH Presentation\my-icons-collection\eps\video.e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30977" y="2653722"/>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4" descr="E:\Smaato\NOAH Presentation\my-icons-collection\eps\football.e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82172" y="4445300"/>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6" descr="E:\Smaato\NOAH Presentation\my-icons-collection\eps\money.e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5952" y="3102198"/>
            <a:ext cx="274320" cy="265940"/>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7" descr="E:\Smaato\NOAH Presentation\my-icons-collection\eps\photo-camera.e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3717" y="2683703"/>
            <a:ext cx="274320" cy="216477"/>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E:\Smaato\NOAH Presentation\my-icons-collection\eps\radio.e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4235" y="3998783"/>
            <a:ext cx="273802" cy="27432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9" descr="E:\Smaato\NOAH Presentation\my-icons-collection\eps\shopping-cart.e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9153" y="3542142"/>
            <a:ext cx="254779" cy="27432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E:\Smaato\NOAH Presentation\my-icons-collection\eps\dialog.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2864" y="4940804"/>
            <a:ext cx="274320" cy="163086"/>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3" descr="E:\Smaato\NOAH Presentation\my-icons-collection\eps\folded-newspaper.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4405" y="4025620"/>
            <a:ext cx="274320" cy="233077"/>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3" descr="E:\Smaato\NOAH Presentation\my-icons-collection\eps\folded-newspaper.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5100" y="2675403"/>
            <a:ext cx="274320" cy="233077"/>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8" descr="E:\Smaato\NOAH Presentation\my-icons-collection\eps\radio.e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57912" y="3541715"/>
            <a:ext cx="273802" cy="27432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9" descr="E:\Smaato\NOAH Presentation\my-icons-collection\eps\shopping-cart.e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60770" y="3102198"/>
            <a:ext cx="254779" cy="27432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11" descr="E:\Smaato\NOAH Presentation\my-icons-collection\eps\tool.e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88913" y="4001572"/>
            <a:ext cx="226636" cy="27432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6" descr="E:\Smaato\NOAH Presentation\my-icons-collection\eps\money.e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4564" y="4441144"/>
            <a:ext cx="274320" cy="26594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4" descr="E:\Smaato\NOAH Presentation\my-icons-collection\eps\football.e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70960" y="4881087"/>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2" descr="E:\Smaato\NOAH Presentation\my-icons-collection\eps\dialog.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7399" y="5367526"/>
            <a:ext cx="274320" cy="163086"/>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7" descr="E:\Smaato\NOAH Presentation\my-icons-collection\eps\photo-camera.e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4252" y="4474207"/>
            <a:ext cx="274320" cy="216477"/>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2" descr="E:\Smaato\NOAH Presentation\my-icons-collection\eps\dialog.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3929" y="3170467"/>
            <a:ext cx="274320" cy="163086"/>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3" descr="E:\Smaato\NOAH Presentation\my-icons-collection\eps\folded-newspaper.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9188" y="3118630"/>
            <a:ext cx="274320" cy="233077"/>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5" descr="E:\Smaato\NOAH Presentation\my-icons-collection\eps\house.e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8897" y="3569788"/>
            <a:ext cx="227360" cy="274320"/>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6" descr="E:\Smaato\NOAH Presentation\my-icons-collection\eps\money.e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3996857"/>
            <a:ext cx="274320" cy="265940"/>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7" descr="E:\Smaato\NOAH Presentation\my-icons-collection\eps\photo-camera.e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9949" y="3571063"/>
            <a:ext cx="274320" cy="216477"/>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8" descr="E:\Smaato\NOAH Presentation\my-icons-collection\eps\radio.e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55835" y="4875903"/>
            <a:ext cx="273802" cy="27432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9" descr="E:\Smaato\NOAH Presentation\my-icons-collection\eps\shopping-cart.e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4858" y="4436954"/>
            <a:ext cx="254779" cy="274320"/>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10" descr="E:\Smaato\NOAH Presentation\my-icons-collection\eps\technology.em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31175" y="2663681"/>
            <a:ext cx="274320" cy="256523"/>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11" descr="E:\Smaato\NOAH Presentation\my-icons-collection\eps\tool.e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77515" y="5302944"/>
            <a:ext cx="226636" cy="274320"/>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12" descr="E:\Smaato\NOAH Presentation\my-icons-collection\eps\video.e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2000" y="2653722"/>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4" descr="E:\Smaato\NOAH Presentation\my-icons-collection\eps\football.e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7319" y="4898092"/>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6" descr="E:\Smaato\NOAH Presentation\my-icons-collection\eps\money.e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16975" y="3102198"/>
            <a:ext cx="274320" cy="265940"/>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7" descr="E:\Smaato\NOAH Presentation\my-icons-collection\eps\photo-camera.e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4740" y="2683703"/>
            <a:ext cx="274320" cy="216477"/>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8" descr="E:\Smaato\NOAH Presentation\my-icons-collection\eps\radio.e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25258" y="3998783"/>
            <a:ext cx="273802" cy="274320"/>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9" descr="E:\Smaato\NOAH Presentation\my-icons-collection\eps\shopping-cart.e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20176" y="3542142"/>
            <a:ext cx="254779" cy="274320"/>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2" descr="E:\Smaato\NOAH Presentation\my-icons-collection\eps\dialog.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3887" y="4499173"/>
            <a:ext cx="274320" cy="163086"/>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3" descr="E:\Smaato\NOAH Presentation\my-icons-collection\eps\folded-newspaper.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5428" y="4025620"/>
            <a:ext cx="274320" cy="233077"/>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3" descr="E:\Smaato\NOAH Presentation\my-icons-collection\eps\folded-newspaper.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6123" y="2675403"/>
            <a:ext cx="274320" cy="233077"/>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8" descr="E:\Smaato\NOAH Presentation\my-icons-collection\eps\radio.e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98935" y="3541715"/>
            <a:ext cx="273802" cy="274320"/>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9" descr="E:\Smaato\NOAH Presentation\my-icons-collection\eps\shopping-cart.e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1793" y="3102198"/>
            <a:ext cx="254779" cy="274320"/>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11" descr="E:\Smaato\NOAH Presentation\my-icons-collection\eps\tool.e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29936" y="4001572"/>
            <a:ext cx="226636" cy="274320"/>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6" descr="E:\Smaato\NOAH Presentation\my-icons-collection\eps\money.e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5587" y="4441144"/>
            <a:ext cx="274320" cy="265940"/>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4" descr="E:\Smaato\NOAH Presentation\my-icons-collection\eps\football.e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11983" y="4881087"/>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2" descr="E:\Smaato\NOAH Presentation\my-icons-collection\eps\dialog.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8422" y="5367526"/>
            <a:ext cx="274320" cy="163086"/>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7" descr="E:\Smaato\NOAH Presentation\my-icons-collection\eps\photo-camera.e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35275" y="4474207"/>
            <a:ext cx="274320" cy="216477"/>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2" descr="E:\Smaato\NOAH Presentation\my-icons-collection\eps\dialog.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4719" y="3170467"/>
            <a:ext cx="274320" cy="163086"/>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3" descr="E:\Smaato\NOAH Presentation\my-icons-collection\eps\folded-newspaper.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2048" y="3118630"/>
            <a:ext cx="274320" cy="233077"/>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5" descr="E:\Smaato\NOAH Presentation\my-icons-collection\eps\house.e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9687" y="3569788"/>
            <a:ext cx="227360" cy="274320"/>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6" descr="E:\Smaato\NOAH Presentation\my-icons-collection\eps\money.e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4860" y="3996857"/>
            <a:ext cx="274320" cy="265940"/>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7" descr="E:\Smaato\NOAH Presentation\my-icons-collection\eps\photo-camera.e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2809" y="3571063"/>
            <a:ext cx="274320" cy="216477"/>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8" descr="E:\Smaato\NOAH Presentation\my-icons-collection\eps\radio.e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4860" y="5307809"/>
            <a:ext cx="273802" cy="274320"/>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9" descr="E:\Smaato\NOAH Presentation\my-icons-collection\eps\shopping-cart.e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77718" y="4436954"/>
            <a:ext cx="254779" cy="274320"/>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10" descr="E:\Smaato\NOAH Presentation\my-icons-collection\eps\technology.em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1965" y="2663681"/>
            <a:ext cx="274320" cy="256523"/>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11" descr="E:\Smaato\NOAH Presentation\my-icons-collection\eps\tool.e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97661" y="4881087"/>
            <a:ext cx="226636" cy="274320"/>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12" descr="E:\Smaato\NOAH Presentation\my-icons-collection\eps\video.e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74860" y="2653722"/>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4" descr="E:\Smaato\NOAH Presentation\my-icons-collection\eps\football.e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43985" y="4445300"/>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6" descr="E:\Smaato\NOAH Presentation\my-icons-collection\eps\money.e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37765" y="3102198"/>
            <a:ext cx="274320" cy="265940"/>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7" descr="E:\Smaato\NOAH Presentation\my-icons-collection\eps\photo-camera.e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45530" y="2683703"/>
            <a:ext cx="274320" cy="216477"/>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8" descr="E:\Smaato\NOAH Presentation\my-icons-collection\eps\radio.e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46048" y="3998783"/>
            <a:ext cx="273802" cy="274320"/>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9" descr="E:\Smaato\NOAH Presentation\my-icons-collection\eps\shopping-cart.e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40966" y="3542142"/>
            <a:ext cx="254779" cy="274320"/>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 descr="E:\Smaato\NOAH Presentation\my-icons-collection\eps\dialog.e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5712" y="4940804"/>
            <a:ext cx="274320" cy="163086"/>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3" descr="E:\Smaato\NOAH Presentation\my-icons-collection\eps\folded-newspaper.e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6218" y="4025620"/>
            <a:ext cx="274320" cy="233077"/>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7" descr="E:\Smaato\NOAH Presentation\my-icons-collection\eps\photo-camera.e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56065" y="4474207"/>
            <a:ext cx="274320" cy="216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678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5212" y="1897982"/>
            <a:ext cx="11851670" cy="3249052"/>
          </a:xfrm>
          <a:prstGeom prst="rect">
            <a:avLst/>
          </a:prstGeom>
          <a:gradFill flip="none" rotWithShape="1">
            <a:gsLst>
              <a:gs pos="100000">
                <a:schemeClr val="bg1"/>
              </a:gs>
              <a:gs pos="0">
                <a:schemeClr val="bg1">
                  <a:lumMod val="80000"/>
                </a:schemeClr>
              </a:gs>
            </a:gsLst>
            <a:lin ang="18900000" scaled="1"/>
            <a:tileRect/>
          </a:gradFill>
          <a:ln w="19050">
            <a:gradFill flip="none" rotWithShape="1">
              <a:gsLst>
                <a:gs pos="0">
                  <a:schemeClr val="bg1"/>
                </a:gs>
                <a:gs pos="10000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4" name="Oval 33"/>
          <p:cNvSpPr/>
          <p:nvPr/>
        </p:nvSpPr>
        <p:spPr>
          <a:xfrm>
            <a:off x="4662461" y="2149034"/>
            <a:ext cx="2718100" cy="2718098"/>
          </a:xfrm>
          <a:prstGeom prst="ellipse">
            <a:avLst/>
          </a:prstGeom>
          <a:solidFill>
            <a:srgbClr val="4BBBEB">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33" name="Oval 32"/>
          <p:cNvSpPr/>
          <p:nvPr/>
        </p:nvSpPr>
        <p:spPr>
          <a:xfrm>
            <a:off x="4907919" y="2394491"/>
            <a:ext cx="2227185" cy="2227185"/>
          </a:xfrm>
          <a:prstGeom prst="ellipse">
            <a:avLst/>
          </a:prstGeom>
          <a:solidFill>
            <a:srgbClr val="4BBBEB"/>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Title 4"/>
          <p:cNvSpPr>
            <a:spLocks noGrp="1"/>
          </p:cNvSpPr>
          <p:nvPr>
            <p:ph type="title"/>
          </p:nvPr>
        </p:nvSpPr>
        <p:spPr/>
        <p:txBody>
          <a:bodyPr/>
          <a:lstStyle/>
          <a:p>
            <a:r>
              <a:rPr lang="en-US"/>
              <a:t>Smaato Company Overview</a:t>
            </a:r>
            <a:endParaRPr lang="de-DE" dirty="0"/>
          </a:p>
        </p:txBody>
      </p:sp>
      <p:sp>
        <p:nvSpPr>
          <p:cNvPr id="24" name="Date Placeholder 3"/>
          <p:cNvSpPr>
            <a:spLocks noGrp="1"/>
          </p:cNvSpPr>
          <p:nvPr>
            <p:ph type="dt" sz="half" idx="10"/>
          </p:nvPr>
        </p:nvSpPr>
        <p:spPr/>
        <p:txBody>
          <a:bodyPr/>
          <a:lstStyle/>
          <a:p>
            <a:pPr lvl="0"/>
            <a:fld id="{5FA27277-3C32-EE4F-8C70-283A280C80E5}" type="datetime1">
              <a:rPr lang="en-US" noProof="0" smtClean="0"/>
              <a:pPr lvl="0"/>
              <a:t>3/10/2017</a:t>
            </a:fld>
            <a:endParaRPr lang="en-US" noProof="0" dirty="0"/>
          </a:p>
        </p:txBody>
      </p:sp>
      <p:sp>
        <p:nvSpPr>
          <p:cNvPr id="25" name="Slide Number Placeholder 5"/>
          <p:cNvSpPr>
            <a:spLocks noGrp="1"/>
          </p:cNvSpPr>
          <p:nvPr>
            <p:ph type="sldNum" sz="quarter" idx="12"/>
          </p:nvPr>
        </p:nvSpPr>
        <p:spPr/>
        <p:txBody>
          <a:bodyPr/>
          <a:lstStyle/>
          <a:p>
            <a:pPr lvl="0"/>
            <a:fld id="{5246FB18-5DF1-419A-B975-14AFDDD65B9F}" type="slidenum">
              <a:rPr lang="en-US" noProof="0" smtClean="0"/>
              <a:pPr lvl="0"/>
              <a:t>2</a:t>
            </a:fld>
            <a:endParaRPr lang="en-US" noProof="0" dirty="0"/>
          </a:p>
        </p:txBody>
      </p:sp>
      <p:sp>
        <p:nvSpPr>
          <p:cNvPr id="9" name="Text Placeholder 8"/>
          <p:cNvSpPr>
            <a:spLocks noGrp="1"/>
          </p:cNvSpPr>
          <p:nvPr>
            <p:ph type="body" sz="quarter" idx="13"/>
          </p:nvPr>
        </p:nvSpPr>
        <p:spPr/>
        <p:txBody>
          <a:bodyPr/>
          <a:lstStyle/>
          <a:p>
            <a:endParaRPr lang="en-GB" dirty="0"/>
          </a:p>
        </p:txBody>
      </p:sp>
      <p:sp>
        <p:nvSpPr>
          <p:cNvPr id="26" name="Footer Placeholder 2"/>
          <p:cNvSpPr>
            <a:spLocks noGrp="1"/>
          </p:cNvSpPr>
          <p:nvPr>
            <p:ph type="ftr" sz="quarter" idx="3"/>
          </p:nvPr>
        </p:nvSpPr>
        <p:spPr/>
        <p:txBody>
          <a:bodyPr/>
          <a:lstStyle>
            <a:lvl1pPr algn="l">
              <a:defRPr sz="800">
                <a:solidFill>
                  <a:schemeClr val="tx1">
                    <a:lumMod val="50000"/>
                    <a:lumOff val="50000"/>
                  </a:schemeClr>
                </a:solidFill>
              </a:defRPr>
            </a:lvl1pPr>
          </a:lstStyle>
          <a:p>
            <a:pPr lvl="0"/>
            <a:r>
              <a:rPr lang="en-GB" noProof="0"/>
              <a:t>​Copyright © 2017 Smaato Inc. All Rights Reserved.</a:t>
            </a:r>
            <a:endParaRPr lang="en-US" noProof="0" dirty="0"/>
          </a:p>
        </p:txBody>
      </p:sp>
      <p:sp>
        <p:nvSpPr>
          <p:cNvPr id="8" name="Rectangle 54"/>
          <p:cNvSpPr>
            <a:spLocks noChangeArrowheads="1"/>
          </p:cNvSpPr>
          <p:nvPr/>
        </p:nvSpPr>
        <p:spPr bwMode="auto">
          <a:xfrm>
            <a:off x="-207389" y="2086431"/>
            <a:ext cx="4634154" cy="2693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marL="0" marR="0" lvl="0" indent="0" algn="r" defTabSz="914400" eaLnBrk="1" fontAlgn="auto" latinLnBrk="0" hangingPunct="1">
              <a:lnSpc>
                <a:spcPct val="150000"/>
              </a:lnSpc>
              <a:spcBef>
                <a:spcPts val="600"/>
              </a:spcBef>
              <a:spcAft>
                <a:spcPts val="600"/>
              </a:spcAft>
              <a:buClrTx/>
              <a:buSzTx/>
              <a:buFontTx/>
              <a:buNone/>
              <a:tabLst/>
              <a:defRPr/>
            </a:pPr>
            <a:r>
              <a:rPr kumimoji="0" lang="en-US" sz="1600" b="0" i="0" u="none" strike="noStrike" kern="0" cap="none" spc="0" normalizeH="0" baseline="0" noProof="0" dirty="0">
                <a:ln>
                  <a:noFill/>
                </a:ln>
                <a:solidFill>
                  <a:schemeClr val="tx1">
                    <a:lumMod val="60000"/>
                    <a:lumOff val="40000"/>
                  </a:schemeClr>
                </a:solidFill>
                <a:effectLst/>
                <a:uLnTx/>
                <a:uFillTx/>
                <a:latin typeface="Arial"/>
                <a:cs typeface="Arial"/>
              </a:rPr>
              <a:t>Founded 2005</a:t>
            </a:r>
            <a:endParaRPr kumimoji="0" lang="en-US" sz="800" b="0" i="0" u="none" strike="noStrike" kern="0" cap="none" spc="0" normalizeH="0" baseline="0" noProof="0" dirty="0">
              <a:ln>
                <a:noFill/>
              </a:ln>
              <a:solidFill>
                <a:schemeClr val="tx1">
                  <a:lumMod val="60000"/>
                  <a:lumOff val="40000"/>
                </a:schemeClr>
              </a:solidFill>
              <a:effectLst/>
              <a:uLnTx/>
              <a:uFillTx/>
              <a:latin typeface="Arial"/>
              <a:cs typeface="Arial"/>
            </a:endParaRPr>
          </a:p>
          <a:p>
            <a:pPr marL="0" marR="0" lvl="0" indent="0" algn="r" defTabSz="914400" eaLnBrk="1" fontAlgn="auto" latinLnBrk="0" hangingPunct="1">
              <a:lnSpc>
                <a:spcPct val="150000"/>
              </a:lnSpc>
              <a:spcAft>
                <a:spcPts val="0"/>
              </a:spcAft>
              <a:buClrTx/>
              <a:buSzTx/>
              <a:buFontTx/>
              <a:buNone/>
              <a:tabLst/>
              <a:defRPr/>
            </a:pPr>
            <a:r>
              <a:rPr kumimoji="0" lang="en-US" sz="1600" b="0" i="0" u="none" strike="noStrike" kern="0" cap="none" spc="0" normalizeH="0" baseline="0" noProof="0" dirty="0">
                <a:ln>
                  <a:noFill/>
                </a:ln>
                <a:solidFill>
                  <a:schemeClr val="tx1">
                    <a:lumMod val="60000"/>
                    <a:lumOff val="40000"/>
                  </a:schemeClr>
                </a:solidFill>
                <a:effectLst/>
                <a:uLnTx/>
                <a:uFillTx/>
                <a:latin typeface="Arial"/>
                <a:cs typeface="Arial"/>
              </a:rPr>
              <a:t>Demand-Loaded RTB Ad Exchange </a:t>
            </a:r>
          </a:p>
          <a:p>
            <a:pPr marL="0" marR="0" lvl="0" indent="0" algn="r" defTabSz="914400" eaLnBrk="1" fontAlgn="auto" latinLnBrk="0" hangingPunct="1">
              <a:spcAft>
                <a:spcPts val="0"/>
              </a:spcAft>
              <a:buClrTx/>
              <a:buSzTx/>
              <a:buFontTx/>
              <a:buNone/>
              <a:tabLst/>
              <a:defRPr/>
            </a:pPr>
            <a:r>
              <a:rPr kumimoji="0" lang="en-US" sz="1600" b="0" i="0" u="none" strike="noStrike" kern="0" cap="none" spc="0" normalizeH="0" baseline="0" noProof="0" dirty="0">
                <a:ln>
                  <a:noFill/>
                </a:ln>
                <a:solidFill>
                  <a:schemeClr val="tx1">
                    <a:lumMod val="60000"/>
                    <a:lumOff val="40000"/>
                  </a:schemeClr>
                </a:solidFill>
                <a:effectLst/>
                <a:uLnTx/>
                <a:uFillTx/>
                <a:latin typeface="Arial"/>
                <a:cs typeface="Arial"/>
              </a:rPr>
              <a:t>&amp; SSP &amp; Ad Server</a:t>
            </a:r>
          </a:p>
          <a:p>
            <a:pPr marL="0" marR="0" lvl="0" indent="0" algn="r" defTabSz="914400" eaLnBrk="1" fontAlgn="auto" latinLnBrk="0" hangingPunct="1">
              <a:lnSpc>
                <a:spcPct val="100000"/>
              </a:lnSpc>
              <a:spcBef>
                <a:spcPts val="1200"/>
              </a:spcBef>
              <a:spcAft>
                <a:spcPts val="0"/>
              </a:spcAft>
              <a:buClrTx/>
              <a:buSzTx/>
              <a:buFontTx/>
              <a:buNone/>
              <a:tabLst/>
              <a:defRPr/>
            </a:pPr>
            <a:r>
              <a:rPr lang="en-GB" sz="1600" kern="0" dirty="0">
                <a:solidFill>
                  <a:schemeClr val="tx1">
                    <a:lumMod val="60000"/>
                    <a:lumOff val="40000"/>
                  </a:schemeClr>
                </a:solidFill>
                <a:cs typeface="Arial"/>
              </a:rPr>
              <a:t>Part of</a:t>
            </a:r>
            <a:r>
              <a:rPr kumimoji="0" lang="en-GB" sz="1600" b="0" i="0" u="none" strike="noStrike" kern="0" cap="none" spc="0" normalizeH="0" baseline="0" noProof="0" dirty="0">
                <a:ln>
                  <a:noFill/>
                </a:ln>
                <a:solidFill>
                  <a:schemeClr val="tx1">
                    <a:lumMod val="60000"/>
                    <a:lumOff val="40000"/>
                  </a:schemeClr>
                </a:solidFill>
                <a:effectLst/>
                <a:uLnTx/>
                <a:uFillTx/>
                <a:cs typeface="Arial"/>
              </a:rPr>
              <a:t> Spearhead Integrated Marketing Communication Group</a:t>
            </a:r>
            <a:endParaRPr kumimoji="0" lang="en-US" sz="1600" b="0" i="0" u="none" strike="noStrike" kern="0" cap="none" spc="0" normalizeH="0" baseline="0" noProof="0" dirty="0">
              <a:ln>
                <a:noFill/>
              </a:ln>
              <a:solidFill>
                <a:schemeClr val="tx1">
                  <a:lumMod val="60000"/>
                  <a:lumOff val="40000"/>
                </a:schemeClr>
              </a:solidFill>
              <a:effectLst/>
              <a:uLnTx/>
              <a:uFillTx/>
              <a:latin typeface="Arial"/>
              <a:cs typeface="Arial"/>
            </a:endParaRPr>
          </a:p>
          <a:p>
            <a:pPr marL="0" marR="0" lvl="0" indent="0" algn="r" defTabSz="914400" eaLnBrk="1" fontAlgn="auto" latinLnBrk="0" hangingPunct="1">
              <a:lnSpc>
                <a:spcPct val="150000"/>
              </a:lnSpc>
              <a:spcBef>
                <a:spcPts val="600"/>
              </a:spcBef>
              <a:spcAft>
                <a:spcPts val="0"/>
              </a:spcAft>
              <a:buClrTx/>
              <a:buSzTx/>
              <a:buFontTx/>
              <a:buNone/>
              <a:tabLst/>
              <a:defRPr/>
            </a:pPr>
            <a:r>
              <a:rPr kumimoji="0" lang="en-US" sz="1600" b="0" i="0" u="none" strike="noStrike" kern="0" cap="none" spc="0" normalizeH="0" baseline="0" noProof="0" dirty="0">
                <a:ln>
                  <a:noFill/>
                </a:ln>
                <a:solidFill>
                  <a:schemeClr val="tx1">
                    <a:lumMod val="60000"/>
                    <a:lumOff val="40000"/>
                  </a:schemeClr>
                </a:solidFill>
                <a:effectLst/>
                <a:uLnTx/>
                <a:uFillTx/>
                <a:latin typeface="Arial"/>
                <a:cs typeface="Arial"/>
              </a:rPr>
              <a:t>220 Employees, 30 Nationalities</a:t>
            </a:r>
          </a:p>
          <a:p>
            <a:pPr marL="0" marR="0" lvl="0" indent="0" algn="r" defTabSz="914400" eaLnBrk="1" fontAlgn="auto" latinLnBrk="0" hangingPunct="1">
              <a:lnSpc>
                <a:spcPct val="150000"/>
              </a:lnSpc>
              <a:spcBef>
                <a:spcPts val="600"/>
              </a:spcBef>
              <a:spcAft>
                <a:spcPts val="0"/>
              </a:spcAft>
              <a:buClrTx/>
              <a:buSzTx/>
              <a:buFontTx/>
              <a:buNone/>
              <a:tabLst/>
              <a:defRPr/>
            </a:pPr>
            <a:r>
              <a:rPr kumimoji="0" lang="en-US" sz="1600" b="0" i="0" u="none" strike="noStrike" kern="0" cap="none" spc="0" normalizeH="0" baseline="0" noProof="0" dirty="0">
                <a:ln>
                  <a:noFill/>
                </a:ln>
                <a:solidFill>
                  <a:schemeClr val="tx1">
                    <a:lumMod val="60000"/>
                    <a:lumOff val="40000"/>
                  </a:schemeClr>
                </a:solidFill>
                <a:effectLst/>
                <a:uLnTx/>
                <a:uFillTx/>
                <a:latin typeface="Arial"/>
                <a:cs typeface="Arial"/>
              </a:rPr>
              <a:t>60 Product &amp; Engineering</a:t>
            </a:r>
            <a:endParaRPr kumimoji="0" lang="en-US" sz="1200" b="0" i="0" u="none" strike="noStrike" kern="0" cap="none" spc="0" normalizeH="0" baseline="0" noProof="0" dirty="0">
              <a:ln>
                <a:noFill/>
              </a:ln>
              <a:solidFill>
                <a:schemeClr val="tx1">
                  <a:lumMod val="60000"/>
                  <a:lumOff val="40000"/>
                </a:schemeClr>
              </a:solidFill>
              <a:effectLst/>
              <a:uLnTx/>
              <a:uFillTx/>
              <a:latin typeface="Arial"/>
              <a:cs typeface="Arial"/>
            </a:endParaRPr>
          </a:p>
        </p:txBody>
      </p:sp>
      <p:sp>
        <p:nvSpPr>
          <p:cNvPr id="11" name="Rectangle 53"/>
          <p:cNvSpPr>
            <a:spLocks noChangeArrowheads="1"/>
          </p:cNvSpPr>
          <p:nvPr/>
        </p:nvSpPr>
        <p:spPr bwMode="auto">
          <a:xfrm>
            <a:off x="7609307" y="2102714"/>
            <a:ext cx="4582693" cy="2693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marL="0" marR="0" lvl="0" indent="0" defTabSz="914400" eaLnBrk="1" fontAlgn="auto" latinLnBrk="0" hangingPunct="1">
              <a:lnSpc>
                <a:spcPct val="150000"/>
              </a:lnSpc>
              <a:spcBef>
                <a:spcPts val="600"/>
              </a:spcBef>
              <a:spcAft>
                <a:spcPts val="0"/>
              </a:spcAft>
              <a:buClrTx/>
              <a:buSzTx/>
              <a:buFontTx/>
              <a:buNone/>
              <a:tabLst/>
              <a:defRPr/>
            </a:pPr>
            <a:r>
              <a:rPr kumimoji="0" lang="en-US" sz="1600" b="0" i="0" u="none" strike="noStrike" kern="0" cap="none" spc="0" normalizeH="0" baseline="0" noProof="0" dirty="0">
                <a:ln>
                  <a:noFill/>
                </a:ln>
                <a:solidFill>
                  <a:schemeClr val="tx1">
                    <a:lumMod val="60000"/>
                    <a:lumOff val="40000"/>
                  </a:schemeClr>
                </a:solidFill>
                <a:effectLst/>
                <a:uLnTx/>
                <a:uFillTx/>
                <a:latin typeface="Arial"/>
                <a:cs typeface="Arial"/>
              </a:rPr>
              <a:t>Profitable +50% YoY Growth</a:t>
            </a:r>
          </a:p>
          <a:p>
            <a:pPr marL="0" marR="0" lvl="0" indent="0" defTabSz="914400" eaLnBrk="1" fontAlgn="auto" latinLnBrk="0" hangingPunct="1">
              <a:lnSpc>
                <a:spcPct val="150000"/>
              </a:lnSpc>
              <a:spcBef>
                <a:spcPts val="600"/>
              </a:spcBef>
              <a:spcAft>
                <a:spcPts val="0"/>
              </a:spcAft>
              <a:buClrTx/>
              <a:buSzTx/>
              <a:buFontTx/>
              <a:buNone/>
              <a:tabLst/>
              <a:defRPr/>
            </a:pPr>
            <a:r>
              <a:rPr kumimoji="0" lang="en-US" sz="1600" b="0" i="0" u="none" strike="noStrike" kern="0" cap="none" spc="0" normalizeH="0" baseline="0" noProof="0" dirty="0">
                <a:ln>
                  <a:noFill/>
                </a:ln>
                <a:solidFill>
                  <a:schemeClr val="tx1">
                    <a:lumMod val="60000"/>
                    <a:lumOff val="40000"/>
                  </a:schemeClr>
                </a:solidFill>
                <a:effectLst/>
                <a:uLnTx/>
                <a:uFillTx/>
                <a:latin typeface="Arial"/>
                <a:cs typeface="Arial"/>
              </a:rPr>
              <a:t>90,000+ Publishers &amp; App Developers</a:t>
            </a:r>
          </a:p>
          <a:p>
            <a:pPr marL="0" marR="0" lvl="0" indent="0" defTabSz="914400" eaLnBrk="1" fontAlgn="auto" latinLnBrk="0" hangingPunct="1">
              <a:lnSpc>
                <a:spcPct val="150000"/>
              </a:lnSpc>
              <a:spcBef>
                <a:spcPts val="600"/>
              </a:spcBef>
              <a:spcAft>
                <a:spcPts val="0"/>
              </a:spcAft>
              <a:buClrTx/>
              <a:buSzTx/>
              <a:buFontTx/>
              <a:buNone/>
              <a:tabLst/>
              <a:defRPr/>
            </a:pPr>
            <a:r>
              <a:rPr kumimoji="0" lang="en-US" sz="1600" b="0" i="0" u="none" strike="noStrike" kern="0" cap="none" spc="0" normalizeH="0" baseline="0" noProof="0" dirty="0">
                <a:ln>
                  <a:noFill/>
                </a:ln>
                <a:solidFill>
                  <a:schemeClr val="tx1">
                    <a:lumMod val="60000"/>
                    <a:lumOff val="40000"/>
                  </a:schemeClr>
                </a:solidFill>
                <a:effectLst/>
                <a:uLnTx/>
                <a:uFillTx/>
                <a:latin typeface="Arial"/>
                <a:cs typeface="Arial"/>
              </a:rPr>
              <a:t>450+ </a:t>
            </a:r>
            <a:r>
              <a:rPr kumimoji="0" lang="en-US" sz="1600" b="0" i="0" u="none" strike="noStrike" kern="0" cap="none" spc="0" normalizeH="0" baseline="0" noProof="0" dirty="0">
                <a:ln>
                  <a:noFill/>
                </a:ln>
                <a:solidFill>
                  <a:schemeClr val="tx1">
                    <a:lumMod val="60000"/>
                    <a:lumOff val="40000"/>
                  </a:schemeClr>
                </a:solidFill>
                <a:effectLst/>
                <a:uLnTx/>
                <a:uFillTx/>
                <a:cs typeface="Arial"/>
              </a:rPr>
              <a:t>DSPs &amp; Demand Partners</a:t>
            </a:r>
            <a:endParaRPr kumimoji="0" lang="en-US" sz="1600" b="0" i="0" u="none" strike="noStrike" kern="0" cap="none" spc="0" normalizeH="0" baseline="0" noProof="0" dirty="0">
              <a:ln>
                <a:noFill/>
              </a:ln>
              <a:solidFill>
                <a:schemeClr val="tx1">
                  <a:lumMod val="60000"/>
                  <a:lumOff val="40000"/>
                </a:schemeClr>
              </a:solidFill>
              <a:effectLst/>
              <a:uLnTx/>
              <a:uFillTx/>
              <a:latin typeface="Arial"/>
              <a:cs typeface="Arial"/>
            </a:endParaRPr>
          </a:p>
          <a:p>
            <a:pPr marL="0" marR="0" lvl="0" indent="0" defTabSz="914400" eaLnBrk="1" fontAlgn="auto" latinLnBrk="0" hangingPunct="1">
              <a:lnSpc>
                <a:spcPct val="150000"/>
              </a:lnSpc>
              <a:spcBef>
                <a:spcPts val="600"/>
              </a:spcBef>
              <a:spcAft>
                <a:spcPts val="0"/>
              </a:spcAft>
              <a:buClrTx/>
              <a:buSzTx/>
              <a:buFontTx/>
              <a:buNone/>
              <a:tabLst/>
              <a:defRPr/>
            </a:pPr>
            <a:r>
              <a:rPr kumimoji="0" lang="en-US" sz="1600" b="0" i="0" u="none" strike="noStrike" kern="0" cap="none" spc="0" normalizeH="0" baseline="0" noProof="0" dirty="0">
                <a:ln>
                  <a:noFill/>
                </a:ln>
                <a:solidFill>
                  <a:schemeClr val="tx1">
                    <a:lumMod val="60000"/>
                    <a:lumOff val="40000"/>
                  </a:schemeClr>
                </a:solidFill>
                <a:effectLst/>
                <a:uLnTx/>
                <a:uFillTx/>
                <a:latin typeface="Arial"/>
                <a:cs typeface="Arial"/>
              </a:rPr>
              <a:t>91 of Top 100 Ad Age Advertisers</a:t>
            </a:r>
          </a:p>
          <a:p>
            <a:pPr marL="0" marR="0" lvl="0" indent="0" defTabSz="914400" eaLnBrk="1" fontAlgn="auto" latinLnBrk="0" hangingPunct="1">
              <a:lnSpc>
                <a:spcPct val="150000"/>
              </a:lnSpc>
              <a:spcBef>
                <a:spcPts val="600"/>
              </a:spcBef>
              <a:spcAft>
                <a:spcPts val="0"/>
              </a:spcAft>
              <a:buClrTx/>
              <a:buSzTx/>
              <a:buFontTx/>
              <a:buNone/>
              <a:tabLst/>
              <a:defRPr/>
            </a:pPr>
            <a:r>
              <a:rPr kumimoji="0" lang="en-US" sz="1600" b="0" i="0" u="none" strike="noStrike" kern="0" cap="none" spc="0" normalizeH="0" baseline="0" noProof="0" dirty="0">
                <a:ln>
                  <a:noFill/>
                </a:ln>
                <a:solidFill>
                  <a:schemeClr val="tx1">
                    <a:lumMod val="60000"/>
                    <a:lumOff val="40000"/>
                  </a:schemeClr>
                </a:solidFill>
                <a:effectLst/>
                <a:uLnTx/>
                <a:uFillTx/>
                <a:latin typeface="Arial"/>
                <a:cs typeface="Arial"/>
              </a:rPr>
              <a:t>1</a:t>
            </a:r>
            <a:r>
              <a:rPr kumimoji="0" lang="en-US" sz="1600" b="0" i="0" u="none" strike="noStrike" kern="0" cap="none" spc="0" normalizeH="0" baseline="0" noProof="0" dirty="0">
                <a:ln>
                  <a:noFill/>
                </a:ln>
                <a:solidFill>
                  <a:schemeClr val="tx1">
                    <a:lumMod val="60000"/>
                    <a:lumOff val="40000"/>
                  </a:schemeClr>
                </a:solidFill>
                <a:effectLst/>
                <a:uLnTx/>
                <a:uFillTx/>
                <a:cs typeface="Arial"/>
              </a:rPr>
              <a:t>+ Billion Monthly Uniques </a:t>
            </a:r>
          </a:p>
          <a:p>
            <a:pPr marL="0" marR="0" lvl="0" indent="0" defTabSz="914400" eaLnBrk="1" fontAlgn="auto" latinLnBrk="0" hangingPunct="1">
              <a:lnSpc>
                <a:spcPct val="150000"/>
              </a:lnSpc>
              <a:spcBef>
                <a:spcPts val="600"/>
              </a:spcBef>
              <a:spcAft>
                <a:spcPts val="0"/>
              </a:spcAft>
              <a:buClrTx/>
              <a:buSzTx/>
              <a:buFontTx/>
              <a:buNone/>
              <a:tabLst/>
              <a:defRPr/>
            </a:pPr>
            <a:r>
              <a:rPr kumimoji="0" lang="en-US" sz="1600" b="0" i="0" u="none" strike="noStrike" kern="0" cap="none" spc="0" normalizeH="0" baseline="0" noProof="0" dirty="0">
                <a:ln>
                  <a:noFill/>
                </a:ln>
                <a:solidFill>
                  <a:schemeClr val="tx1">
                    <a:lumMod val="60000"/>
                    <a:lumOff val="40000"/>
                  </a:schemeClr>
                </a:solidFill>
                <a:effectLst/>
                <a:uLnTx/>
                <a:uFillTx/>
                <a:cs typeface="Arial"/>
              </a:rPr>
              <a:t>300</a:t>
            </a:r>
            <a:r>
              <a:rPr kumimoji="0" lang="en-US" sz="1600" b="0" i="0" u="none" strike="noStrike" kern="0" cap="none" spc="0" normalizeH="0" baseline="0" noProof="0" dirty="0">
                <a:ln>
                  <a:noFill/>
                </a:ln>
                <a:solidFill>
                  <a:schemeClr val="tx1">
                    <a:lumMod val="60000"/>
                    <a:lumOff val="40000"/>
                  </a:schemeClr>
                </a:solidFill>
                <a:effectLst/>
                <a:uLnTx/>
                <a:uFillTx/>
                <a:latin typeface="Arial"/>
                <a:cs typeface="Arial"/>
              </a:rPr>
              <a:t>+ Billion Impressions/Month</a:t>
            </a:r>
            <a:endParaRPr kumimoji="0" lang="en-US" sz="1200" b="0" i="0" u="none" strike="noStrike" kern="0" cap="none" spc="0" normalizeH="0" baseline="0" noProof="0" dirty="0">
              <a:ln>
                <a:noFill/>
              </a:ln>
              <a:solidFill>
                <a:schemeClr val="tx1">
                  <a:lumMod val="60000"/>
                  <a:lumOff val="40000"/>
                </a:schemeClr>
              </a:solidFill>
              <a:effectLst/>
              <a:uLnTx/>
              <a:uFillTx/>
              <a:latin typeface="Arial"/>
              <a:cs typeface="Arial"/>
            </a:endParaRPr>
          </a:p>
        </p:txBody>
      </p:sp>
      <p:sp>
        <p:nvSpPr>
          <p:cNvPr id="12" name="Rectangle 59"/>
          <p:cNvSpPr>
            <a:spLocks noChangeArrowheads="1"/>
          </p:cNvSpPr>
          <p:nvPr/>
        </p:nvSpPr>
        <p:spPr bwMode="auto">
          <a:xfrm>
            <a:off x="838200" y="5719413"/>
            <a:ext cx="234314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400" b="0" i="0" u="none" strike="noStrike" kern="0" cap="none" spc="0" normalizeH="0" baseline="0" noProof="0" dirty="0">
                <a:ln>
                  <a:noFill/>
                </a:ln>
                <a:solidFill>
                  <a:schemeClr val="bg1">
                    <a:lumMod val="50000"/>
                  </a:schemeClr>
                </a:solidFill>
                <a:effectLst/>
                <a:uLnTx/>
                <a:uFillTx/>
                <a:latin typeface="Arial"/>
                <a:cs typeface="Arial"/>
              </a:rPr>
              <a:t>San Francisco, CA</a:t>
            </a:r>
          </a:p>
        </p:txBody>
      </p:sp>
      <p:sp>
        <p:nvSpPr>
          <p:cNvPr id="13" name="Rectangle 56"/>
          <p:cNvSpPr>
            <a:spLocks noChangeArrowheads="1"/>
          </p:cNvSpPr>
          <p:nvPr/>
        </p:nvSpPr>
        <p:spPr bwMode="auto">
          <a:xfrm>
            <a:off x="2545455" y="5719413"/>
            <a:ext cx="288546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400" b="0" i="0" u="none" strike="noStrike" kern="0" cap="none" spc="0" normalizeH="0" baseline="0" noProof="0" dirty="0">
                <a:ln>
                  <a:noFill/>
                </a:ln>
                <a:solidFill>
                  <a:schemeClr val="bg1">
                    <a:lumMod val="50000"/>
                  </a:schemeClr>
                </a:solidFill>
                <a:effectLst/>
                <a:uLnTx/>
                <a:uFillTx/>
                <a:latin typeface="Arial"/>
                <a:cs typeface="Arial"/>
              </a:rPr>
              <a:t>New York, NY</a:t>
            </a:r>
          </a:p>
        </p:txBody>
      </p:sp>
      <p:sp>
        <p:nvSpPr>
          <p:cNvPr id="14" name="Rectangle 57"/>
          <p:cNvSpPr>
            <a:spLocks noChangeArrowheads="1"/>
          </p:cNvSpPr>
          <p:nvPr/>
        </p:nvSpPr>
        <p:spPr bwMode="auto">
          <a:xfrm>
            <a:off x="4542386" y="5719413"/>
            <a:ext cx="314411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400" b="0" i="0" u="none" strike="noStrike" kern="0" cap="none" spc="0" normalizeH="0" baseline="0" noProof="0" dirty="0">
                <a:ln>
                  <a:noFill/>
                </a:ln>
                <a:solidFill>
                  <a:schemeClr val="bg1">
                    <a:lumMod val="50000"/>
                  </a:schemeClr>
                </a:solidFill>
                <a:effectLst/>
                <a:uLnTx/>
                <a:uFillTx/>
                <a:latin typeface="Arial"/>
                <a:cs typeface="Arial"/>
              </a:rPr>
              <a:t>Hamburg, Germany</a:t>
            </a:r>
          </a:p>
        </p:txBody>
      </p:sp>
      <p:sp>
        <p:nvSpPr>
          <p:cNvPr id="15" name="Rectangle 58"/>
          <p:cNvSpPr>
            <a:spLocks noChangeArrowheads="1"/>
          </p:cNvSpPr>
          <p:nvPr/>
        </p:nvSpPr>
        <p:spPr bwMode="auto">
          <a:xfrm>
            <a:off x="6882188" y="5719413"/>
            <a:ext cx="254814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400" b="0" i="0" u="none" strike="noStrike" kern="0" cap="none" spc="0" normalizeH="0" baseline="0" noProof="0" dirty="0" err="1">
                <a:ln>
                  <a:noFill/>
                </a:ln>
                <a:solidFill>
                  <a:schemeClr val="bg1">
                    <a:lumMod val="50000"/>
                  </a:schemeClr>
                </a:solidFill>
                <a:effectLst/>
                <a:uLnTx/>
                <a:uFillTx/>
                <a:latin typeface="Arial"/>
                <a:cs typeface="Arial"/>
              </a:rPr>
              <a:t>Singapore</a:t>
            </a:r>
            <a:r>
              <a:rPr kumimoji="0" lang="pt-PT" sz="1400" b="0" i="0" u="none" strike="noStrike" kern="0" cap="none" spc="0" normalizeH="0" baseline="0" noProof="0" dirty="0">
                <a:ln>
                  <a:noFill/>
                </a:ln>
                <a:solidFill>
                  <a:schemeClr val="bg1">
                    <a:lumMod val="50000"/>
                  </a:schemeClr>
                </a:solidFill>
                <a:effectLst/>
                <a:uLnTx/>
                <a:uFillTx/>
                <a:latin typeface="Arial"/>
                <a:cs typeface="Arial"/>
              </a:rPr>
              <a:t>, SG</a:t>
            </a:r>
          </a:p>
        </p:txBody>
      </p:sp>
      <p:sp>
        <p:nvSpPr>
          <p:cNvPr id="35" name="Oval 34"/>
          <p:cNvSpPr/>
          <p:nvPr/>
        </p:nvSpPr>
        <p:spPr>
          <a:xfrm>
            <a:off x="4837304" y="2323877"/>
            <a:ext cx="2368414" cy="2368412"/>
          </a:xfrm>
          <a:prstGeom prst="ellipse">
            <a:avLst/>
          </a:prstGeom>
          <a:solidFill>
            <a:srgbClr val="4BBBEB">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38" name="Straight Connector 37"/>
          <p:cNvCxnSpPr/>
          <p:nvPr/>
        </p:nvCxnSpPr>
        <p:spPr>
          <a:xfrm flipH="1" flipV="1">
            <a:off x="2985245" y="5653848"/>
            <a:ext cx="263" cy="498593"/>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flipV="1">
            <a:off x="5017245" y="5653848"/>
            <a:ext cx="263" cy="49859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flipV="1">
            <a:off x="7256208" y="5653848"/>
            <a:ext cx="263" cy="498593"/>
          </a:xfrm>
          <a:prstGeom prst="line">
            <a:avLst/>
          </a:prstGeom>
        </p:spPr>
        <p:style>
          <a:lnRef idx="2">
            <a:schemeClr val="accent1"/>
          </a:lnRef>
          <a:fillRef idx="0">
            <a:schemeClr val="accent1"/>
          </a:fillRef>
          <a:effectRef idx="1">
            <a:schemeClr val="accent1"/>
          </a:effectRef>
          <a:fontRef idx="minor">
            <a:schemeClr val="tx1"/>
          </a:fontRef>
        </p:style>
      </p:cxnSp>
      <p:sp>
        <p:nvSpPr>
          <p:cNvPr id="22" name="Freeform 21"/>
          <p:cNvSpPr>
            <a:spLocks noEditPoints="1"/>
          </p:cNvSpPr>
          <p:nvPr/>
        </p:nvSpPr>
        <p:spPr bwMode="auto">
          <a:xfrm>
            <a:off x="4907919" y="2394491"/>
            <a:ext cx="2186012" cy="2227185"/>
          </a:xfrm>
          <a:custGeom>
            <a:avLst/>
            <a:gdLst>
              <a:gd name="T0" fmla="*/ 436 w 1014"/>
              <a:gd name="T1" fmla="*/ 280 h 1035"/>
              <a:gd name="T2" fmla="*/ 487 w 1014"/>
              <a:gd name="T3" fmla="*/ 260 h 1035"/>
              <a:gd name="T4" fmla="*/ 460 w 1014"/>
              <a:gd name="T5" fmla="*/ 274 h 1035"/>
              <a:gd name="T6" fmla="*/ 762 w 1014"/>
              <a:gd name="T7" fmla="*/ 200 h 1035"/>
              <a:gd name="T8" fmla="*/ 777 w 1014"/>
              <a:gd name="T9" fmla="*/ 213 h 1035"/>
              <a:gd name="T10" fmla="*/ 777 w 1014"/>
              <a:gd name="T11" fmla="*/ 173 h 1035"/>
              <a:gd name="T12" fmla="*/ 777 w 1014"/>
              <a:gd name="T13" fmla="*/ 233 h 1035"/>
              <a:gd name="T14" fmla="*/ 273 w 1014"/>
              <a:gd name="T15" fmla="*/ 110 h 1035"/>
              <a:gd name="T16" fmla="*/ 279 w 1014"/>
              <a:gd name="T17" fmla="*/ 93 h 1035"/>
              <a:gd name="T18" fmla="*/ 361 w 1014"/>
              <a:gd name="T19" fmla="*/ 77 h 1035"/>
              <a:gd name="T20" fmla="*/ 365 w 1014"/>
              <a:gd name="T21" fmla="*/ 110 h 1035"/>
              <a:gd name="T22" fmla="*/ 425 w 1014"/>
              <a:gd name="T23" fmla="*/ 80 h 1035"/>
              <a:gd name="T24" fmla="*/ 480 w 1014"/>
              <a:gd name="T25" fmla="*/ 76 h 1035"/>
              <a:gd name="T26" fmla="*/ 508 w 1014"/>
              <a:gd name="T27" fmla="*/ 151 h 1035"/>
              <a:gd name="T28" fmla="*/ 445 w 1014"/>
              <a:gd name="T29" fmla="*/ 113 h 1035"/>
              <a:gd name="T30" fmla="*/ 425 w 1014"/>
              <a:gd name="T31" fmla="*/ 138 h 1035"/>
              <a:gd name="T32" fmla="*/ 328 w 1014"/>
              <a:gd name="T33" fmla="*/ 167 h 1035"/>
              <a:gd name="T34" fmla="*/ 394 w 1014"/>
              <a:gd name="T35" fmla="*/ 203 h 1035"/>
              <a:gd name="T36" fmla="*/ 481 w 1014"/>
              <a:gd name="T37" fmla="*/ 179 h 1035"/>
              <a:gd name="T38" fmla="*/ 511 w 1014"/>
              <a:gd name="T39" fmla="*/ 239 h 1035"/>
              <a:gd name="T40" fmla="*/ 497 w 1014"/>
              <a:gd name="T41" fmla="*/ 244 h 1035"/>
              <a:gd name="T42" fmla="*/ 476 w 1014"/>
              <a:gd name="T43" fmla="*/ 237 h 1035"/>
              <a:gd name="T44" fmla="*/ 445 w 1014"/>
              <a:gd name="T45" fmla="*/ 232 h 1035"/>
              <a:gd name="T46" fmla="*/ 449 w 1014"/>
              <a:gd name="T47" fmla="*/ 252 h 1035"/>
              <a:gd name="T48" fmla="*/ 353 w 1014"/>
              <a:gd name="T49" fmla="*/ 340 h 1035"/>
              <a:gd name="T50" fmla="*/ 224 w 1014"/>
              <a:gd name="T51" fmla="*/ 380 h 1035"/>
              <a:gd name="T52" fmla="*/ 247 w 1014"/>
              <a:gd name="T53" fmla="*/ 437 h 1035"/>
              <a:gd name="T54" fmla="*/ 339 w 1014"/>
              <a:gd name="T55" fmla="*/ 502 h 1035"/>
              <a:gd name="T56" fmla="*/ 449 w 1014"/>
              <a:gd name="T57" fmla="*/ 551 h 1035"/>
              <a:gd name="T58" fmla="*/ 591 w 1014"/>
              <a:gd name="T59" fmla="*/ 634 h 1035"/>
              <a:gd name="T60" fmla="*/ 529 w 1014"/>
              <a:gd name="T61" fmla="*/ 764 h 1035"/>
              <a:gd name="T62" fmla="*/ 432 w 1014"/>
              <a:gd name="T63" fmla="*/ 892 h 1035"/>
              <a:gd name="T64" fmla="*/ 454 w 1014"/>
              <a:gd name="T65" fmla="*/ 936 h 1035"/>
              <a:gd name="T66" fmla="*/ 437 w 1014"/>
              <a:gd name="T67" fmla="*/ 997 h 1035"/>
              <a:gd name="T68" fmla="*/ 364 w 1014"/>
              <a:gd name="T69" fmla="*/ 820 h 1035"/>
              <a:gd name="T70" fmla="*/ 278 w 1014"/>
              <a:gd name="T71" fmla="*/ 621 h 1035"/>
              <a:gd name="T72" fmla="*/ 210 w 1014"/>
              <a:gd name="T73" fmla="*/ 497 h 1035"/>
              <a:gd name="T74" fmla="*/ 116 w 1014"/>
              <a:gd name="T75" fmla="*/ 447 h 1035"/>
              <a:gd name="T76" fmla="*/ 102 w 1014"/>
              <a:gd name="T77" fmla="*/ 422 h 1035"/>
              <a:gd name="T78" fmla="*/ 41 w 1014"/>
              <a:gd name="T79" fmla="*/ 315 h 1035"/>
              <a:gd name="T80" fmla="*/ 882 w 1014"/>
              <a:gd name="T81" fmla="*/ 783 h 1035"/>
              <a:gd name="T82" fmla="*/ 853 w 1014"/>
              <a:gd name="T83" fmla="*/ 565 h 1035"/>
              <a:gd name="T84" fmla="*/ 735 w 1014"/>
              <a:gd name="T85" fmla="*/ 563 h 1035"/>
              <a:gd name="T86" fmla="*/ 664 w 1014"/>
              <a:gd name="T87" fmla="*/ 443 h 1035"/>
              <a:gd name="T88" fmla="*/ 779 w 1014"/>
              <a:gd name="T89" fmla="*/ 341 h 1035"/>
              <a:gd name="T90" fmla="*/ 918 w 1014"/>
              <a:gd name="T91" fmla="*/ 374 h 1035"/>
              <a:gd name="T92" fmla="*/ 1000 w 1014"/>
              <a:gd name="T93" fmla="*/ 331 h 1035"/>
              <a:gd name="T94" fmla="*/ 916 w 1014"/>
              <a:gd name="T95" fmla="*/ 308 h 1035"/>
              <a:gd name="T96" fmla="*/ 900 w 1014"/>
              <a:gd name="T97" fmla="*/ 299 h 1035"/>
              <a:gd name="T98" fmla="*/ 868 w 1014"/>
              <a:gd name="T99" fmla="*/ 316 h 1035"/>
              <a:gd name="T100" fmla="*/ 814 w 1014"/>
              <a:gd name="T101" fmla="*/ 283 h 1035"/>
              <a:gd name="T102" fmla="*/ 725 w 1014"/>
              <a:gd name="T103" fmla="*/ 295 h 1035"/>
              <a:gd name="T104" fmla="*/ 777 w 1014"/>
              <a:gd name="T105" fmla="*/ 241 h 1035"/>
              <a:gd name="T106" fmla="*/ 863 w 1014"/>
              <a:gd name="T107" fmla="*/ 185 h 1035"/>
              <a:gd name="T108" fmla="*/ 853 w 1014"/>
              <a:gd name="T109" fmla="*/ 140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4" h="1035">
                <a:moveTo>
                  <a:pt x="436" y="280"/>
                </a:moveTo>
                <a:cubicBezTo>
                  <a:pt x="436" y="273"/>
                  <a:pt x="436" y="273"/>
                  <a:pt x="436" y="273"/>
                </a:cubicBezTo>
                <a:cubicBezTo>
                  <a:pt x="441" y="267"/>
                  <a:pt x="441" y="267"/>
                  <a:pt x="441" y="267"/>
                </a:cubicBezTo>
                <a:cubicBezTo>
                  <a:pt x="448" y="272"/>
                  <a:pt x="448" y="272"/>
                  <a:pt x="448" y="272"/>
                </a:cubicBezTo>
                <a:cubicBezTo>
                  <a:pt x="447" y="279"/>
                  <a:pt x="447" y="279"/>
                  <a:pt x="447" y="279"/>
                </a:cubicBezTo>
                <a:cubicBezTo>
                  <a:pt x="436" y="280"/>
                  <a:pt x="436" y="280"/>
                  <a:pt x="436" y="280"/>
                </a:cubicBezTo>
                <a:moveTo>
                  <a:pt x="457" y="274"/>
                </a:moveTo>
                <a:cubicBezTo>
                  <a:pt x="457" y="267"/>
                  <a:pt x="457" y="267"/>
                  <a:pt x="457" y="267"/>
                </a:cubicBezTo>
                <a:cubicBezTo>
                  <a:pt x="472" y="267"/>
                  <a:pt x="472" y="267"/>
                  <a:pt x="472" y="267"/>
                </a:cubicBezTo>
                <a:cubicBezTo>
                  <a:pt x="475" y="259"/>
                  <a:pt x="475" y="259"/>
                  <a:pt x="475" y="259"/>
                </a:cubicBezTo>
                <a:cubicBezTo>
                  <a:pt x="481" y="259"/>
                  <a:pt x="481" y="259"/>
                  <a:pt x="481" y="259"/>
                </a:cubicBezTo>
                <a:cubicBezTo>
                  <a:pt x="487" y="260"/>
                  <a:pt x="487" y="260"/>
                  <a:pt x="487" y="260"/>
                </a:cubicBezTo>
                <a:cubicBezTo>
                  <a:pt x="484" y="266"/>
                  <a:pt x="484" y="266"/>
                  <a:pt x="484" y="266"/>
                </a:cubicBezTo>
                <a:cubicBezTo>
                  <a:pt x="477" y="267"/>
                  <a:pt x="477" y="267"/>
                  <a:pt x="477" y="267"/>
                </a:cubicBezTo>
                <a:cubicBezTo>
                  <a:pt x="476" y="274"/>
                  <a:pt x="476" y="274"/>
                  <a:pt x="476" y="274"/>
                </a:cubicBezTo>
                <a:cubicBezTo>
                  <a:pt x="470" y="277"/>
                  <a:pt x="470" y="277"/>
                  <a:pt x="470" y="277"/>
                </a:cubicBezTo>
                <a:cubicBezTo>
                  <a:pt x="461" y="278"/>
                  <a:pt x="461" y="278"/>
                  <a:pt x="461" y="278"/>
                </a:cubicBezTo>
                <a:cubicBezTo>
                  <a:pt x="460" y="276"/>
                  <a:pt x="460" y="274"/>
                  <a:pt x="460" y="274"/>
                </a:cubicBezTo>
                <a:cubicBezTo>
                  <a:pt x="457" y="274"/>
                  <a:pt x="457" y="274"/>
                  <a:pt x="457" y="274"/>
                </a:cubicBezTo>
                <a:moveTo>
                  <a:pt x="728" y="226"/>
                </a:moveTo>
                <a:cubicBezTo>
                  <a:pt x="728" y="216"/>
                  <a:pt x="728" y="216"/>
                  <a:pt x="728" y="216"/>
                </a:cubicBezTo>
                <a:cubicBezTo>
                  <a:pt x="738" y="199"/>
                  <a:pt x="738" y="199"/>
                  <a:pt x="738" y="199"/>
                </a:cubicBezTo>
                <a:cubicBezTo>
                  <a:pt x="752" y="196"/>
                  <a:pt x="752" y="196"/>
                  <a:pt x="752" y="196"/>
                </a:cubicBezTo>
                <a:cubicBezTo>
                  <a:pt x="762" y="200"/>
                  <a:pt x="762" y="200"/>
                  <a:pt x="762" y="200"/>
                </a:cubicBezTo>
                <a:cubicBezTo>
                  <a:pt x="761" y="211"/>
                  <a:pt x="761" y="211"/>
                  <a:pt x="761" y="211"/>
                </a:cubicBezTo>
                <a:cubicBezTo>
                  <a:pt x="740" y="226"/>
                  <a:pt x="740" y="226"/>
                  <a:pt x="740" y="226"/>
                </a:cubicBezTo>
                <a:cubicBezTo>
                  <a:pt x="728" y="226"/>
                  <a:pt x="728" y="226"/>
                  <a:pt x="728" y="226"/>
                </a:cubicBezTo>
                <a:moveTo>
                  <a:pt x="762" y="233"/>
                </a:moveTo>
                <a:cubicBezTo>
                  <a:pt x="764" y="216"/>
                  <a:pt x="764" y="216"/>
                  <a:pt x="764" y="216"/>
                </a:cubicBezTo>
                <a:cubicBezTo>
                  <a:pt x="777" y="213"/>
                  <a:pt x="777" y="213"/>
                  <a:pt x="777" y="213"/>
                </a:cubicBezTo>
                <a:cubicBezTo>
                  <a:pt x="776" y="205"/>
                  <a:pt x="776" y="205"/>
                  <a:pt x="776" y="205"/>
                </a:cubicBezTo>
                <a:cubicBezTo>
                  <a:pt x="764" y="197"/>
                  <a:pt x="764" y="197"/>
                  <a:pt x="764" y="197"/>
                </a:cubicBezTo>
                <a:cubicBezTo>
                  <a:pt x="756" y="192"/>
                  <a:pt x="756" y="192"/>
                  <a:pt x="756" y="192"/>
                </a:cubicBezTo>
                <a:cubicBezTo>
                  <a:pt x="756" y="183"/>
                  <a:pt x="756" y="183"/>
                  <a:pt x="756" y="183"/>
                </a:cubicBezTo>
                <a:cubicBezTo>
                  <a:pt x="760" y="176"/>
                  <a:pt x="760" y="176"/>
                  <a:pt x="760" y="176"/>
                </a:cubicBezTo>
                <a:cubicBezTo>
                  <a:pt x="777" y="173"/>
                  <a:pt x="777" y="173"/>
                  <a:pt x="777" y="173"/>
                </a:cubicBezTo>
                <a:cubicBezTo>
                  <a:pt x="782" y="193"/>
                  <a:pt x="782" y="193"/>
                  <a:pt x="782" y="193"/>
                </a:cubicBezTo>
                <a:cubicBezTo>
                  <a:pt x="791" y="208"/>
                  <a:pt x="791" y="208"/>
                  <a:pt x="791" y="208"/>
                </a:cubicBezTo>
                <a:cubicBezTo>
                  <a:pt x="797" y="215"/>
                  <a:pt x="797" y="215"/>
                  <a:pt x="797" y="215"/>
                </a:cubicBezTo>
                <a:cubicBezTo>
                  <a:pt x="808" y="219"/>
                  <a:pt x="808" y="219"/>
                  <a:pt x="808" y="219"/>
                </a:cubicBezTo>
                <a:cubicBezTo>
                  <a:pt x="797" y="231"/>
                  <a:pt x="797" y="231"/>
                  <a:pt x="797" y="231"/>
                </a:cubicBezTo>
                <a:cubicBezTo>
                  <a:pt x="777" y="233"/>
                  <a:pt x="777" y="233"/>
                  <a:pt x="777" y="233"/>
                </a:cubicBezTo>
                <a:cubicBezTo>
                  <a:pt x="762" y="233"/>
                  <a:pt x="762" y="233"/>
                  <a:pt x="762" y="233"/>
                </a:cubicBezTo>
                <a:moveTo>
                  <a:pt x="518" y="0"/>
                </a:moveTo>
                <a:cubicBezTo>
                  <a:pt x="404" y="0"/>
                  <a:pt x="299" y="37"/>
                  <a:pt x="214" y="99"/>
                </a:cubicBezTo>
                <a:cubicBezTo>
                  <a:pt x="240" y="99"/>
                  <a:pt x="240" y="99"/>
                  <a:pt x="240" y="99"/>
                </a:cubicBezTo>
                <a:cubicBezTo>
                  <a:pt x="251" y="105"/>
                  <a:pt x="251" y="105"/>
                  <a:pt x="251" y="105"/>
                </a:cubicBezTo>
                <a:cubicBezTo>
                  <a:pt x="273" y="110"/>
                  <a:pt x="273" y="110"/>
                  <a:pt x="273" y="110"/>
                </a:cubicBezTo>
                <a:cubicBezTo>
                  <a:pt x="275" y="119"/>
                  <a:pt x="275" y="119"/>
                  <a:pt x="275" y="119"/>
                </a:cubicBezTo>
                <a:cubicBezTo>
                  <a:pt x="310" y="120"/>
                  <a:pt x="310" y="120"/>
                  <a:pt x="310" y="120"/>
                </a:cubicBezTo>
                <a:cubicBezTo>
                  <a:pt x="305" y="109"/>
                  <a:pt x="305" y="109"/>
                  <a:pt x="305" y="109"/>
                </a:cubicBezTo>
                <a:cubicBezTo>
                  <a:pt x="274" y="108"/>
                  <a:pt x="274" y="108"/>
                  <a:pt x="274" y="108"/>
                </a:cubicBezTo>
                <a:cubicBezTo>
                  <a:pt x="281" y="101"/>
                  <a:pt x="281" y="101"/>
                  <a:pt x="281" y="101"/>
                </a:cubicBezTo>
                <a:cubicBezTo>
                  <a:pt x="279" y="93"/>
                  <a:pt x="279" y="93"/>
                  <a:pt x="279" y="93"/>
                </a:cubicBezTo>
                <a:cubicBezTo>
                  <a:pt x="251" y="93"/>
                  <a:pt x="251" y="93"/>
                  <a:pt x="251" y="93"/>
                </a:cubicBezTo>
                <a:cubicBezTo>
                  <a:pt x="281" y="70"/>
                  <a:pt x="281" y="70"/>
                  <a:pt x="281" y="70"/>
                </a:cubicBezTo>
                <a:cubicBezTo>
                  <a:pt x="311" y="70"/>
                  <a:pt x="311" y="70"/>
                  <a:pt x="311" y="70"/>
                </a:cubicBezTo>
                <a:cubicBezTo>
                  <a:pt x="324" y="89"/>
                  <a:pt x="324" y="89"/>
                  <a:pt x="324" y="89"/>
                </a:cubicBezTo>
                <a:cubicBezTo>
                  <a:pt x="347" y="90"/>
                  <a:pt x="347" y="90"/>
                  <a:pt x="347" y="90"/>
                </a:cubicBezTo>
                <a:cubicBezTo>
                  <a:pt x="361" y="77"/>
                  <a:pt x="361" y="77"/>
                  <a:pt x="361" y="77"/>
                </a:cubicBezTo>
                <a:cubicBezTo>
                  <a:pt x="371" y="82"/>
                  <a:pt x="371" y="82"/>
                  <a:pt x="371" y="82"/>
                </a:cubicBezTo>
                <a:cubicBezTo>
                  <a:pt x="352" y="101"/>
                  <a:pt x="352" y="101"/>
                  <a:pt x="352" y="101"/>
                </a:cubicBezTo>
                <a:cubicBezTo>
                  <a:pt x="352" y="101"/>
                  <a:pt x="326" y="101"/>
                  <a:pt x="327" y="101"/>
                </a:cubicBezTo>
                <a:cubicBezTo>
                  <a:pt x="329" y="101"/>
                  <a:pt x="330" y="119"/>
                  <a:pt x="330" y="119"/>
                </a:cubicBezTo>
                <a:cubicBezTo>
                  <a:pt x="361" y="118"/>
                  <a:pt x="361" y="118"/>
                  <a:pt x="361" y="118"/>
                </a:cubicBezTo>
                <a:cubicBezTo>
                  <a:pt x="365" y="110"/>
                  <a:pt x="365" y="110"/>
                  <a:pt x="365" y="110"/>
                </a:cubicBezTo>
                <a:cubicBezTo>
                  <a:pt x="387" y="108"/>
                  <a:pt x="387" y="108"/>
                  <a:pt x="387" y="108"/>
                </a:cubicBezTo>
                <a:cubicBezTo>
                  <a:pt x="389" y="96"/>
                  <a:pt x="389" y="96"/>
                  <a:pt x="389" y="96"/>
                </a:cubicBezTo>
                <a:cubicBezTo>
                  <a:pt x="376" y="93"/>
                  <a:pt x="376" y="93"/>
                  <a:pt x="376" y="93"/>
                </a:cubicBezTo>
                <a:cubicBezTo>
                  <a:pt x="381" y="82"/>
                  <a:pt x="381" y="82"/>
                  <a:pt x="381" y="82"/>
                </a:cubicBezTo>
                <a:cubicBezTo>
                  <a:pt x="391" y="79"/>
                  <a:pt x="391" y="79"/>
                  <a:pt x="391" y="79"/>
                </a:cubicBezTo>
                <a:cubicBezTo>
                  <a:pt x="425" y="80"/>
                  <a:pt x="425" y="80"/>
                  <a:pt x="425" y="80"/>
                </a:cubicBezTo>
                <a:cubicBezTo>
                  <a:pt x="406" y="98"/>
                  <a:pt x="406" y="98"/>
                  <a:pt x="406" y="98"/>
                </a:cubicBezTo>
                <a:cubicBezTo>
                  <a:pt x="409" y="111"/>
                  <a:pt x="409" y="111"/>
                  <a:pt x="409" y="111"/>
                </a:cubicBezTo>
                <a:cubicBezTo>
                  <a:pt x="429" y="114"/>
                  <a:pt x="429" y="114"/>
                  <a:pt x="429" y="114"/>
                </a:cubicBezTo>
                <a:cubicBezTo>
                  <a:pt x="428" y="90"/>
                  <a:pt x="428" y="90"/>
                  <a:pt x="428" y="90"/>
                </a:cubicBezTo>
                <a:cubicBezTo>
                  <a:pt x="446" y="80"/>
                  <a:pt x="446" y="80"/>
                  <a:pt x="446" y="80"/>
                </a:cubicBezTo>
                <a:cubicBezTo>
                  <a:pt x="480" y="76"/>
                  <a:pt x="480" y="76"/>
                  <a:pt x="480" y="76"/>
                </a:cubicBezTo>
                <a:cubicBezTo>
                  <a:pt x="529" y="98"/>
                  <a:pt x="529" y="98"/>
                  <a:pt x="529" y="98"/>
                </a:cubicBezTo>
                <a:cubicBezTo>
                  <a:pt x="529" y="116"/>
                  <a:pt x="529" y="116"/>
                  <a:pt x="529" y="116"/>
                </a:cubicBezTo>
                <a:cubicBezTo>
                  <a:pt x="544" y="120"/>
                  <a:pt x="544" y="120"/>
                  <a:pt x="544" y="120"/>
                </a:cubicBezTo>
                <a:cubicBezTo>
                  <a:pt x="536" y="135"/>
                  <a:pt x="536" y="135"/>
                  <a:pt x="536" y="135"/>
                </a:cubicBezTo>
                <a:cubicBezTo>
                  <a:pt x="514" y="135"/>
                  <a:pt x="514" y="135"/>
                  <a:pt x="514" y="135"/>
                </a:cubicBezTo>
                <a:cubicBezTo>
                  <a:pt x="508" y="151"/>
                  <a:pt x="508" y="151"/>
                  <a:pt x="508" y="151"/>
                </a:cubicBezTo>
                <a:cubicBezTo>
                  <a:pt x="458" y="140"/>
                  <a:pt x="458" y="140"/>
                  <a:pt x="458" y="140"/>
                </a:cubicBezTo>
                <a:cubicBezTo>
                  <a:pt x="497" y="119"/>
                  <a:pt x="497" y="119"/>
                  <a:pt x="497" y="119"/>
                </a:cubicBezTo>
                <a:cubicBezTo>
                  <a:pt x="482" y="106"/>
                  <a:pt x="482" y="106"/>
                  <a:pt x="482" y="106"/>
                </a:cubicBezTo>
                <a:cubicBezTo>
                  <a:pt x="448" y="110"/>
                  <a:pt x="448" y="110"/>
                  <a:pt x="448" y="110"/>
                </a:cubicBezTo>
                <a:cubicBezTo>
                  <a:pt x="445" y="113"/>
                  <a:pt x="445" y="113"/>
                  <a:pt x="445" y="113"/>
                </a:cubicBezTo>
                <a:cubicBezTo>
                  <a:pt x="445" y="113"/>
                  <a:pt x="445" y="113"/>
                  <a:pt x="445" y="113"/>
                </a:cubicBezTo>
                <a:cubicBezTo>
                  <a:pt x="445" y="114"/>
                  <a:pt x="445" y="114"/>
                  <a:pt x="445" y="114"/>
                </a:cubicBezTo>
                <a:cubicBezTo>
                  <a:pt x="435" y="124"/>
                  <a:pt x="435" y="124"/>
                  <a:pt x="435" y="124"/>
                </a:cubicBezTo>
                <a:cubicBezTo>
                  <a:pt x="419" y="125"/>
                  <a:pt x="419" y="125"/>
                  <a:pt x="419" y="125"/>
                </a:cubicBezTo>
                <a:cubicBezTo>
                  <a:pt x="420" y="133"/>
                  <a:pt x="420" y="133"/>
                  <a:pt x="420" y="133"/>
                </a:cubicBezTo>
                <a:cubicBezTo>
                  <a:pt x="426" y="136"/>
                  <a:pt x="426" y="136"/>
                  <a:pt x="426" y="136"/>
                </a:cubicBezTo>
                <a:cubicBezTo>
                  <a:pt x="425" y="138"/>
                  <a:pt x="425" y="138"/>
                  <a:pt x="425" y="138"/>
                </a:cubicBezTo>
                <a:cubicBezTo>
                  <a:pt x="412" y="140"/>
                  <a:pt x="412" y="140"/>
                  <a:pt x="412" y="140"/>
                </a:cubicBezTo>
                <a:cubicBezTo>
                  <a:pt x="411" y="148"/>
                  <a:pt x="411" y="148"/>
                  <a:pt x="411" y="148"/>
                </a:cubicBezTo>
                <a:cubicBezTo>
                  <a:pt x="399" y="149"/>
                  <a:pt x="399" y="149"/>
                  <a:pt x="399" y="149"/>
                </a:cubicBezTo>
                <a:cubicBezTo>
                  <a:pt x="396" y="133"/>
                  <a:pt x="396" y="133"/>
                  <a:pt x="396" y="133"/>
                </a:cubicBezTo>
                <a:cubicBezTo>
                  <a:pt x="374" y="140"/>
                  <a:pt x="374" y="140"/>
                  <a:pt x="374" y="140"/>
                </a:cubicBezTo>
                <a:cubicBezTo>
                  <a:pt x="328" y="167"/>
                  <a:pt x="328" y="167"/>
                  <a:pt x="328" y="167"/>
                </a:cubicBezTo>
                <a:cubicBezTo>
                  <a:pt x="333" y="186"/>
                  <a:pt x="333" y="186"/>
                  <a:pt x="333" y="186"/>
                </a:cubicBezTo>
                <a:cubicBezTo>
                  <a:pt x="346" y="195"/>
                  <a:pt x="346" y="195"/>
                  <a:pt x="346" y="195"/>
                </a:cubicBezTo>
                <a:cubicBezTo>
                  <a:pt x="372" y="198"/>
                  <a:pt x="372" y="198"/>
                  <a:pt x="372" y="198"/>
                </a:cubicBezTo>
                <a:cubicBezTo>
                  <a:pt x="372" y="228"/>
                  <a:pt x="372" y="228"/>
                  <a:pt x="372" y="228"/>
                </a:cubicBezTo>
                <a:cubicBezTo>
                  <a:pt x="383" y="226"/>
                  <a:pt x="383" y="226"/>
                  <a:pt x="383" y="226"/>
                </a:cubicBezTo>
                <a:cubicBezTo>
                  <a:pt x="394" y="203"/>
                  <a:pt x="394" y="203"/>
                  <a:pt x="394" y="203"/>
                </a:cubicBezTo>
                <a:cubicBezTo>
                  <a:pt x="422" y="194"/>
                  <a:pt x="422" y="194"/>
                  <a:pt x="422" y="194"/>
                </a:cubicBezTo>
                <a:cubicBezTo>
                  <a:pt x="422" y="159"/>
                  <a:pt x="422" y="159"/>
                  <a:pt x="422" y="159"/>
                </a:cubicBezTo>
                <a:cubicBezTo>
                  <a:pt x="437" y="147"/>
                  <a:pt x="437" y="147"/>
                  <a:pt x="437" y="147"/>
                </a:cubicBezTo>
                <a:cubicBezTo>
                  <a:pt x="474" y="156"/>
                  <a:pt x="474" y="156"/>
                  <a:pt x="474" y="156"/>
                </a:cubicBezTo>
                <a:cubicBezTo>
                  <a:pt x="471" y="179"/>
                  <a:pt x="471" y="179"/>
                  <a:pt x="471" y="179"/>
                </a:cubicBezTo>
                <a:cubicBezTo>
                  <a:pt x="481" y="179"/>
                  <a:pt x="481" y="179"/>
                  <a:pt x="481" y="179"/>
                </a:cubicBezTo>
                <a:cubicBezTo>
                  <a:pt x="508" y="166"/>
                  <a:pt x="508" y="166"/>
                  <a:pt x="508" y="166"/>
                </a:cubicBezTo>
                <a:cubicBezTo>
                  <a:pt x="510" y="197"/>
                  <a:pt x="510" y="197"/>
                  <a:pt x="510" y="197"/>
                </a:cubicBezTo>
                <a:cubicBezTo>
                  <a:pt x="530" y="209"/>
                  <a:pt x="530" y="209"/>
                  <a:pt x="530" y="209"/>
                </a:cubicBezTo>
                <a:cubicBezTo>
                  <a:pt x="529" y="227"/>
                  <a:pt x="529" y="227"/>
                  <a:pt x="529" y="227"/>
                </a:cubicBezTo>
                <a:cubicBezTo>
                  <a:pt x="510" y="233"/>
                  <a:pt x="510" y="233"/>
                  <a:pt x="510" y="233"/>
                </a:cubicBezTo>
                <a:cubicBezTo>
                  <a:pt x="511" y="239"/>
                  <a:pt x="511" y="239"/>
                  <a:pt x="511" y="239"/>
                </a:cubicBezTo>
                <a:cubicBezTo>
                  <a:pt x="534" y="249"/>
                  <a:pt x="534" y="249"/>
                  <a:pt x="534" y="249"/>
                </a:cubicBezTo>
                <a:cubicBezTo>
                  <a:pt x="533" y="262"/>
                  <a:pt x="533" y="262"/>
                  <a:pt x="533" y="262"/>
                </a:cubicBezTo>
                <a:cubicBezTo>
                  <a:pt x="527" y="263"/>
                  <a:pt x="527" y="263"/>
                  <a:pt x="527" y="263"/>
                </a:cubicBezTo>
                <a:cubicBezTo>
                  <a:pt x="527" y="262"/>
                  <a:pt x="527" y="262"/>
                  <a:pt x="527" y="262"/>
                </a:cubicBezTo>
                <a:cubicBezTo>
                  <a:pt x="498" y="253"/>
                  <a:pt x="498" y="253"/>
                  <a:pt x="498" y="253"/>
                </a:cubicBezTo>
                <a:cubicBezTo>
                  <a:pt x="497" y="244"/>
                  <a:pt x="497" y="244"/>
                  <a:pt x="497" y="244"/>
                </a:cubicBezTo>
                <a:cubicBezTo>
                  <a:pt x="505" y="238"/>
                  <a:pt x="505" y="238"/>
                  <a:pt x="505" y="238"/>
                </a:cubicBezTo>
                <a:cubicBezTo>
                  <a:pt x="505" y="230"/>
                  <a:pt x="505" y="230"/>
                  <a:pt x="505" y="230"/>
                </a:cubicBezTo>
                <a:cubicBezTo>
                  <a:pt x="496" y="228"/>
                  <a:pt x="496" y="228"/>
                  <a:pt x="496" y="228"/>
                </a:cubicBezTo>
                <a:cubicBezTo>
                  <a:pt x="494" y="235"/>
                  <a:pt x="494" y="235"/>
                  <a:pt x="494" y="235"/>
                </a:cubicBezTo>
                <a:cubicBezTo>
                  <a:pt x="478" y="238"/>
                  <a:pt x="478" y="238"/>
                  <a:pt x="478" y="238"/>
                </a:cubicBezTo>
                <a:cubicBezTo>
                  <a:pt x="476" y="237"/>
                  <a:pt x="476" y="237"/>
                  <a:pt x="476" y="237"/>
                </a:cubicBezTo>
                <a:cubicBezTo>
                  <a:pt x="476" y="238"/>
                  <a:pt x="476" y="238"/>
                  <a:pt x="476" y="238"/>
                </a:cubicBezTo>
                <a:cubicBezTo>
                  <a:pt x="471" y="239"/>
                  <a:pt x="471" y="239"/>
                  <a:pt x="471" y="239"/>
                </a:cubicBezTo>
                <a:cubicBezTo>
                  <a:pt x="466" y="230"/>
                  <a:pt x="466" y="230"/>
                  <a:pt x="466" y="230"/>
                </a:cubicBezTo>
                <a:cubicBezTo>
                  <a:pt x="461" y="228"/>
                  <a:pt x="461" y="228"/>
                  <a:pt x="461" y="228"/>
                </a:cubicBezTo>
                <a:cubicBezTo>
                  <a:pt x="450" y="228"/>
                  <a:pt x="450" y="228"/>
                  <a:pt x="450" y="228"/>
                </a:cubicBezTo>
                <a:cubicBezTo>
                  <a:pt x="445" y="232"/>
                  <a:pt x="445" y="232"/>
                  <a:pt x="445" y="232"/>
                </a:cubicBezTo>
                <a:cubicBezTo>
                  <a:pt x="445" y="241"/>
                  <a:pt x="445" y="241"/>
                  <a:pt x="445" y="241"/>
                </a:cubicBezTo>
                <a:cubicBezTo>
                  <a:pt x="454" y="244"/>
                  <a:pt x="454" y="244"/>
                  <a:pt x="454" y="244"/>
                </a:cubicBezTo>
                <a:cubicBezTo>
                  <a:pt x="464" y="246"/>
                  <a:pt x="464" y="246"/>
                  <a:pt x="464" y="246"/>
                </a:cubicBezTo>
                <a:cubicBezTo>
                  <a:pt x="462" y="247"/>
                  <a:pt x="462" y="247"/>
                  <a:pt x="462" y="247"/>
                </a:cubicBezTo>
                <a:cubicBezTo>
                  <a:pt x="453" y="256"/>
                  <a:pt x="453" y="256"/>
                  <a:pt x="453" y="256"/>
                </a:cubicBezTo>
                <a:cubicBezTo>
                  <a:pt x="449" y="252"/>
                  <a:pt x="449" y="252"/>
                  <a:pt x="449" y="252"/>
                </a:cubicBezTo>
                <a:cubicBezTo>
                  <a:pt x="441" y="249"/>
                  <a:pt x="441" y="249"/>
                  <a:pt x="441" y="249"/>
                </a:cubicBezTo>
                <a:cubicBezTo>
                  <a:pt x="418" y="271"/>
                  <a:pt x="418" y="271"/>
                  <a:pt x="418" y="271"/>
                </a:cubicBezTo>
                <a:cubicBezTo>
                  <a:pt x="421" y="273"/>
                  <a:pt x="421" y="273"/>
                  <a:pt x="421" y="273"/>
                </a:cubicBezTo>
                <a:cubicBezTo>
                  <a:pt x="387" y="292"/>
                  <a:pt x="387" y="292"/>
                  <a:pt x="387" y="292"/>
                </a:cubicBezTo>
                <a:cubicBezTo>
                  <a:pt x="355" y="325"/>
                  <a:pt x="355" y="325"/>
                  <a:pt x="355" y="325"/>
                </a:cubicBezTo>
                <a:cubicBezTo>
                  <a:pt x="353" y="340"/>
                  <a:pt x="353" y="340"/>
                  <a:pt x="353" y="340"/>
                </a:cubicBezTo>
                <a:cubicBezTo>
                  <a:pt x="321" y="361"/>
                  <a:pt x="321" y="361"/>
                  <a:pt x="321" y="361"/>
                </a:cubicBezTo>
                <a:cubicBezTo>
                  <a:pt x="305" y="377"/>
                  <a:pt x="305" y="377"/>
                  <a:pt x="305" y="377"/>
                </a:cubicBezTo>
                <a:cubicBezTo>
                  <a:pt x="307" y="409"/>
                  <a:pt x="307" y="409"/>
                  <a:pt x="307" y="409"/>
                </a:cubicBezTo>
                <a:cubicBezTo>
                  <a:pt x="285" y="398"/>
                  <a:pt x="285" y="398"/>
                  <a:pt x="285" y="398"/>
                </a:cubicBezTo>
                <a:cubicBezTo>
                  <a:pt x="285" y="380"/>
                  <a:pt x="285" y="380"/>
                  <a:pt x="285" y="380"/>
                </a:cubicBezTo>
                <a:cubicBezTo>
                  <a:pt x="224" y="380"/>
                  <a:pt x="224" y="380"/>
                  <a:pt x="224" y="380"/>
                </a:cubicBezTo>
                <a:cubicBezTo>
                  <a:pt x="193" y="396"/>
                  <a:pt x="193" y="396"/>
                  <a:pt x="193" y="396"/>
                </a:cubicBezTo>
                <a:cubicBezTo>
                  <a:pt x="179" y="421"/>
                  <a:pt x="179" y="421"/>
                  <a:pt x="179" y="421"/>
                </a:cubicBezTo>
                <a:cubicBezTo>
                  <a:pt x="174" y="441"/>
                  <a:pt x="174" y="441"/>
                  <a:pt x="174" y="441"/>
                </a:cubicBezTo>
                <a:cubicBezTo>
                  <a:pt x="182" y="461"/>
                  <a:pt x="182" y="461"/>
                  <a:pt x="182" y="461"/>
                </a:cubicBezTo>
                <a:cubicBezTo>
                  <a:pt x="207" y="464"/>
                  <a:pt x="207" y="464"/>
                  <a:pt x="207" y="464"/>
                </a:cubicBezTo>
                <a:cubicBezTo>
                  <a:pt x="247" y="437"/>
                  <a:pt x="247" y="437"/>
                  <a:pt x="247" y="437"/>
                </a:cubicBezTo>
                <a:cubicBezTo>
                  <a:pt x="250" y="450"/>
                  <a:pt x="250" y="450"/>
                  <a:pt x="250" y="450"/>
                </a:cubicBezTo>
                <a:cubicBezTo>
                  <a:pt x="238" y="473"/>
                  <a:pt x="238" y="473"/>
                  <a:pt x="238" y="473"/>
                </a:cubicBezTo>
                <a:cubicBezTo>
                  <a:pt x="268" y="478"/>
                  <a:pt x="268" y="478"/>
                  <a:pt x="268" y="478"/>
                </a:cubicBezTo>
                <a:cubicBezTo>
                  <a:pt x="271" y="525"/>
                  <a:pt x="271" y="525"/>
                  <a:pt x="271" y="525"/>
                </a:cubicBezTo>
                <a:cubicBezTo>
                  <a:pt x="313" y="532"/>
                  <a:pt x="313" y="532"/>
                  <a:pt x="313" y="532"/>
                </a:cubicBezTo>
                <a:cubicBezTo>
                  <a:pt x="339" y="502"/>
                  <a:pt x="339" y="502"/>
                  <a:pt x="339" y="502"/>
                </a:cubicBezTo>
                <a:cubicBezTo>
                  <a:pt x="371" y="508"/>
                  <a:pt x="371" y="508"/>
                  <a:pt x="371" y="508"/>
                </a:cubicBezTo>
                <a:cubicBezTo>
                  <a:pt x="382" y="524"/>
                  <a:pt x="382" y="524"/>
                  <a:pt x="382" y="524"/>
                </a:cubicBezTo>
                <a:cubicBezTo>
                  <a:pt x="412" y="522"/>
                  <a:pt x="412" y="522"/>
                  <a:pt x="412" y="522"/>
                </a:cubicBezTo>
                <a:cubicBezTo>
                  <a:pt x="413" y="513"/>
                  <a:pt x="413" y="513"/>
                  <a:pt x="413" y="513"/>
                </a:cubicBezTo>
                <a:cubicBezTo>
                  <a:pt x="430" y="521"/>
                  <a:pt x="430" y="521"/>
                  <a:pt x="430" y="521"/>
                </a:cubicBezTo>
                <a:cubicBezTo>
                  <a:pt x="449" y="551"/>
                  <a:pt x="449" y="551"/>
                  <a:pt x="449" y="551"/>
                </a:cubicBezTo>
                <a:cubicBezTo>
                  <a:pt x="482" y="551"/>
                  <a:pt x="482" y="551"/>
                  <a:pt x="482" y="551"/>
                </a:cubicBezTo>
                <a:cubicBezTo>
                  <a:pt x="494" y="572"/>
                  <a:pt x="494" y="572"/>
                  <a:pt x="494" y="572"/>
                </a:cubicBezTo>
                <a:cubicBezTo>
                  <a:pt x="495" y="598"/>
                  <a:pt x="495" y="598"/>
                  <a:pt x="495" y="598"/>
                </a:cubicBezTo>
                <a:cubicBezTo>
                  <a:pt x="532" y="612"/>
                  <a:pt x="532" y="612"/>
                  <a:pt x="532" y="612"/>
                </a:cubicBezTo>
                <a:cubicBezTo>
                  <a:pt x="577" y="612"/>
                  <a:pt x="577" y="612"/>
                  <a:pt x="577" y="612"/>
                </a:cubicBezTo>
                <a:cubicBezTo>
                  <a:pt x="591" y="634"/>
                  <a:pt x="591" y="634"/>
                  <a:pt x="591" y="634"/>
                </a:cubicBezTo>
                <a:cubicBezTo>
                  <a:pt x="611" y="641"/>
                  <a:pt x="611" y="641"/>
                  <a:pt x="611" y="641"/>
                </a:cubicBezTo>
                <a:cubicBezTo>
                  <a:pt x="607" y="659"/>
                  <a:pt x="607" y="659"/>
                  <a:pt x="607" y="659"/>
                </a:cubicBezTo>
                <a:cubicBezTo>
                  <a:pt x="585" y="687"/>
                  <a:pt x="585" y="687"/>
                  <a:pt x="585" y="687"/>
                </a:cubicBezTo>
                <a:cubicBezTo>
                  <a:pt x="578" y="749"/>
                  <a:pt x="578" y="749"/>
                  <a:pt x="578" y="749"/>
                </a:cubicBezTo>
                <a:cubicBezTo>
                  <a:pt x="558" y="765"/>
                  <a:pt x="558" y="765"/>
                  <a:pt x="558" y="765"/>
                </a:cubicBezTo>
                <a:cubicBezTo>
                  <a:pt x="529" y="764"/>
                  <a:pt x="529" y="764"/>
                  <a:pt x="529" y="764"/>
                </a:cubicBezTo>
                <a:cubicBezTo>
                  <a:pt x="519" y="781"/>
                  <a:pt x="519" y="781"/>
                  <a:pt x="519" y="781"/>
                </a:cubicBezTo>
                <a:cubicBezTo>
                  <a:pt x="526" y="813"/>
                  <a:pt x="526" y="813"/>
                  <a:pt x="526" y="813"/>
                </a:cubicBezTo>
                <a:cubicBezTo>
                  <a:pt x="494" y="855"/>
                  <a:pt x="494" y="855"/>
                  <a:pt x="494" y="855"/>
                </a:cubicBezTo>
                <a:cubicBezTo>
                  <a:pt x="483" y="874"/>
                  <a:pt x="483" y="874"/>
                  <a:pt x="483" y="874"/>
                </a:cubicBezTo>
                <a:cubicBezTo>
                  <a:pt x="453" y="889"/>
                  <a:pt x="453" y="889"/>
                  <a:pt x="453" y="889"/>
                </a:cubicBezTo>
                <a:cubicBezTo>
                  <a:pt x="432" y="892"/>
                  <a:pt x="432" y="892"/>
                  <a:pt x="432" y="892"/>
                </a:cubicBezTo>
                <a:cubicBezTo>
                  <a:pt x="432" y="900"/>
                  <a:pt x="432" y="900"/>
                  <a:pt x="432" y="900"/>
                </a:cubicBezTo>
                <a:cubicBezTo>
                  <a:pt x="446" y="904"/>
                  <a:pt x="446" y="904"/>
                  <a:pt x="446" y="904"/>
                </a:cubicBezTo>
                <a:cubicBezTo>
                  <a:pt x="444" y="913"/>
                  <a:pt x="444" y="913"/>
                  <a:pt x="444" y="913"/>
                </a:cubicBezTo>
                <a:cubicBezTo>
                  <a:pt x="432" y="926"/>
                  <a:pt x="432" y="926"/>
                  <a:pt x="432" y="926"/>
                </a:cubicBezTo>
                <a:cubicBezTo>
                  <a:pt x="439" y="935"/>
                  <a:pt x="439" y="935"/>
                  <a:pt x="439" y="935"/>
                </a:cubicBezTo>
                <a:cubicBezTo>
                  <a:pt x="454" y="936"/>
                  <a:pt x="454" y="936"/>
                  <a:pt x="454" y="936"/>
                </a:cubicBezTo>
                <a:cubicBezTo>
                  <a:pt x="454" y="948"/>
                  <a:pt x="454" y="948"/>
                  <a:pt x="454" y="948"/>
                </a:cubicBezTo>
                <a:cubicBezTo>
                  <a:pt x="450" y="959"/>
                  <a:pt x="450" y="959"/>
                  <a:pt x="450" y="959"/>
                </a:cubicBezTo>
                <a:cubicBezTo>
                  <a:pt x="448" y="969"/>
                  <a:pt x="448" y="969"/>
                  <a:pt x="448" y="969"/>
                </a:cubicBezTo>
                <a:cubicBezTo>
                  <a:pt x="471" y="988"/>
                  <a:pt x="471" y="988"/>
                  <a:pt x="471" y="988"/>
                </a:cubicBezTo>
                <a:cubicBezTo>
                  <a:pt x="468" y="998"/>
                  <a:pt x="468" y="998"/>
                  <a:pt x="468" y="998"/>
                </a:cubicBezTo>
                <a:cubicBezTo>
                  <a:pt x="437" y="997"/>
                  <a:pt x="437" y="997"/>
                  <a:pt x="437" y="997"/>
                </a:cubicBezTo>
                <a:cubicBezTo>
                  <a:pt x="406" y="970"/>
                  <a:pt x="406" y="970"/>
                  <a:pt x="406" y="970"/>
                </a:cubicBezTo>
                <a:cubicBezTo>
                  <a:pt x="383" y="928"/>
                  <a:pt x="383" y="928"/>
                  <a:pt x="383" y="928"/>
                </a:cubicBezTo>
                <a:cubicBezTo>
                  <a:pt x="386" y="888"/>
                  <a:pt x="386" y="888"/>
                  <a:pt x="386" y="888"/>
                </a:cubicBezTo>
                <a:cubicBezTo>
                  <a:pt x="368" y="864"/>
                  <a:pt x="368" y="864"/>
                  <a:pt x="368" y="864"/>
                </a:cubicBezTo>
                <a:cubicBezTo>
                  <a:pt x="375" y="823"/>
                  <a:pt x="375" y="823"/>
                  <a:pt x="375" y="823"/>
                </a:cubicBezTo>
                <a:cubicBezTo>
                  <a:pt x="364" y="820"/>
                  <a:pt x="364" y="820"/>
                  <a:pt x="364" y="820"/>
                </a:cubicBezTo>
                <a:cubicBezTo>
                  <a:pt x="364" y="731"/>
                  <a:pt x="364" y="731"/>
                  <a:pt x="364" y="731"/>
                </a:cubicBezTo>
                <a:cubicBezTo>
                  <a:pt x="364" y="731"/>
                  <a:pt x="334" y="709"/>
                  <a:pt x="332" y="709"/>
                </a:cubicBezTo>
                <a:cubicBezTo>
                  <a:pt x="331" y="709"/>
                  <a:pt x="317" y="705"/>
                  <a:pt x="317" y="705"/>
                </a:cubicBezTo>
                <a:cubicBezTo>
                  <a:pt x="314" y="688"/>
                  <a:pt x="314" y="688"/>
                  <a:pt x="314" y="688"/>
                </a:cubicBezTo>
                <a:cubicBezTo>
                  <a:pt x="274" y="639"/>
                  <a:pt x="274" y="639"/>
                  <a:pt x="274" y="639"/>
                </a:cubicBezTo>
                <a:cubicBezTo>
                  <a:pt x="278" y="621"/>
                  <a:pt x="278" y="621"/>
                  <a:pt x="278" y="621"/>
                </a:cubicBezTo>
                <a:cubicBezTo>
                  <a:pt x="280" y="592"/>
                  <a:pt x="280" y="592"/>
                  <a:pt x="280" y="592"/>
                </a:cubicBezTo>
                <a:cubicBezTo>
                  <a:pt x="307" y="573"/>
                  <a:pt x="307" y="573"/>
                  <a:pt x="307" y="573"/>
                </a:cubicBezTo>
                <a:cubicBezTo>
                  <a:pt x="303" y="541"/>
                  <a:pt x="303" y="541"/>
                  <a:pt x="303" y="541"/>
                </a:cubicBezTo>
                <a:cubicBezTo>
                  <a:pt x="263" y="538"/>
                  <a:pt x="263" y="538"/>
                  <a:pt x="263" y="538"/>
                </a:cubicBezTo>
                <a:cubicBezTo>
                  <a:pt x="232" y="503"/>
                  <a:pt x="232" y="503"/>
                  <a:pt x="232" y="503"/>
                </a:cubicBezTo>
                <a:cubicBezTo>
                  <a:pt x="210" y="497"/>
                  <a:pt x="210" y="497"/>
                  <a:pt x="210" y="497"/>
                </a:cubicBezTo>
                <a:cubicBezTo>
                  <a:pt x="196" y="494"/>
                  <a:pt x="196" y="494"/>
                  <a:pt x="196" y="494"/>
                </a:cubicBezTo>
                <a:cubicBezTo>
                  <a:pt x="198" y="481"/>
                  <a:pt x="198" y="481"/>
                  <a:pt x="198" y="481"/>
                </a:cubicBezTo>
                <a:cubicBezTo>
                  <a:pt x="180" y="479"/>
                  <a:pt x="180" y="479"/>
                  <a:pt x="180" y="479"/>
                </a:cubicBezTo>
                <a:cubicBezTo>
                  <a:pt x="180" y="486"/>
                  <a:pt x="180" y="486"/>
                  <a:pt x="180" y="486"/>
                </a:cubicBezTo>
                <a:cubicBezTo>
                  <a:pt x="135" y="475"/>
                  <a:pt x="135" y="475"/>
                  <a:pt x="135" y="475"/>
                </a:cubicBezTo>
                <a:cubicBezTo>
                  <a:pt x="116" y="447"/>
                  <a:pt x="116" y="447"/>
                  <a:pt x="116" y="447"/>
                </a:cubicBezTo>
                <a:cubicBezTo>
                  <a:pt x="124" y="434"/>
                  <a:pt x="124" y="434"/>
                  <a:pt x="124" y="434"/>
                </a:cubicBezTo>
                <a:cubicBezTo>
                  <a:pt x="95" y="392"/>
                  <a:pt x="95" y="392"/>
                  <a:pt x="95" y="392"/>
                </a:cubicBezTo>
                <a:cubicBezTo>
                  <a:pt x="90" y="361"/>
                  <a:pt x="90" y="361"/>
                  <a:pt x="90" y="361"/>
                </a:cubicBezTo>
                <a:cubicBezTo>
                  <a:pt x="79" y="361"/>
                  <a:pt x="79" y="361"/>
                  <a:pt x="79" y="361"/>
                </a:cubicBezTo>
                <a:cubicBezTo>
                  <a:pt x="83" y="391"/>
                  <a:pt x="83" y="391"/>
                  <a:pt x="83" y="391"/>
                </a:cubicBezTo>
                <a:cubicBezTo>
                  <a:pt x="102" y="422"/>
                  <a:pt x="102" y="422"/>
                  <a:pt x="102" y="422"/>
                </a:cubicBezTo>
                <a:cubicBezTo>
                  <a:pt x="100" y="434"/>
                  <a:pt x="100" y="434"/>
                  <a:pt x="100" y="434"/>
                </a:cubicBezTo>
                <a:cubicBezTo>
                  <a:pt x="83" y="431"/>
                  <a:pt x="83" y="431"/>
                  <a:pt x="83" y="431"/>
                </a:cubicBezTo>
                <a:cubicBezTo>
                  <a:pt x="63" y="396"/>
                  <a:pt x="63" y="396"/>
                  <a:pt x="63" y="396"/>
                </a:cubicBezTo>
                <a:cubicBezTo>
                  <a:pt x="63" y="355"/>
                  <a:pt x="63" y="355"/>
                  <a:pt x="63" y="355"/>
                </a:cubicBezTo>
                <a:cubicBezTo>
                  <a:pt x="41" y="344"/>
                  <a:pt x="41" y="344"/>
                  <a:pt x="41" y="344"/>
                </a:cubicBezTo>
                <a:cubicBezTo>
                  <a:pt x="41" y="315"/>
                  <a:pt x="41" y="315"/>
                  <a:pt x="41" y="315"/>
                </a:cubicBezTo>
                <a:cubicBezTo>
                  <a:pt x="15" y="377"/>
                  <a:pt x="0" y="446"/>
                  <a:pt x="0" y="518"/>
                </a:cubicBezTo>
                <a:cubicBezTo>
                  <a:pt x="0" y="803"/>
                  <a:pt x="232" y="1035"/>
                  <a:pt x="518" y="1035"/>
                </a:cubicBezTo>
                <a:cubicBezTo>
                  <a:pt x="679" y="1035"/>
                  <a:pt x="824" y="960"/>
                  <a:pt x="919" y="844"/>
                </a:cubicBezTo>
                <a:cubicBezTo>
                  <a:pt x="902" y="844"/>
                  <a:pt x="902" y="844"/>
                  <a:pt x="902" y="844"/>
                </a:cubicBezTo>
                <a:cubicBezTo>
                  <a:pt x="902" y="810"/>
                  <a:pt x="902" y="810"/>
                  <a:pt x="902" y="810"/>
                </a:cubicBezTo>
                <a:cubicBezTo>
                  <a:pt x="882" y="783"/>
                  <a:pt x="882" y="783"/>
                  <a:pt x="882" y="783"/>
                </a:cubicBezTo>
                <a:cubicBezTo>
                  <a:pt x="882" y="742"/>
                  <a:pt x="882" y="742"/>
                  <a:pt x="882" y="742"/>
                </a:cubicBezTo>
                <a:cubicBezTo>
                  <a:pt x="867" y="726"/>
                  <a:pt x="867" y="726"/>
                  <a:pt x="867" y="726"/>
                </a:cubicBezTo>
                <a:cubicBezTo>
                  <a:pt x="866" y="709"/>
                  <a:pt x="866" y="709"/>
                  <a:pt x="866" y="709"/>
                </a:cubicBezTo>
                <a:cubicBezTo>
                  <a:pt x="885" y="673"/>
                  <a:pt x="885" y="673"/>
                  <a:pt x="885" y="673"/>
                </a:cubicBezTo>
                <a:cubicBezTo>
                  <a:pt x="849" y="609"/>
                  <a:pt x="849" y="609"/>
                  <a:pt x="849" y="609"/>
                </a:cubicBezTo>
                <a:cubicBezTo>
                  <a:pt x="853" y="565"/>
                  <a:pt x="853" y="565"/>
                  <a:pt x="853" y="565"/>
                </a:cubicBezTo>
                <a:cubicBezTo>
                  <a:pt x="820" y="562"/>
                  <a:pt x="820" y="562"/>
                  <a:pt x="820" y="562"/>
                </a:cubicBezTo>
                <a:cubicBezTo>
                  <a:pt x="808" y="550"/>
                  <a:pt x="808" y="550"/>
                  <a:pt x="808" y="550"/>
                </a:cubicBezTo>
                <a:cubicBezTo>
                  <a:pt x="786" y="550"/>
                  <a:pt x="786" y="550"/>
                  <a:pt x="786" y="550"/>
                </a:cubicBezTo>
                <a:cubicBezTo>
                  <a:pt x="775" y="560"/>
                  <a:pt x="775" y="560"/>
                  <a:pt x="775" y="560"/>
                </a:cubicBezTo>
                <a:cubicBezTo>
                  <a:pt x="736" y="560"/>
                  <a:pt x="736" y="560"/>
                  <a:pt x="736" y="560"/>
                </a:cubicBezTo>
                <a:cubicBezTo>
                  <a:pt x="735" y="563"/>
                  <a:pt x="735" y="563"/>
                  <a:pt x="735" y="563"/>
                </a:cubicBezTo>
                <a:cubicBezTo>
                  <a:pt x="714" y="563"/>
                  <a:pt x="714" y="563"/>
                  <a:pt x="714" y="563"/>
                </a:cubicBezTo>
                <a:cubicBezTo>
                  <a:pt x="664" y="507"/>
                  <a:pt x="664" y="507"/>
                  <a:pt x="664" y="507"/>
                </a:cubicBezTo>
                <a:cubicBezTo>
                  <a:pt x="665" y="463"/>
                  <a:pt x="665" y="463"/>
                  <a:pt x="665" y="463"/>
                </a:cubicBezTo>
                <a:cubicBezTo>
                  <a:pt x="673" y="460"/>
                  <a:pt x="673" y="460"/>
                  <a:pt x="673" y="460"/>
                </a:cubicBezTo>
                <a:cubicBezTo>
                  <a:pt x="676" y="443"/>
                  <a:pt x="676" y="443"/>
                  <a:pt x="676" y="443"/>
                </a:cubicBezTo>
                <a:cubicBezTo>
                  <a:pt x="664" y="443"/>
                  <a:pt x="664" y="443"/>
                  <a:pt x="664" y="443"/>
                </a:cubicBezTo>
                <a:cubicBezTo>
                  <a:pt x="659" y="426"/>
                  <a:pt x="659" y="426"/>
                  <a:pt x="659" y="426"/>
                </a:cubicBezTo>
                <a:cubicBezTo>
                  <a:pt x="717" y="385"/>
                  <a:pt x="717" y="385"/>
                  <a:pt x="717" y="385"/>
                </a:cubicBezTo>
                <a:cubicBezTo>
                  <a:pt x="717" y="355"/>
                  <a:pt x="717" y="355"/>
                  <a:pt x="717" y="355"/>
                </a:cubicBezTo>
                <a:cubicBezTo>
                  <a:pt x="745" y="340"/>
                  <a:pt x="745" y="340"/>
                  <a:pt x="745" y="340"/>
                </a:cubicBezTo>
                <a:cubicBezTo>
                  <a:pt x="756" y="341"/>
                  <a:pt x="756" y="341"/>
                  <a:pt x="756" y="341"/>
                </a:cubicBezTo>
                <a:cubicBezTo>
                  <a:pt x="779" y="341"/>
                  <a:pt x="779" y="341"/>
                  <a:pt x="779" y="341"/>
                </a:cubicBezTo>
                <a:cubicBezTo>
                  <a:pt x="797" y="331"/>
                  <a:pt x="797" y="331"/>
                  <a:pt x="797" y="331"/>
                </a:cubicBezTo>
                <a:cubicBezTo>
                  <a:pt x="855" y="327"/>
                  <a:pt x="855" y="327"/>
                  <a:pt x="855" y="327"/>
                </a:cubicBezTo>
                <a:cubicBezTo>
                  <a:pt x="855" y="356"/>
                  <a:pt x="855" y="356"/>
                  <a:pt x="855" y="356"/>
                </a:cubicBezTo>
                <a:cubicBezTo>
                  <a:pt x="901" y="368"/>
                  <a:pt x="901" y="368"/>
                  <a:pt x="901" y="368"/>
                </a:cubicBezTo>
                <a:cubicBezTo>
                  <a:pt x="910" y="374"/>
                  <a:pt x="910" y="374"/>
                  <a:pt x="910" y="374"/>
                </a:cubicBezTo>
                <a:cubicBezTo>
                  <a:pt x="918" y="374"/>
                  <a:pt x="918" y="374"/>
                  <a:pt x="918" y="374"/>
                </a:cubicBezTo>
                <a:cubicBezTo>
                  <a:pt x="918" y="358"/>
                  <a:pt x="918" y="358"/>
                  <a:pt x="918" y="358"/>
                </a:cubicBezTo>
                <a:cubicBezTo>
                  <a:pt x="945" y="356"/>
                  <a:pt x="945" y="356"/>
                  <a:pt x="945" y="356"/>
                </a:cubicBezTo>
                <a:cubicBezTo>
                  <a:pt x="970" y="374"/>
                  <a:pt x="970" y="374"/>
                  <a:pt x="970" y="374"/>
                </a:cubicBezTo>
                <a:cubicBezTo>
                  <a:pt x="1011" y="374"/>
                  <a:pt x="1011" y="374"/>
                  <a:pt x="1011" y="374"/>
                </a:cubicBezTo>
                <a:cubicBezTo>
                  <a:pt x="1014" y="372"/>
                  <a:pt x="1014" y="372"/>
                  <a:pt x="1014" y="372"/>
                </a:cubicBezTo>
                <a:cubicBezTo>
                  <a:pt x="1010" y="358"/>
                  <a:pt x="1005" y="344"/>
                  <a:pt x="1000" y="331"/>
                </a:cubicBezTo>
                <a:cubicBezTo>
                  <a:pt x="973" y="331"/>
                  <a:pt x="973" y="331"/>
                  <a:pt x="973" y="331"/>
                </a:cubicBezTo>
                <a:cubicBezTo>
                  <a:pt x="960" y="316"/>
                  <a:pt x="960" y="316"/>
                  <a:pt x="960" y="316"/>
                </a:cubicBezTo>
                <a:cubicBezTo>
                  <a:pt x="957" y="293"/>
                  <a:pt x="957" y="293"/>
                  <a:pt x="957" y="293"/>
                </a:cubicBezTo>
                <a:cubicBezTo>
                  <a:pt x="943" y="300"/>
                  <a:pt x="943" y="300"/>
                  <a:pt x="943" y="300"/>
                </a:cubicBezTo>
                <a:cubicBezTo>
                  <a:pt x="936" y="329"/>
                  <a:pt x="936" y="329"/>
                  <a:pt x="936" y="329"/>
                </a:cubicBezTo>
                <a:cubicBezTo>
                  <a:pt x="916" y="308"/>
                  <a:pt x="916" y="308"/>
                  <a:pt x="916" y="308"/>
                </a:cubicBezTo>
                <a:cubicBezTo>
                  <a:pt x="915" y="288"/>
                  <a:pt x="915" y="288"/>
                  <a:pt x="915" y="288"/>
                </a:cubicBezTo>
                <a:cubicBezTo>
                  <a:pt x="896" y="271"/>
                  <a:pt x="896" y="271"/>
                  <a:pt x="896" y="271"/>
                </a:cubicBezTo>
                <a:cubicBezTo>
                  <a:pt x="889" y="264"/>
                  <a:pt x="889" y="264"/>
                  <a:pt x="889" y="264"/>
                </a:cubicBezTo>
                <a:cubicBezTo>
                  <a:pt x="866" y="264"/>
                  <a:pt x="866" y="264"/>
                  <a:pt x="866" y="264"/>
                </a:cubicBezTo>
                <a:cubicBezTo>
                  <a:pt x="873" y="284"/>
                  <a:pt x="873" y="284"/>
                  <a:pt x="873" y="284"/>
                </a:cubicBezTo>
                <a:cubicBezTo>
                  <a:pt x="900" y="299"/>
                  <a:pt x="900" y="299"/>
                  <a:pt x="900" y="299"/>
                </a:cubicBezTo>
                <a:cubicBezTo>
                  <a:pt x="905" y="304"/>
                  <a:pt x="905" y="304"/>
                  <a:pt x="905" y="304"/>
                </a:cubicBezTo>
                <a:cubicBezTo>
                  <a:pt x="899" y="307"/>
                  <a:pt x="899" y="307"/>
                  <a:pt x="899" y="307"/>
                </a:cubicBezTo>
                <a:cubicBezTo>
                  <a:pt x="899" y="323"/>
                  <a:pt x="899" y="323"/>
                  <a:pt x="899" y="323"/>
                </a:cubicBezTo>
                <a:cubicBezTo>
                  <a:pt x="886" y="328"/>
                  <a:pt x="886" y="328"/>
                  <a:pt x="886" y="328"/>
                </a:cubicBezTo>
                <a:cubicBezTo>
                  <a:pt x="875" y="326"/>
                  <a:pt x="875" y="326"/>
                  <a:pt x="875" y="326"/>
                </a:cubicBezTo>
                <a:cubicBezTo>
                  <a:pt x="868" y="316"/>
                  <a:pt x="868" y="316"/>
                  <a:pt x="868" y="316"/>
                </a:cubicBezTo>
                <a:cubicBezTo>
                  <a:pt x="886" y="317"/>
                  <a:pt x="886" y="317"/>
                  <a:pt x="886" y="317"/>
                </a:cubicBezTo>
                <a:cubicBezTo>
                  <a:pt x="891" y="310"/>
                  <a:pt x="891" y="310"/>
                  <a:pt x="891" y="310"/>
                </a:cubicBezTo>
                <a:cubicBezTo>
                  <a:pt x="851" y="283"/>
                  <a:pt x="851" y="283"/>
                  <a:pt x="851" y="283"/>
                </a:cubicBezTo>
                <a:cubicBezTo>
                  <a:pt x="848" y="271"/>
                  <a:pt x="848" y="271"/>
                  <a:pt x="848" y="271"/>
                </a:cubicBezTo>
                <a:cubicBezTo>
                  <a:pt x="831" y="286"/>
                  <a:pt x="831" y="286"/>
                  <a:pt x="831" y="286"/>
                </a:cubicBezTo>
                <a:cubicBezTo>
                  <a:pt x="814" y="283"/>
                  <a:pt x="814" y="283"/>
                  <a:pt x="814" y="283"/>
                </a:cubicBezTo>
                <a:cubicBezTo>
                  <a:pt x="789" y="316"/>
                  <a:pt x="789" y="316"/>
                  <a:pt x="789" y="316"/>
                </a:cubicBezTo>
                <a:cubicBezTo>
                  <a:pt x="784" y="329"/>
                  <a:pt x="784" y="329"/>
                  <a:pt x="784" y="329"/>
                </a:cubicBezTo>
                <a:cubicBezTo>
                  <a:pt x="768" y="330"/>
                  <a:pt x="768" y="330"/>
                  <a:pt x="768" y="330"/>
                </a:cubicBezTo>
                <a:cubicBezTo>
                  <a:pt x="744" y="330"/>
                  <a:pt x="744" y="330"/>
                  <a:pt x="744" y="330"/>
                </a:cubicBezTo>
                <a:cubicBezTo>
                  <a:pt x="730" y="323"/>
                  <a:pt x="730" y="323"/>
                  <a:pt x="730" y="323"/>
                </a:cubicBezTo>
                <a:cubicBezTo>
                  <a:pt x="725" y="295"/>
                  <a:pt x="725" y="295"/>
                  <a:pt x="725" y="295"/>
                </a:cubicBezTo>
                <a:cubicBezTo>
                  <a:pt x="731" y="282"/>
                  <a:pt x="731" y="282"/>
                  <a:pt x="731" y="282"/>
                </a:cubicBezTo>
                <a:cubicBezTo>
                  <a:pt x="755" y="276"/>
                  <a:pt x="755" y="276"/>
                  <a:pt x="755" y="276"/>
                </a:cubicBezTo>
                <a:cubicBezTo>
                  <a:pt x="782" y="282"/>
                  <a:pt x="782" y="282"/>
                  <a:pt x="782" y="282"/>
                </a:cubicBezTo>
                <a:cubicBezTo>
                  <a:pt x="785" y="267"/>
                  <a:pt x="785" y="267"/>
                  <a:pt x="785" y="267"/>
                </a:cubicBezTo>
                <a:cubicBezTo>
                  <a:pt x="774" y="264"/>
                  <a:pt x="774" y="264"/>
                  <a:pt x="774" y="264"/>
                </a:cubicBezTo>
                <a:cubicBezTo>
                  <a:pt x="777" y="241"/>
                  <a:pt x="777" y="241"/>
                  <a:pt x="777" y="241"/>
                </a:cubicBezTo>
                <a:cubicBezTo>
                  <a:pt x="804" y="237"/>
                  <a:pt x="804" y="237"/>
                  <a:pt x="804" y="237"/>
                </a:cubicBezTo>
                <a:cubicBezTo>
                  <a:pt x="823" y="211"/>
                  <a:pt x="823" y="211"/>
                  <a:pt x="823" y="211"/>
                </a:cubicBezTo>
                <a:cubicBezTo>
                  <a:pt x="842" y="207"/>
                  <a:pt x="842" y="207"/>
                  <a:pt x="842" y="207"/>
                </a:cubicBezTo>
                <a:cubicBezTo>
                  <a:pt x="860" y="210"/>
                  <a:pt x="860" y="210"/>
                  <a:pt x="860" y="210"/>
                </a:cubicBezTo>
                <a:cubicBezTo>
                  <a:pt x="866" y="210"/>
                  <a:pt x="866" y="210"/>
                  <a:pt x="866" y="210"/>
                </a:cubicBezTo>
                <a:cubicBezTo>
                  <a:pt x="863" y="185"/>
                  <a:pt x="863" y="185"/>
                  <a:pt x="863" y="185"/>
                </a:cubicBezTo>
                <a:cubicBezTo>
                  <a:pt x="841" y="194"/>
                  <a:pt x="841" y="194"/>
                  <a:pt x="841" y="194"/>
                </a:cubicBezTo>
                <a:cubicBezTo>
                  <a:pt x="834" y="175"/>
                  <a:pt x="834" y="175"/>
                  <a:pt x="834" y="175"/>
                </a:cubicBezTo>
                <a:cubicBezTo>
                  <a:pt x="822" y="173"/>
                  <a:pt x="822" y="173"/>
                  <a:pt x="822" y="173"/>
                </a:cubicBezTo>
                <a:cubicBezTo>
                  <a:pt x="819" y="161"/>
                  <a:pt x="819" y="161"/>
                  <a:pt x="819" y="161"/>
                </a:cubicBezTo>
                <a:cubicBezTo>
                  <a:pt x="829" y="150"/>
                  <a:pt x="829" y="150"/>
                  <a:pt x="829" y="150"/>
                </a:cubicBezTo>
                <a:cubicBezTo>
                  <a:pt x="853" y="140"/>
                  <a:pt x="853" y="140"/>
                  <a:pt x="853" y="140"/>
                </a:cubicBezTo>
                <a:cubicBezTo>
                  <a:pt x="859" y="129"/>
                  <a:pt x="859" y="129"/>
                  <a:pt x="859" y="129"/>
                </a:cubicBezTo>
                <a:cubicBezTo>
                  <a:pt x="768" y="49"/>
                  <a:pt x="649" y="0"/>
                  <a:pt x="518" y="0"/>
                </a:cubicBezTo>
              </a:path>
            </a:pathLst>
          </a:custGeom>
          <a:solidFill>
            <a:srgbClr val="F8F7F8">
              <a:alpha val="32000"/>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Rectangle 6"/>
          <p:cNvSpPr/>
          <p:nvPr/>
        </p:nvSpPr>
        <p:spPr>
          <a:xfrm>
            <a:off x="122550" y="1340728"/>
            <a:ext cx="11877773" cy="40011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lumMod val="60000"/>
                    <a:lumOff val="40000"/>
                  </a:schemeClr>
                </a:solidFill>
                <a:effectLst/>
                <a:uLnTx/>
                <a:uFillTx/>
              </a:rPr>
              <a:t>The Leading Global Real-Time Advertising Platform for Mobile Publishers &amp; App Developers</a:t>
            </a:r>
            <a:endParaRPr kumimoji="0" lang="en-US" sz="2000" b="1" i="0" u="none" strike="noStrike" kern="0" cap="none" spc="0" normalizeH="0" baseline="0" noProof="0" dirty="0">
              <a:ln>
                <a:noFill/>
              </a:ln>
              <a:solidFill>
                <a:schemeClr val="tx1">
                  <a:lumMod val="60000"/>
                  <a:lumOff val="40000"/>
                </a:schemeClr>
              </a:solidFill>
              <a:effectLst/>
              <a:uLnTx/>
              <a:uFillTx/>
            </a:endParaRPr>
          </a:p>
        </p:txBody>
      </p:sp>
      <p:cxnSp>
        <p:nvCxnSpPr>
          <p:cNvPr id="27" name="Straight Connector 26"/>
          <p:cNvCxnSpPr/>
          <p:nvPr/>
        </p:nvCxnSpPr>
        <p:spPr>
          <a:xfrm flipH="1" flipV="1">
            <a:off x="9057847" y="5653848"/>
            <a:ext cx="263" cy="498593"/>
          </a:xfrm>
          <a:prstGeom prst="line">
            <a:avLst/>
          </a:prstGeom>
        </p:spPr>
        <p:style>
          <a:lnRef idx="2">
            <a:schemeClr val="accent1"/>
          </a:lnRef>
          <a:fillRef idx="0">
            <a:schemeClr val="accent1"/>
          </a:fillRef>
          <a:effectRef idx="1">
            <a:schemeClr val="accent1"/>
          </a:effectRef>
          <a:fontRef idx="minor">
            <a:schemeClr val="tx1"/>
          </a:fontRef>
        </p:style>
      </p:cxnSp>
      <p:sp>
        <p:nvSpPr>
          <p:cNvPr id="28" name="Rectangle 58"/>
          <p:cNvSpPr>
            <a:spLocks noChangeArrowheads="1"/>
          </p:cNvSpPr>
          <p:nvPr/>
        </p:nvSpPr>
        <p:spPr bwMode="auto">
          <a:xfrm>
            <a:off x="8765309" y="5719413"/>
            <a:ext cx="254814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PT" sz="1400" b="0" i="0" u="none" strike="noStrike" kern="0" cap="none" spc="0" normalizeH="0" baseline="0" noProof="0" dirty="0">
                <a:ln>
                  <a:noFill/>
                </a:ln>
                <a:solidFill>
                  <a:schemeClr val="bg1">
                    <a:lumMod val="50000"/>
                  </a:schemeClr>
                </a:solidFill>
                <a:effectLst/>
                <a:uLnTx/>
                <a:uFillTx/>
                <a:latin typeface="Arial"/>
                <a:cs typeface="Arial"/>
              </a:rPr>
              <a:t>Shanghai, China</a:t>
            </a:r>
          </a:p>
        </p:txBody>
      </p:sp>
      <p:pic>
        <p:nvPicPr>
          <p:cNvPr id="29" name="Picture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8754" y="3202992"/>
            <a:ext cx="1937866" cy="429828"/>
          </a:xfrm>
          <a:prstGeom prst="rect">
            <a:avLst/>
          </a:prstGeom>
        </p:spPr>
      </p:pic>
    </p:spTree>
    <p:extLst>
      <p:ext uri="{BB962C8B-B14F-4D97-AF65-F5344CB8AC3E}">
        <p14:creationId xmlns:p14="http://schemas.microsoft.com/office/powerpoint/2010/main" val="100377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Explodes as Big Data Meets Deep Data</a:t>
            </a:r>
          </a:p>
        </p:txBody>
      </p:sp>
      <p:sp>
        <p:nvSpPr>
          <p:cNvPr id="3" name="Date Placeholder 2"/>
          <p:cNvSpPr>
            <a:spLocks noGrp="1"/>
          </p:cNvSpPr>
          <p:nvPr>
            <p:ph type="dt" sz="half" idx="10"/>
          </p:nvPr>
        </p:nvSpPr>
        <p:spPr/>
        <p:txBody>
          <a:bodyPr/>
          <a:lstStyle/>
          <a:p>
            <a:fld id="{DFCCC08D-D6D9-734D-B3F4-1D7EB4E73237}" type="datetime1">
              <a:rPr lang="en-US" smtClean="0"/>
              <a:pPr/>
              <a:t>3/10/2017</a:t>
            </a:fld>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pPr/>
              <a:t>20</a:t>
            </a:fld>
            <a:endParaRPr lang="en-US"/>
          </a:p>
        </p:txBody>
      </p:sp>
      <p:sp>
        <p:nvSpPr>
          <p:cNvPr id="5" name="Text Placeholder 4"/>
          <p:cNvSpPr>
            <a:spLocks noGrp="1"/>
          </p:cNvSpPr>
          <p:nvPr>
            <p:ph type="body" sz="quarter" idx="13"/>
          </p:nvPr>
        </p:nvSpPr>
        <p:spPr/>
        <p:txBody>
          <a:bodyPr/>
          <a:lstStyle/>
          <a:p>
            <a:r>
              <a:rPr lang="en-US" dirty="0"/>
              <a:t>Quantified Consumer Trend Proliferates</a:t>
            </a:r>
          </a:p>
        </p:txBody>
      </p:sp>
      <p:sp>
        <p:nvSpPr>
          <p:cNvPr id="6" name="Footer Placeholder 5"/>
          <p:cNvSpPr>
            <a:spLocks noGrp="1"/>
          </p:cNvSpPr>
          <p:nvPr>
            <p:ph type="ftr" sz="quarter" idx="3"/>
          </p:nvPr>
        </p:nvSpPr>
        <p:spPr/>
        <p:txBody>
          <a:bodyPr/>
          <a:lstStyle/>
          <a:p>
            <a:r>
              <a:rPr lang="en-US" dirty="0"/>
              <a:t>​Copyright © 2017 </a:t>
            </a:r>
            <a:r>
              <a:rPr lang="en-US" dirty="0" err="1"/>
              <a:t>Smaato</a:t>
            </a:r>
            <a:r>
              <a:rPr lang="en-US" dirty="0"/>
              <a:t> Inc. All Rights Reserved.</a:t>
            </a:r>
          </a:p>
        </p:txBody>
      </p:sp>
      <p:sp>
        <p:nvSpPr>
          <p:cNvPr id="13" name="TextBox 12"/>
          <p:cNvSpPr txBox="1"/>
          <p:nvPr/>
        </p:nvSpPr>
        <p:spPr>
          <a:xfrm>
            <a:off x="6096000" y="6322623"/>
            <a:ext cx="5698031" cy="215444"/>
          </a:xfrm>
          <a:prstGeom prst="rect">
            <a:avLst/>
          </a:prstGeom>
          <a:noFill/>
        </p:spPr>
        <p:txBody>
          <a:bodyPr wrap="square" rtlCol="0">
            <a:spAutoFit/>
          </a:bodyPr>
          <a:lstStyle/>
          <a:p>
            <a:pPr algn="r"/>
            <a:r>
              <a:rPr lang="en-US" sz="800" dirty="0">
                <a:solidFill>
                  <a:schemeClr val="bg1">
                    <a:lumMod val="50000"/>
                  </a:schemeClr>
                </a:solidFill>
              </a:rPr>
              <a:t>Source: Cisco VNI Mobile Data Traffic Forecast 2012-2017, Cisco VNI Mobile, 2016 </a:t>
            </a:r>
          </a:p>
        </p:txBody>
      </p:sp>
      <p:sp>
        <p:nvSpPr>
          <p:cNvPr id="14" name="Rounded Rectangle 13"/>
          <p:cNvSpPr/>
          <p:nvPr/>
        </p:nvSpPr>
        <p:spPr>
          <a:xfrm>
            <a:off x="7447285" y="1622028"/>
            <a:ext cx="4245971" cy="3120304"/>
          </a:xfrm>
          <a:prstGeom prst="roundRect">
            <a:avLst>
              <a:gd name="adj" fmla="val 1793"/>
            </a:avLst>
          </a:prstGeom>
          <a:solidFill>
            <a:srgbClr val="4BB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
          </a:p>
        </p:txBody>
      </p:sp>
      <p:sp>
        <p:nvSpPr>
          <p:cNvPr id="15" name="TextBox 14"/>
          <p:cNvSpPr txBox="1"/>
          <p:nvPr/>
        </p:nvSpPr>
        <p:spPr>
          <a:xfrm>
            <a:off x="7762416" y="1675818"/>
            <a:ext cx="3579054" cy="1231106"/>
          </a:xfrm>
          <a:prstGeom prst="rect">
            <a:avLst/>
          </a:prstGeom>
          <a:noFill/>
        </p:spPr>
        <p:txBody>
          <a:bodyPr wrap="square" rtlCol="0">
            <a:spAutoFit/>
          </a:bodyPr>
          <a:lstStyle/>
          <a:p>
            <a:pPr algn="ctr"/>
            <a:r>
              <a:rPr lang="en-US" sz="3200" dirty="0">
                <a:solidFill>
                  <a:schemeClr val="bg1"/>
                </a:solidFill>
              </a:rPr>
              <a:t>90% </a:t>
            </a:r>
            <a:r>
              <a:rPr lang="en-US" dirty="0">
                <a:solidFill>
                  <a:schemeClr val="bg1"/>
                </a:solidFill>
              </a:rPr>
              <a:t>of the world’s data </a:t>
            </a:r>
          </a:p>
          <a:p>
            <a:pPr algn="ctr"/>
            <a:r>
              <a:rPr lang="en-US" dirty="0">
                <a:solidFill>
                  <a:schemeClr val="bg1"/>
                </a:solidFill>
              </a:rPr>
              <a:t>was created in the </a:t>
            </a:r>
          </a:p>
          <a:p>
            <a:pPr algn="ctr"/>
            <a:r>
              <a:rPr lang="en-US" sz="2400" dirty="0">
                <a:solidFill>
                  <a:schemeClr val="bg1"/>
                </a:solidFill>
              </a:rPr>
              <a:t>last 2 years</a:t>
            </a:r>
            <a:endParaRPr lang="en-US" dirty="0">
              <a:solidFill>
                <a:schemeClr val="bg1"/>
              </a:solidFill>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r="547" b="2336"/>
          <a:stretch/>
        </p:blipFill>
        <p:spPr>
          <a:xfrm>
            <a:off x="7447285" y="2856483"/>
            <a:ext cx="4199790" cy="1840042"/>
          </a:xfrm>
          <a:prstGeom prst="rect">
            <a:avLst/>
          </a:prstGeom>
        </p:spPr>
      </p:pic>
      <p:sp>
        <p:nvSpPr>
          <p:cNvPr id="17" name="TextBox 16"/>
          <p:cNvSpPr txBox="1"/>
          <p:nvPr/>
        </p:nvSpPr>
        <p:spPr>
          <a:xfrm>
            <a:off x="7435467" y="4928447"/>
            <a:ext cx="4257789" cy="1200329"/>
          </a:xfrm>
          <a:prstGeom prst="rect">
            <a:avLst/>
          </a:prstGeom>
          <a:noFill/>
          <a:ln w="12700">
            <a:solidFill>
              <a:schemeClr val="bg1">
                <a:lumMod val="95000"/>
              </a:schemeClr>
            </a:solidFill>
          </a:ln>
        </p:spPr>
        <p:txBody>
          <a:bodyPr wrap="square" rtlCol="0">
            <a:spAutoFit/>
          </a:bodyPr>
          <a:lstStyle/>
          <a:p>
            <a:pPr algn="ctr"/>
            <a:r>
              <a:rPr lang="en-US" dirty="0">
                <a:solidFill>
                  <a:schemeClr val="bg1">
                    <a:lumMod val="50000"/>
                  </a:schemeClr>
                </a:solidFill>
              </a:rPr>
              <a:t>Global Mobile Data Traffic will </a:t>
            </a:r>
          </a:p>
          <a:p>
            <a:pPr algn="ctr"/>
            <a:r>
              <a:rPr lang="en-US" sz="3600" dirty="0">
                <a:solidFill>
                  <a:schemeClr val="bg1">
                    <a:lumMod val="50000"/>
                  </a:schemeClr>
                </a:solidFill>
              </a:rPr>
              <a:t>Increase 34x </a:t>
            </a:r>
          </a:p>
          <a:p>
            <a:pPr algn="ctr"/>
            <a:r>
              <a:rPr lang="en-US" dirty="0">
                <a:solidFill>
                  <a:schemeClr val="bg1">
                    <a:lumMod val="50000"/>
                  </a:schemeClr>
                </a:solidFill>
              </a:rPr>
              <a:t>from </a:t>
            </a:r>
            <a:r>
              <a:rPr lang="en-US" dirty="0">
                <a:solidFill>
                  <a:srgbClr val="4BBBEB"/>
                </a:solidFill>
              </a:rPr>
              <a:t>2012 - 2020  </a:t>
            </a:r>
            <a:endParaRPr lang="en-US" sz="1600" dirty="0">
              <a:solidFill>
                <a:srgbClr val="4BBBEB"/>
              </a:solidFill>
            </a:endParaRPr>
          </a:p>
        </p:txBody>
      </p:sp>
      <p:sp>
        <p:nvSpPr>
          <p:cNvPr id="19" name="TextBox 18"/>
          <p:cNvSpPr txBox="1"/>
          <p:nvPr/>
        </p:nvSpPr>
        <p:spPr>
          <a:xfrm>
            <a:off x="1714029" y="1776349"/>
            <a:ext cx="5214938" cy="338554"/>
          </a:xfrm>
          <a:prstGeom prst="rect">
            <a:avLst/>
          </a:prstGeom>
          <a:noFill/>
          <a:ln w="12700">
            <a:solidFill>
              <a:schemeClr val="bg1">
                <a:lumMod val="95000"/>
              </a:schemeClr>
            </a:solidFill>
          </a:ln>
        </p:spPr>
        <p:txBody>
          <a:bodyPr wrap="square" rtlCol="0">
            <a:spAutoFit/>
          </a:bodyPr>
          <a:lstStyle/>
          <a:p>
            <a:pPr algn="ctr"/>
            <a:r>
              <a:rPr lang="en-US" sz="1600" dirty="0">
                <a:solidFill>
                  <a:schemeClr val="bg1">
                    <a:lumMod val="50000"/>
                  </a:schemeClr>
                </a:solidFill>
              </a:rPr>
              <a:t>Global Mobile Data Traffic, 2012 - 2020</a:t>
            </a:r>
          </a:p>
        </p:txBody>
      </p:sp>
      <p:graphicFrame>
        <p:nvGraphicFramePr>
          <p:cNvPr id="20" name="Chart 19"/>
          <p:cNvGraphicFramePr/>
          <p:nvPr>
            <p:extLst/>
          </p:nvPr>
        </p:nvGraphicFramePr>
        <p:xfrm>
          <a:off x="91440" y="2448959"/>
          <a:ext cx="6939280" cy="34235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81071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Declining Computing Costs and Advancing Technology</a:t>
            </a:r>
          </a:p>
        </p:txBody>
      </p:sp>
      <p:sp>
        <p:nvSpPr>
          <p:cNvPr id="3" name="Date Placeholder 2"/>
          <p:cNvSpPr>
            <a:spLocks noGrp="1"/>
          </p:cNvSpPr>
          <p:nvPr>
            <p:ph type="dt" sz="half" idx="10"/>
          </p:nvPr>
        </p:nvSpPr>
        <p:spPr/>
        <p:txBody>
          <a:bodyPr/>
          <a:lstStyle/>
          <a:p>
            <a:fld id="{DFCCC08D-D6D9-734D-B3F4-1D7EB4E73237}" type="datetime1">
              <a:rPr lang="en-US" smtClean="0"/>
              <a:pPr/>
              <a:t>3/10/2017</a:t>
            </a:fld>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pPr/>
              <a:t>21</a:t>
            </a:fld>
            <a:endParaRPr lang="en-US"/>
          </a:p>
        </p:txBody>
      </p:sp>
      <p:sp>
        <p:nvSpPr>
          <p:cNvPr id="5" name="Text Placeholder 4"/>
          <p:cNvSpPr>
            <a:spLocks noGrp="1"/>
          </p:cNvSpPr>
          <p:nvPr>
            <p:ph type="body" sz="quarter" idx="13"/>
          </p:nvPr>
        </p:nvSpPr>
        <p:spPr/>
        <p:txBody>
          <a:bodyPr/>
          <a:lstStyle/>
          <a:p>
            <a:r>
              <a:rPr lang="en-US"/>
              <a:t>Makes Harnessing Big Data Opportunity Feasible and Affordable</a:t>
            </a:r>
            <a:endParaRPr lang="en-US" dirty="0"/>
          </a:p>
        </p:txBody>
      </p:sp>
      <p:sp>
        <p:nvSpPr>
          <p:cNvPr id="6" name="Footer Placeholder 5"/>
          <p:cNvSpPr>
            <a:spLocks noGrp="1"/>
          </p:cNvSpPr>
          <p:nvPr>
            <p:ph type="ftr" sz="quarter" idx="3"/>
          </p:nvPr>
        </p:nvSpPr>
        <p:spPr/>
        <p:txBody>
          <a:bodyPr/>
          <a:lstStyle/>
          <a:p>
            <a:r>
              <a:rPr lang="en-US" dirty="0"/>
              <a:t>​Copyright © 2017 </a:t>
            </a:r>
            <a:r>
              <a:rPr lang="en-US" dirty="0" err="1"/>
              <a:t>Smaato</a:t>
            </a:r>
            <a:r>
              <a:rPr lang="en-US" dirty="0"/>
              <a:t> Inc. All Rights Reserved.</a:t>
            </a:r>
          </a:p>
        </p:txBody>
      </p:sp>
      <p:graphicFrame>
        <p:nvGraphicFramePr>
          <p:cNvPr id="9" name="Diagram 8"/>
          <p:cNvGraphicFramePr/>
          <p:nvPr>
            <p:extLst/>
          </p:nvPr>
        </p:nvGraphicFramePr>
        <p:xfrm>
          <a:off x="838200" y="1380973"/>
          <a:ext cx="10510520" cy="609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885048" y="2875056"/>
            <a:ext cx="5105305" cy="292388"/>
          </a:xfrm>
          <a:prstGeom prst="rect">
            <a:avLst/>
          </a:prstGeom>
          <a:solidFill>
            <a:schemeClr val="bg1">
              <a:lumMod val="95000"/>
            </a:schemeClr>
          </a:solidFill>
          <a:ln w="12700">
            <a:solidFill>
              <a:schemeClr val="bg1">
                <a:lumMod val="95000"/>
              </a:schemeClr>
            </a:solidFill>
          </a:ln>
        </p:spPr>
        <p:txBody>
          <a:bodyPr wrap="square" rtlCol="0">
            <a:spAutoFit/>
          </a:bodyPr>
          <a:lstStyle/>
          <a:p>
            <a:pPr algn="ctr"/>
            <a:r>
              <a:rPr lang="en-US" sz="1300" dirty="0">
                <a:solidFill>
                  <a:schemeClr val="bg1">
                    <a:lumMod val="50000"/>
                  </a:schemeClr>
                </a:solidFill>
              </a:rPr>
              <a:t>Compute Costs Declining, </a:t>
            </a:r>
            <a:r>
              <a:rPr lang="en-US" sz="1300" b="1" dirty="0">
                <a:solidFill>
                  <a:schemeClr val="bg1">
                    <a:lumMod val="50000"/>
                  </a:schemeClr>
                </a:solidFill>
              </a:rPr>
              <a:t>1990-2013</a:t>
            </a:r>
          </a:p>
        </p:txBody>
      </p:sp>
      <p:grpSp>
        <p:nvGrpSpPr>
          <p:cNvPr id="13" name="Group 4"/>
          <p:cNvGrpSpPr>
            <a:grpSpLocks noChangeAspect="1"/>
          </p:cNvGrpSpPr>
          <p:nvPr/>
        </p:nvGrpSpPr>
        <p:grpSpPr bwMode="auto">
          <a:xfrm>
            <a:off x="677228" y="3414966"/>
            <a:ext cx="5316348" cy="2480962"/>
            <a:chOff x="913" y="1997"/>
            <a:chExt cx="3300" cy="1540"/>
          </a:xfrm>
        </p:grpSpPr>
        <p:sp>
          <p:nvSpPr>
            <p:cNvPr id="14" name="AutoShape 3"/>
            <p:cNvSpPr>
              <a:spLocks noChangeAspect="1" noChangeArrowheads="1" noTextEdit="1"/>
            </p:cNvSpPr>
            <p:nvPr/>
          </p:nvSpPr>
          <p:spPr bwMode="auto">
            <a:xfrm>
              <a:off x="913" y="1997"/>
              <a:ext cx="3300" cy="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5" name="Line 5"/>
            <p:cNvSpPr>
              <a:spLocks noChangeShapeType="1"/>
            </p:cNvSpPr>
            <p:nvPr/>
          </p:nvSpPr>
          <p:spPr bwMode="auto">
            <a:xfrm>
              <a:off x="1372" y="2027"/>
              <a:ext cx="2839"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6" name="Line 6"/>
            <p:cNvSpPr>
              <a:spLocks noChangeShapeType="1"/>
            </p:cNvSpPr>
            <p:nvPr/>
          </p:nvSpPr>
          <p:spPr bwMode="auto">
            <a:xfrm>
              <a:off x="1372" y="2306"/>
              <a:ext cx="2839"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7" name="Line 7"/>
            <p:cNvSpPr>
              <a:spLocks noChangeShapeType="1"/>
            </p:cNvSpPr>
            <p:nvPr/>
          </p:nvSpPr>
          <p:spPr bwMode="auto">
            <a:xfrm>
              <a:off x="1372" y="2582"/>
              <a:ext cx="2839"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 name="Line 8"/>
            <p:cNvSpPr>
              <a:spLocks noChangeShapeType="1"/>
            </p:cNvSpPr>
            <p:nvPr/>
          </p:nvSpPr>
          <p:spPr bwMode="auto">
            <a:xfrm>
              <a:off x="1372" y="2858"/>
              <a:ext cx="2839"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9" name="Line 9"/>
            <p:cNvSpPr>
              <a:spLocks noChangeShapeType="1"/>
            </p:cNvSpPr>
            <p:nvPr/>
          </p:nvSpPr>
          <p:spPr bwMode="auto">
            <a:xfrm>
              <a:off x="1372" y="3134"/>
              <a:ext cx="2839"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 name="Line 10"/>
            <p:cNvSpPr>
              <a:spLocks noChangeShapeType="1"/>
            </p:cNvSpPr>
            <p:nvPr/>
          </p:nvSpPr>
          <p:spPr bwMode="auto">
            <a:xfrm>
              <a:off x="1372" y="3417"/>
              <a:ext cx="2839"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1" name="Line 11"/>
            <p:cNvSpPr>
              <a:spLocks noChangeShapeType="1"/>
            </p:cNvSpPr>
            <p:nvPr/>
          </p:nvSpPr>
          <p:spPr bwMode="auto">
            <a:xfrm flipV="1">
              <a:off x="1399" y="2027"/>
              <a:ext cx="0" cy="141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2" name="Line 12"/>
            <p:cNvSpPr>
              <a:spLocks noChangeShapeType="1"/>
            </p:cNvSpPr>
            <p:nvPr/>
          </p:nvSpPr>
          <p:spPr bwMode="auto">
            <a:xfrm flipV="1">
              <a:off x="1516"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 name="Line 13"/>
            <p:cNvSpPr>
              <a:spLocks noChangeShapeType="1"/>
            </p:cNvSpPr>
            <p:nvPr/>
          </p:nvSpPr>
          <p:spPr bwMode="auto">
            <a:xfrm flipV="1">
              <a:off x="1636"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 name="Line 14"/>
            <p:cNvSpPr>
              <a:spLocks noChangeShapeType="1"/>
            </p:cNvSpPr>
            <p:nvPr/>
          </p:nvSpPr>
          <p:spPr bwMode="auto">
            <a:xfrm flipV="1">
              <a:off x="1751"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 name="Line 15"/>
            <p:cNvSpPr>
              <a:spLocks noChangeShapeType="1"/>
            </p:cNvSpPr>
            <p:nvPr/>
          </p:nvSpPr>
          <p:spPr bwMode="auto">
            <a:xfrm flipV="1">
              <a:off x="1869"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 name="Line 16"/>
            <p:cNvSpPr>
              <a:spLocks noChangeShapeType="1"/>
            </p:cNvSpPr>
            <p:nvPr/>
          </p:nvSpPr>
          <p:spPr bwMode="auto">
            <a:xfrm flipV="1">
              <a:off x="1986"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 name="Line 17"/>
            <p:cNvSpPr>
              <a:spLocks noChangeShapeType="1"/>
            </p:cNvSpPr>
            <p:nvPr/>
          </p:nvSpPr>
          <p:spPr bwMode="auto">
            <a:xfrm flipV="1">
              <a:off x="2105"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 name="Line 18"/>
            <p:cNvSpPr>
              <a:spLocks noChangeShapeType="1"/>
            </p:cNvSpPr>
            <p:nvPr/>
          </p:nvSpPr>
          <p:spPr bwMode="auto">
            <a:xfrm flipV="1">
              <a:off x="2220"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9" name="Line 19"/>
            <p:cNvSpPr>
              <a:spLocks noChangeShapeType="1"/>
            </p:cNvSpPr>
            <p:nvPr/>
          </p:nvSpPr>
          <p:spPr bwMode="auto">
            <a:xfrm flipV="1">
              <a:off x="2337"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0" name="Line 20"/>
            <p:cNvSpPr>
              <a:spLocks noChangeShapeType="1"/>
            </p:cNvSpPr>
            <p:nvPr/>
          </p:nvSpPr>
          <p:spPr bwMode="auto">
            <a:xfrm flipV="1">
              <a:off x="2454"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1" name="Line 21"/>
            <p:cNvSpPr>
              <a:spLocks noChangeShapeType="1"/>
            </p:cNvSpPr>
            <p:nvPr/>
          </p:nvSpPr>
          <p:spPr bwMode="auto">
            <a:xfrm flipV="1">
              <a:off x="2574"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2" name="Line 22"/>
            <p:cNvSpPr>
              <a:spLocks noChangeShapeType="1"/>
            </p:cNvSpPr>
            <p:nvPr/>
          </p:nvSpPr>
          <p:spPr bwMode="auto">
            <a:xfrm flipV="1">
              <a:off x="2691"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3" name="Line 23"/>
            <p:cNvSpPr>
              <a:spLocks noChangeShapeType="1"/>
            </p:cNvSpPr>
            <p:nvPr/>
          </p:nvSpPr>
          <p:spPr bwMode="auto">
            <a:xfrm flipV="1">
              <a:off x="2808"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4" name="Line 24"/>
            <p:cNvSpPr>
              <a:spLocks noChangeShapeType="1"/>
            </p:cNvSpPr>
            <p:nvPr/>
          </p:nvSpPr>
          <p:spPr bwMode="auto">
            <a:xfrm flipV="1">
              <a:off x="2923"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5" name="Line 25"/>
            <p:cNvSpPr>
              <a:spLocks noChangeShapeType="1"/>
            </p:cNvSpPr>
            <p:nvPr/>
          </p:nvSpPr>
          <p:spPr bwMode="auto">
            <a:xfrm flipV="1">
              <a:off x="3041"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6" name="Line 26"/>
            <p:cNvSpPr>
              <a:spLocks noChangeShapeType="1"/>
            </p:cNvSpPr>
            <p:nvPr/>
          </p:nvSpPr>
          <p:spPr bwMode="auto">
            <a:xfrm flipV="1">
              <a:off x="3158"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7" name="Line 27"/>
            <p:cNvSpPr>
              <a:spLocks noChangeShapeType="1"/>
            </p:cNvSpPr>
            <p:nvPr/>
          </p:nvSpPr>
          <p:spPr bwMode="auto">
            <a:xfrm flipV="1">
              <a:off x="3272"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8" name="Line 28"/>
            <p:cNvSpPr>
              <a:spLocks noChangeShapeType="1"/>
            </p:cNvSpPr>
            <p:nvPr/>
          </p:nvSpPr>
          <p:spPr bwMode="auto">
            <a:xfrm flipV="1">
              <a:off x="3392"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9" name="Line 29"/>
            <p:cNvSpPr>
              <a:spLocks noChangeShapeType="1"/>
            </p:cNvSpPr>
            <p:nvPr/>
          </p:nvSpPr>
          <p:spPr bwMode="auto">
            <a:xfrm flipV="1">
              <a:off x="3507"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0" name="Line 30"/>
            <p:cNvSpPr>
              <a:spLocks noChangeShapeType="1"/>
            </p:cNvSpPr>
            <p:nvPr/>
          </p:nvSpPr>
          <p:spPr bwMode="auto">
            <a:xfrm flipV="1">
              <a:off x="3624"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1" name="Line 31"/>
            <p:cNvSpPr>
              <a:spLocks noChangeShapeType="1"/>
            </p:cNvSpPr>
            <p:nvPr/>
          </p:nvSpPr>
          <p:spPr bwMode="auto">
            <a:xfrm flipV="1">
              <a:off x="3742"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 name="Line 32"/>
            <p:cNvSpPr>
              <a:spLocks noChangeShapeType="1"/>
            </p:cNvSpPr>
            <p:nvPr/>
          </p:nvSpPr>
          <p:spPr bwMode="auto">
            <a:xfrm flipV="1">
              <a:off x="3857"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3" name="Line 33"/>
            <p:cNvSpPr>
              <a:spLocks noChangeShapeType="1"/>
            </p:cNvSpPr>
            <p:nvPr/>
          </p:nvSpPr>
          <p:spPr bwMode="auto">
            <a:xfrm flipV="1">
              <a:off x="3976"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4" name="Line 34"/>
            <p:cNvSpPr>
              <a:spLocks noChangeShapeType="1"/>
            </p:cNvSpPr>
            <p:nvPr/>
          </p:nvSpPr>
          <p:spPr bwMode="auto">
            <a:xfrm flipV="1">
              <a:off x="4093"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5" name="Line 35"/>
            <p:cNvSpPr>
              <a:spLocks noChangeShapeType="1"/>
            </p:cNvSpPr>
            <p:nvPr/>
          </p:nvSpPr>
          <p:spPr bwMode="auto">
            <a:xfrm flipV="1">
              <a:off x="4211" y="3417"/>
              <a:ext cx="0" cy="2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6" name="Rectangle 36"/>
            <p:cNvSpPr>
              <a:spLocks noChangeArrowheads="1"/>
            </p:cNvSpPr>
            <p:nvPr/>
          </p:nvSpPr>
          <p:spPr bwMode="auto">
            <a:xfrm>
              <a:off x="1135" y="2541"/>
              <a:ext cx="25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$10.00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7" name="Rectangle 37"/>
            <p:cNvSpPr>
              <a:spLocks noChangeArrowheads="1"/>
            </p:cNvSpPr>
            <p:nvPr/>
          </p:nvSpPr>
          <p:spPr bwMode="auto">
            <a:xfrm>
              <a:off x="1098" y="2265"/>
              <a:ext cx="29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$100.00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8" name="Rectangle 38"/>
            <p:cNvSpPr>
              <a:spLocks noChangeArrowheads="1"/>
            </p:cNvSpPr>
            <p:nvPr/>
          </p:nvSpPr>
          <p:spPr bwMode="auto">
            <a:xfrm>
              <a:off x="1042" y="1995"/>
              <a:ext cx="35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$1,000.00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9" name="Rectangle 39"/>
            <p:cNvSpPr>
              <a:spLocks noChangeArrowheads="1"/>
            </p:cNvSpPr>
            <p:nvPr/>
          </p:nvSpPr>
          <p:spPr bwMode="auto">
            <a:xfrm>
              <a:off x="1172" y="2818"/>
              <a:ext cx="21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$1.00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0" name="Rectangle 40"/>
            <p:cNvSpPr>
              <a:spLocks noChangeArrowheads="1"/>
            </p:cNvSpPr>
            <p:nvPr/>
          </p:nvSpPr>
          <p:spPr bwMode="auto">
            <a:xfrm>
              <a:off x="1172" y="3096"/>
              <a:ext cx="21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$0.10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1" name="Rectangle 41"/>
            <p:cNvSpPr>
              <a:spLocks noChangeArrowheads="1"/>
            </p:cNvSpPr>
            <p:nvPr/>
          </p:nvSpPr>
          <p:spPr bwMode="auto">
            <a:xfrm>
              <a:off x="1172" y="3373"/>
              <a:ext cx="21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$0.00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2" name="Rectangle 42"/>
            <p:cNvSpPr>
              <a:spLocks noChangeArrowheads="1"/>
            </p:cNvSpPr>
            <p:nvPr/>
          </p:nvSpPr>
          <p:spPr bwMode="auto">
            <a:xfrm>
              <a:off x="1389" y="3454"/>
              <a:ext cx="19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1990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3" name="Rectangle 43"/>
            <p:cNvSpPr>
              <a:spLocks noChangeArrowheads="1"/>
            </p:cNvSpPr>
            <p:nvPr/>
          </p:nvSpPr>
          <p:spPr bwMode="auto">
            <a:xfrm>
              <a:off x="1616" y="3454"/>
              <a:ext cx="19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1992</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4" name="Rectangle 44"/>
            <p:cNvSpPr>
              <a:spLocks noChangeArrowheads="1"/>
            </p:cNvSpPr>
            <p:nvPr/>
          </p:nvSpPr>
          <p:spPr bwMode="auto">
            <a:xfrm>
              <a:off x="1846" y="3454"/>
              <a:ext cx="19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1994</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5" name="Rectangle 45"/>
            <p:cNvSpPr>
              <a:spLocks noChangeArrowheads="1"/>
            </p:cNvSpPr>
            <p:nvPr/>
          </p:nvSpPr>
          <p:spPr bwMode="auto">
            <a:xfrm>
              <a:off x="2081" y="3454"/>
              <a:ext cx="19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1996</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6" name="Rectangle 46"/>
            <p:cNvSpPr>
              <a:spLocks noChangeArrowheads="1"/>
            </p:cNvSpPr>
            <p:nvPr/>
          </p:nvSpPr>
          <p:spPr bwMode="auto">
            <a:xfrm>
              <a:off x="2315" y="3454"/>
              <a:ext cx="19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1998</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7" name="Rectangle 47"/>
            <p:cNvSpPr>
              <a:spLocks noChangeArrowheads="1"/>
            </p:cNvSpPr>
            <p:nvPr/>
          </p:nvSpPr>
          <p:spPr bwMode="auto">
            <a:xfrm>
              <a:off x="2550" y="3454"/>
              <a:ext cx="19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2000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8" name="Rectangle 48"/>
            <p:cNvSpPr>
              <a:spLocks noChangeArrowheads="1"/>
            </p:cNvSpPr>
            <p:nvPr/>
          </p:nvSpPr>
          <p:spPr bwMode="auto">
            <a:xfrm>
              <a:off x="2787" y="3454"/>
              <a:ext cx="19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2002</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59" name="Rectangle 49"/>
            <p:cNvSpPr>
              <a:spLocks noChangeArrowheads="1"/>
            </p:cNvSpPr>
            <p:nvPr/>
          </p:nvSpPr>
          <p:spPr bwMode="auto">
            <a:xfrm>
              <a:off x="3018" y="3454"/>
              <a:ext cx="19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2004</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0" name="Rectangle 50"/>
            <p:cNvSpPr>
              <a:spLocks noChangeArrowheads="1"/>
            </p:cNvSpPr>
            <p:nvPr/>
          </p:nvSpPr>
          <p:spPr bwMode="auto">
            <a:xfrm>
              <a:off x="3250" y="3454"/>
              <a:ext cx="19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2006</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1" name="Rectangle 51"/>
            <p:cNvSpPr>
              <a:spLocks noChangeArrowheads="1"/>
            </p:cNvSpPr>
            <p:nvPr/>
          </p:nvSpPr>
          <p:spPr bwMode="auto">
            <a:xfrm>
              <a:off x="3489" y="3454"/>
              <a:ext cx="19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2008</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2" name="Rectangle 52"/>
            <p:cNvSpPr>
              <a:spLocks noChangeArrowheads="1"/>
            </p:cNvSpPr>
            <p:nvPr/>
          </p:nvSpPr>
          <p:spPr bwMode="auto">
            <a:xfrm>
              <a:off x="3721" y="3454"/>
              <a:ext cx="19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2010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3" name="Rectangle 53"/>
            <p:cNvSpPr>
              <a:spLocks noChangeArrowheads="1"/>
            </p:cNvSpPr>
            <p:nvPr/>
          </p:nvSpPr>
          <p:spPr bwMode="auto">
            <a:xfrm>
              <a:off x="3956" y="3454"/>
              <a:ext cx="192"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a:ln>
                    <a:noFill/>
                  </a:ln>
                  <a:solidFill>
                    <a:srgbClr val="777777"/>
                  </a:solidFill>
                  <a:effectLst/>
                  <a:latin typeface="Arial" panose="020B0604020202020204" pitchFamily="34" charset="0"/>
                </a:rPr>
                <a:t>2012</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64" name="Freeform 54"/>
            <p:cNvSpPr>
              <a:spLocks/>
            </p:cNvSpPr>
            <p:nvPr/>
          </p:nvSpPr>
          <p:spPr bwMode="auto">
            <a:xfrm>
              <a:off x="1464" y="2107"/>
              <a:ext cx="2687" cy="1117"/>
            </a:xfrm>
            <a:custGeom>
              <a:avLst/>
              <a:gdLst>
                <a:gd name="T0" fmla="*/ 0 w 2687"/>
                <a:gd name="T1" fmla="*/ 0 h 1117"/>
                <a:gd name="T2" fmla="*/ 188 w 2687"/>
                <a:gd name="T3" fmla="*/ 86 h 1117"/>
                <a:gd name="T4" fmla="*/ 522 w 2687"/>
                <a:gd name="T5" fmla="*/ 233 h 1117"/>
                <a:gd name="T6" fmla="*/ 743 w 2687"/>
                <a:gd name="T7" fmla="*/ 330 h 1117"/>
                <a:gd name="T8" fmla="*/ 958 w 2687"/>
                <a:gd name="T9" fmla="*/ 417 h 1117"/>
                <a:gd name="T10" fmla="*/ 1147 w 2687"/>
                <a:gd name="T11" fmla="*/ 510 h 1117"/>
                <a:gd name="T12" fmla="*/ 1328 w 2687"/>
                <a:gd name="T13" fmla="*/ 596 h 1117"/>
                <a:gd name="T14" fmla="*/ 1532 w 2687"/>
                <a:gd name="T15" fmla="*/ 681 h 1117"/>
                <a:gd name="T16" fmla="*/ 1786 w 2687"/>
                <a:gd name="T17" fmla="*/ 813 h 1117"/>
                <a:gd name="T18" fmla="*/ 1928 w 2687"/>
                <a:gd name="T19" fmla="*/ 856 h 1117"/>
                <a:gd name="T20" fmla="*/ 2118 w 2687"/>
                <a:gd name="T21" fmla="*/ 917 h 1117"/>
                <a:gd name="T22" fmla="*/ 2255 w 2687"/>
                <a:gd name="T23" fmla="*/ 969 h 1117"/>
                <a:gd name="T24" fmla="*/ 2348 w 2687"/>
                <a:gd name="T25" fmla="*/ 1002 h 1117"/>
                <a:gd name="T26" fmla="*/ 2469 w 2687"/>
                <a:gd name="T27" fmla="*/ 1027 h 1117"/>
                <a:gd name="T28" fmla="*/ 2567 w 2687"/>
                <a:gd name="T29" fmla="*/ 1086 h 1117"/>
                <a:gd name="T30" fmla="*/ 2687 w 2687"/>
                <a:gd name="T31" fmla="*/ 1117 h 1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87" h="1117">
                  <a:moveTo>
                    <a:pt x="0" y="0"/>
                  </a:moveTo>
                  <a:lnTo>
                    <a:pt x="188" y="86"/>
                  </a:lnTo>
                  <a:lnTo>
                    <a:pt x="522" y="233"/>
                  </a:lnTo>
                  <a:lnTo>
                    <a:pt x="743" y="330"/>
                  </a:lnTo>
                  <a:lnTo>
                    <a:pt x="958" y="417"/>
                  </a:lnTo>
                  <a:lnTo>
                    <a:pt x="1147" y="510"/>
                  </a:lnTo>
                  <a:lnTo>
                    <a:pt x="1328" y="596"/>
                  </a:lnTo>
                  <a:lnTo>
                    <a:pt x="1532" y="681"/>
                  </a:lnTo>
                  <a:lnTo>
                    <a:pt x="1786" y="813"/>
                  </a:lnTo>
                  <a:lnTo>
                    <a:pt x="1928" y="856"/>
                  </a:lnTo>
                  <a:lnTo>
                    <a:pt x="2118" y="917"/>
                  </a:lnTo>
                  <a:lnTo>
                    <a:pt x="2255" y="969"/>
                  </a:lnTo>
                  <a:lnTo>
                    <a:pt x="2348" y="1002"/>
                  </a:lnTo>
                  <a:lnTo>
                    <a:pt x="2469" y="1027"/>
                  </a:lnTo>
                  <a:lnTo>
                    <a:pt x="2567" y="1086"/>
                  </a:lnTo>
                  <a:lnTo>
                    <a:pt x="2687" y="1117"/>
                  </a:lnTo>
                </a:path>
              </a:pathLst>
            </a:custGeom>
            <a:noFill/>
            <a:ln w="41275" cap="rnd">
              <a:solidFill>
                <a:srgbClr val="4BBBE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sp>
        <p:nvSpPr>
          <p:cNvPr id="66" name="TextBox 65"/>
          <p:cNvSpPr txBox="1"/>
          <p:nvPr/>
        </p:nvSpPr>
        <p:spPr>
          <a:xfrm>
            <a:off x="1541986" y="3167444"/>
            <a:ext cx="4442625" cy="215444"/>
          </a:xfrm>
          <a:prstGeom prst="rect">
            <a:avLst/>
          </a:prstGeom>
          <a:noFill/>
        </p:spPr>
        <p:txBody>
          <a:bodyPr wrap="square" rtlCol="0">
            <a:spAutoFit/>
          </a:bodyPr>
          <a:lstStyle/>
          <a:p>
            <a:pPr algn="r"/>
            <a:r>
              <a:rPr lang="en-US" sz="800" dirty="0">
                <a:solidFill>
                  <a:schemeClr val="bg1">
                    <a:lumMod val="50000"/>
                  </a:schemeClr>
                </a:solidFill>
              </a:rPr>
              <a:t>Source: John Hagel, Deloitte, 5/14</a:t>
            </a:r>
          </a:p>
        </p:txBody>
      </p:sp>
      <p:sp>
        <p:nvSpPr>
          <p:cNvPr id="68" name="TextBox 67"/>
          <p:cNvSpPr txBox="1"/>
          <p:nvPr/>
        </p:nvSpPr>
        <p:spPr>
          <a:xfrm>
            <a:off x="863122" y="2304672"/>
            <a:ext cx="10455681" cy="338554"/>
          </a:xfrm>
          <a:prstGeom prst="rect">
            <a:avLst/>
          </a:prstGeom>
          <a:noFill/>
        </p:spPr>
        <p:txBody>
          <a:bodyPr wrap="square" rtlCol="0">
            <a:spAutoFit/>
          </a:bodyPr>
          <a:lstStyle/>
          <a:p>
            <a:pPr algn="ctr"/>
            <a:r>
              <a:rPr lang="en-US" sz="1600" dirty="0">
                <a:solidFill>
                  <a:schemeClr val="bg2">
                    <a:lumMod val="25000"/>
                  </a:schemeClr>
                </a:solidFill>
              </a:rPr>
              <a:t>Decreasing cost / performance curve enables computational power @ core of digital infrastructure</a:t>
            </a:r>
          </a:p>
        </p:txBody>
      </p:sp>
      <p:sp>
        <p:nvSpPr>
          <p:cNvPr id="69" name="TextBox 68"/>
          <p:cNvSpPr txBox="1"/>
          <p:nvPr/>
        </p:nvSpPr>
        <p:spPr>
          <a:xfrm>
            <a:off x="1730116" y="3455257"/>
            <a:ext cx="867441" cy="276999"/>
          </a:xfrm>
          <a:prstGeom prst="rect">
            <a:avLst/>
          </a:prstGeom>
          <a:noFill/>
        </p:spPr>
        <p:txBody>
          <a:bodyPr wrap="square" rtlCol="0">
            <a:spAutoFit/>
          </a:bodyPr>
          <a:lstStyle/>
          <a:p>
            <a:pPr algn="r"/>
            <a:r>
              <a:rPr lang="en-US" sz="1200" b="1" dirty="0">
                <a:solidFill>
                  <a:srgbClr val="4BBBEB"/>
                </a:solidFill>
              </a:rPr>
              <a:t>$527.00</a:t>
            </a:r>
          </a:p>
        </p:txBody>
      </p:sp>
      <p:sp>
        <p:nvSpPr>
          <p:cNvPr id="70" name="TextBox 69"/>
          <p:cNvSpPr txBox="1"/>
          <p:nvPr/>
        </p:nvSpPr>
        <p:spPr>
          <a:xfrm>
            <a:off x="4939249" y="5392016"/>
            <a:ext cx="867441" cy="276999"/>
          </a:xfrm>
          <a:prstGeom prst="rect">
            <a:avLst/>
          </a:prstGeom>
          <a:noFill/>
        </p:spPr>
        <p:txBody>
          <a:bodyPr wrap="square" rtlCol="0">
            <a:spAutoFit/>
          </a:bodyPr>
          <a:lstStyle/>
          <a:p>
            <a:pPr algn="r"/>
            <a:r>
              <a:rPr lang="en-US" sz="1200" b="1" dirty="0">
                <a:solidFill>
                  <a:srgbClr val="4BBBEB"/>
                </a:solidFill>
              </a:rPr>
              <a:t>$0.05</a:t>
            </a:r>
          </a:p>
        </p:txBody>
      </p:sp>
      <p:sp>
        <p:nvSpPr>
          <p:cNvPr id="93" name="TextBox 92"/>
          <p:cNvSpPr txBox="1"/>
          <p:nvPr/>
        </p:nvSpPr>
        <p:spPr>
          <a:xfrm rot="16200000">
            <a:off x="-90405" y="4426825"/>
            <a:ext cx="1569468" cy="253916"/>
          </a:xfrm>
          <a:prstGeom prst="rect">
            <a:avLst/>
          </a:prstGeom>
          <a:noFill/>
        </p:spPr>
        <p:txBody>
          <a:bodyPr wrap="square" rtlCol="0">
            <a:spAutoFit/>
          </a:bodyPr>
          <a:lstStyle/>
          <a:p>
            <a:pPr algn="r"/>
            <a:r>
              <a:rPr lang="en-US" sz="1050" dirty="0">
                <a:solidFill>
                  <a:schemeClr val="bg1">
                    <a:lumMod val="50000"/>
                  </a:schemeClr>
                </a:solidFill>
              </a:rPr>
              <a:t>$ per 1 MM transaction</a:t>
            </a:r>
          </a:p>
        </p:txBody>
      </p:sp>
      <p:sp>
        <p:nvSpPr>
          <p:cNvPr id="67" name="TextBox 66"/>
          <p:cNvSpPr txBox="1"/>
          <p:nvPr/>
        </p:nvSpPr>
        <p:spPr>
          <a:xfrm>
            <a:off x="6664882" y="2875056"/>
            <a:ext cx="4743140" cy="292388"/>
          </a:xfrm>
          <a:prstGeom prst="rect">
            <a:avLst/>
          </a:prstGeom>
          <a:solidFill>
            <a:schemeClr val="bg1">
              <a:lumMod val="95000"/>
            </a:schemeClr>
          </a:solidFill>
          <a:ln w="12700">
            <a:solidFill>
              <a:schemeClr val="bg1">
                <a:lumMod val="95000"/>
              </a:schemeClr>
            </a:solidFill>
          </a:ln>
        </p:spPr>
        <p:txBody>
          <a:bodyPr wrap="square" rtlCol="0">
            <a:spAutoFit/>
          </a:bodyPr>
          <a:lstStyle/>
          <a:p>
            <a:pPr algn="ctr"/>
            <a:r>
              <a:rPr lang="en-US" sz="1300" dirty="0">
                <a:solidFill>
                  <a:schemeClr val="bg1">
                    <a:lumMod val="50000"/>
                  </a:schemeClr>
                </a:solidFill>
              </a:rPr>
              <a:t>Data in Digital Universe vs. Data Storage Costs, </a:t>
            </a:r>
            <a:r>
              <a:rPr lang="en-US" sz="1300" b="1" dirty="0">
                <a:solidFill>
                  <a:schemeClr val="bg1">
                    <a:lumMod val="50000"/>
                  </a:schemeClr>
                </a:solidFill>
              </a:rPr>
              <a:t>2010-2015</a:t>
            </a:r>
          </a:p>
        </p:txBody>
      </p:sp>
      <p:grpSp>
        <p:nvGrpSpPr>
          <p:cNvPr id="72" name="Group 4"/>
          <p:cNvGrpSpPr>
            <a:grpSpLocks noChangeAspect="1"/>
          </p:cNvGrpSpPr>
          <p:nvPr/>
        </p:nvGrpSpPr>
        <p:grpSpPr bwMode="auto">
          <a:xfrm>
            <a:off x="6217020" y="3411744"/>
            <a:ext cx="5545149" cy="2296501"/>
            <a:chOff x="913" y="1995"/>
            <a:chExt cx="3523" cy="1542"/>
          </a:xfrm>
        </p:grpSpPr>
        <p:sp>
          <p:nvSpPr>
            <p:cNvPr id="73" name="AutoShape 3"/>
            <p:cNvSpPr>
              <a:spLocks noChangeAspect="1" noChangeArrowheads="1" noTextEdit="1"/>
            </p:cNvSpPr>
            <p:nvPr/>
          </p:nvSpPr>
          <p:spPr bwMode="auto">
            <a:xfrm>
              <a:off x="913" y="1997"/>
              <a:ext cx="3300" cy="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4" name="Line 5"/>
            <p:cNvSpPr>
              <a:spLocks noChangeShapeType="1"/>
            </p:cNvSpPr>
            <p:nvPr/>
          </p:nvSpPr>
          <p:spPr bwMode="auto">
            <a:xfrm>
              <a:off x="1372" y="2027"/>
              <a:ext cx="2839"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5" name="Line 6"/>
            <p:cNvSpPr>
              <a:spLocks noChangeShapeType="1"/>
            </p:cNvSpPr>
            <p:nvPr/>
          </p:nvSpPr>
          <p:spPr bwMode="auto">
            <a:xfrm>
              <a:off x="1372" y="2306"/>
              <a:ext cx="2839"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6" name="Line 7"/>
            <p:cNvSpPr>
              <a:spLocks noChangeShapeType="1"/>
            </p:cNvSpPr>
            <p:nvPr/>
          </p:nvSpPr>
          <p:spPr bwMode="auto">
            <a:xfrm>
              <a:off x="1372" y="2582"/>
              <a:ext cx="2839"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7" name="Line 8"/>
            <p:cNvSpPr>
              <a:spLocks noChangeShapeType="1"/>
            </p:cNvSpPr>
            <p:nvPr/>
          </p:nvSpPr>
          <p:spPr bwMode="auto">
            <a:xfrm>
              <a:off x="1372" y="2858"/>
              <a:ext cx="2839"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8" name="Line 9"/>
            <p:cNvSpPr>
              <a:spLocks noChangeShapeType="1"/>
            </p:cNvSpPr>
            <p:nvPr/>
          </p:nvSpPr>
          <p:spPr bwMode="auto">
            <a:xfrm>
              <a:off x="1372" y="3134"/>
              <a:ext cx="2839"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9" name="Line 10"/>
            <p:cNvSpPr>
              <a:spLocks noChangeShapeType="1"/>
            </p:cNvSpPr>
            <p:nvPr/>
          </p:nvSpPr>
          <p:spPr bwMode="auto">
            <a:xfrm>
              <a:off x="1372" y="3417"/>
              <a:ext cx="2839"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81" name="Line 11"/>
            <p:cNvSpPr>
              <a:spLocks noChangeShapeType="1"/>
            </p:cNvSpPr>
            <p:nvPr/>
          </p:nvSpPr>
          <p:spPr bwMode="auto">
            <a:xfrm flipV="1">
              <a:off x="1399" y="2027"/>
              <a:ext cx="0" cy="141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07" name="Rectangle 36"/>
            <p:cNvSpPr>
              <a:spLocks noChangeArrowheads="1"/>
            </p:cNvSpPr>
            <p:nvPr/>
          </p:nvSpPr>
          <p:spPr bwMode="auto">
            <a:xfrm>
              <a:off x="1226" y="2541"/>
              <a:ext cx="79"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rgbClr val="777777"/>
                  </a:solidFill>
                  <a:effectLst/>
                  <a:latin typeface="Arial" panose="020B0604020202020204" pitchFamily="34" charset="0"/>
                </a:rPr>
                <a:t>6B</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08" name="Rectangle 37"/>
            <p:cNvSpPr>
              <a:spLocks noChangeArrowheads="1"/>
            </p:cNvSpPr>
            <p:nvPr/>
          </p:nvSpPr>
          <p:spPr bwMode="auto">
            <a:xfrm>
              <a:off x="1226" y="2265"/>
              <a:ext cx="79"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rgbClr val="777777"/>
                  </a:solidFill>
                  <a:effectLst/>
                  <a:latin typeface="Arial" panose="020B0604020202020204" pitchFamily="34" charset="0"/>
                </a:rPr>
                <a:t>8B</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09" name="Rectangle 38"/>
            <p:cNvSpPr>
              <a:spLocks noChangeArrowheads="1"/>
            </p:cNvSpPr>
            <p:nvPr/>
          </p:nvSpPr>
          <p:spPr bwMode="auto">
            <a:xfrm>
              <a:off x="1191" y="1995"/>
              <a:ext cx="114"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rgbClr val="777777"/>
                  </a:solidFill>
                  <a:effectLst/>
                  <a:latin typeface="Arial" panose="020B0604020202020204" pitchFamily="34" charset="0"/>
                </a:rPr>
                <a:t>10B</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10" name="Rectangle 39"/>
            <p:cNvSpPr>
              <a:spLocks noChangeArrowheads="1"/>
            </p:cNvSpPr>
            <p:nvPr/>
          </p:nvSpPr>
          <p:spPr bwMode="auto">
            <a:xfrm>
              <a:off x="1226" y="2818"/>
              <a:ext cx="79"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rgbClr val="777777"/>
                  </a:solidFill>
                  <a:effectLst/>
                  <a:latin typeface="Arial" panose="020B0604020202020204" pitchFamily="34" charset="0"/>
                </a:rPr>
                <a:t>4B</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11" name="Rectangle 40"/>
            <p:cNvSpPr>
              <a:spLocks noChangeArrowheads="1"/>
            </p:cNvSpPr>
            <p:nvPr/>
          </p:nvSpPr>
          <p:spPr bwMode="auto">
            <a:xfrm>
              <a:off x="1226" y="3096"/>
              <a:ext cx="79"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rgbClr val="777777"/>
                  </a:solidFill>
                  <a:effectLst/>
                  <a:latin typeface="Arial" panose="020B0604020202020204" pitchFamily="34" charset="0"/>
                </a:rPr>
                <a:t>2B</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12" name="Rectangle 41"/>
            <p:cNvSpPr>
              <a:spLocks noChangeArrowheads="1"/>
            </p:cNvSpPr>
            <p:nvPr/>
          </p:nvSpPr>
          <p:spPr bwMode="auto">
            <a:xfrm>
              <a:off x="1226" y="3373"/>
              <a:ext cx="79"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rgbClr val="777777"/>
                  </a:solidFill>
                  <a:effectLst/>
                  <a:latin typeface="Arial" panose="020B0604020202020204" pitchFamily="34" charset="0"/>
                </a:rPr>
                <a:t>0B</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14" name="Rectangle 43"/>
            <p:cNvSpPr>
              <a:spLocks noChangeArrowheads="1"/>
            </p:cNvSpPr>
            <p:nvPr/>
          </p:nvSpPr>
          <p:spPr bwMode="auto">
            <a:xfrm>
              <a:off x="1616" y="3454"/>
              <a:ext cx="14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rgbClr val="777777"/>
                  </a:solidFill>
                  <a:effectLst/>
                  <a:latin typeface="Arial" panose="020B0604020202020204" pitchFamily="34" charset="0"/>
                </a:rPr>
                <a:t>2010</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16" name="Rectangle 45"/>
            <p:cNvSpPr>
              <a:spLocks noChangeArrowheads="1"/>
            </p:cNvSpPr>
            <p:nvPr/>
          </p:nvSpPr>
          <p:spPr bwMode="auto">
            <a:xfrm>
              <a:off x="2081" y="3454"/>
              <a:ext cx="14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rgbClr val="777777"/>
                  </a:solidFill>
                  <a:effectLst/>
                  <a:latin typeface="Arial" panose="020B0604020202020204" pitchFamily="34" charset="0"/>
                </a:rPr>
                <a:t>2011</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18" name="Rectangle 47"/>
            <p:cNvSpPr>
              <a:spLocks noChangeArrowheads="1"/>
            </p:cNvSpPr>
            <p:nvPr/>
          </p:nvSpPr>
          <p:spPr bwMode="auto">
            <a:xfrm>
              <a:off x="2550" y="3454"/>
              <a:ext cx="14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rgbClr val="777777"/>
                  </a:solidFill>
                  <a:effectLst/>
                  <a:latin typeface="Arial" panose="020B0604020202020204" pitchFamily="34" charset="0"/>
                </a:rPr>
                <a:t>2012</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20" name="Rectangle 49"/>
            <p:cNvSpPr>
              <a:spLocks noChangeArrowheads="1"/>
            </p:cNvSpPr>
            <p:nvPr/>
          </p:nvSpPr>
          <p:spPr bwMode="auto">
            <a:xfrm>
              <a:off x="3018" y="3454"/>
              <a:ext cx="14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rgbClr val="777777"/>
                  </a:solidFill>
                  <a:effectLst/>
                  <a:latin typeface="Arial" panose="020B0604020202020204" pitchFamily="34" charset="0"/>
                </a:rPr>
                <a:t>2013</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22" name="Rectangle 51"/>
            <p:cNvSpPr>
              <a:spLocks noChangeArrowheads="1"/>
            </p:cNvSpPr>
            <p:nvPr/>
          </p:nvSpPr>
          <p:spPr bwMode="auto">
            <a:xfrm>
              <a:off x="3489" y="3454"/>
              <a:ext cx="14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rgbClr val="777777"/>
                  </a:solidFill>
                  <a:effectLst/>
                  <a:latin typeface="Arial" panose="020B0604020202020204" pitchFamily="34" charset="0"/>
                </a:rPr>
                <a:t>2014</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24" name="Rectangle 53"/>
            <p:cNvSpPr>
              <a:spLocks noChangeArrowheads="1"/>
            </p:cNvSpPr>
            <p:nvPr/>
          </p:nvSpPr>
          <p:spPr bwMode="auto">
            <a:xfrm>
              <a:off x="3956" y="3454"/>
              <a:ext cx="14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rgbClr val="777777"/>
                  </a:solidFill>
                  <a:effectLst/>
                  <a:latin typeface="Arial" panose="020B0604020202020204" pitchFamily="34" charset="0"/>
                </a:rPr>
                <a:t>2015</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29" name="Rectangle 37"/>
            <p:cNvSpPr>
              <a:spLocks noChangeArrowheads="1"/>
            </p:cNvSpPr>
            <p:nvPr/>
          </p:nvSpPr>
          <p:spPr bwMode="auto">
            <a:xfrm>
              <a:off x="4271" y="2457"/>
              <a:ext cx="165"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de-DE" altLang="de-DE" sz="800" dirty="0">
                  <a:solidFill>
                    <a:srgbClr val="777777"/>
                  </a:solidFill>
                </a:rPr>
                <a:t>$0.15</a:t>
              </a:r>
              <a:endParaRPr lang="de-DE" altLang="de-DE" dirty="0"/>
            </a:p>
          </p:txBody>
        </p:sp>
        <p:sp>
          <p:nvSpPr>
            <p:cNvPr id="130" name="Rectangle 38"/>
            <p:cNvSpPr>
              <a:spLocks noChangeArrowheads="1"/>
            </p:cNvSpPr>
            <p:nvPr/>
          </p:nvSpPr>
          <p:spPr bwMode="auto">
            <a:xfrm>
              <a:off x="4236" y="1995"/>
              <a:ext cx="165"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dirty="0">
                  <a:ln>
                    <a:noFill/>
                  </a:ln>
                  <a:solidFill>
                    <a:srgbClr val="777777"/>
                  </a:solidFill>
                  <a:effectLst/>
                  <a:latin typeface="Arial" panose="020B0604020202020204" pitchFamily="34" charset="0"/>
                </a:rPr>
                <a:t>$0.20</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31" name="Rectangle 39"/>
            <p:cNvSpPr>
              <a:spLocks noChangeArrowheads="1"/>
            </p:cNvSpPr>
            <p:nvPr/>
          </p:nvSpPr>
          <p:spPr bwMode="auto">
            <a:xfrm>
              <a:off x="4271" y="2950"/>
              <a:ext cx="165"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de-DE" altLang="de-DE" sz="800" dirty="0">
                  <a:solidFill>
                    <a:srgbClr val="777777"/>
                  </a:solidFill>
                </a:rPr>
                <a:t>$0.10</a:t>
              </a:r>
              <a:endParaRPr lang="de-DE" altLang="de-DE" dirty="0"/>
            </a:p>
          </p:txBody>
        </p:sp>
        <p:sp>
          <p:nvSpPr>
            <p:cNvPr id="133" name="Rectangle 41"/>
            <p:cNvSpPr>
              <a:spLocks noChangeArrowheads="1"/>
            </p:cNvSpPr>
            <p:nvPr/>
          </p:nvSpPr>
          <p:spPr bwMode="auto">
            <a:xfrm>
              <a:off x="4271" y="3373"/>
              <a:ext cx="165"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de-DE" altLang="de-DE" sz="800" dirty="0">
                  <a:solidFill>
                    <a:srgbClr val="777777"/>
                  </a:solidFill>
                </a:rPr>
                <a:t>$0.05</a:t>
              </a:r>
              <a:endParaRPr lang="de-DE" altLang="de-DE" dirty="0"/>
            </a:p>
          </p:txBody>
        </p:sp>
      </p:grpSp>
      <p:sp>
        <p:nvSpPr>
          <p:cNvPr id="126" name="TextBox 125"/>
          <p:cNvSpPr txBox="1"/>
          <p:nvPr/>
        </p:nvSpPr>
        <p:spPr>
          <a:xfrm rot="16200000">
            <a:off x="5657859" y="4426825"/>
            <a:ext cx="1569468" cy="253916"/>
          </a:xfrm>
          <a:prstGeom prst="rect">
            <a:avLst/>
          </a:prstGeom>
          <a:noFill/>
        </p:spPr>
        <p:txBody>
          <a:bodyPr wrap="square" rtlCol="0">
            <a:spAutoFit/>
          </a:bodyPr>
          <a:lstStyle/>
          <a:p>
            <a:pPr algn="r"/>
            <a:r>
              <a:rPr lang="en-US" sz="1050" dirty="0">
                <a:solidFill>
                  <a:schemeClr val="bg1">
                    <a:lumMod val="50000"/>
                  </a:schemeClr>
                </a:solidFill>
              </a:rPr>
              <a:t>Petabytes of Data</a:t>
            </a:r>
          </a:p>
        </p:txBody>
      </p:sp>
      <p:sp>
        <p:nvSpPr>
          <p:cNvPr id="127" name="TextBox 126"/>
          <p:cNvSpPr txBox="1"/>
          <p:nvPr/>
        </p:nvSpPr>
        <p:spPr>
          <a:xfrm rot="16200000">
            <a:off x="11157709" y="4426825"/>
            <a:ext cx="1569468" cy="253916"/>
          </a:xfrm>
          <a:prstGeom prst="rect">
            <a:avLst/>
          </a:prstGeom>
          <a:noFill/>
        </p:spPr>
        <p:txBody>
          <a:bodyPr wrap="square" rtlCol="0">
            <a:spAutoFit/>
          </a:bodyPr>
          <a:lstStyle/>
          <a:p>
            <a:pPr algn="r"/>
            <a:r>
              <a:rPr lang="en-US" sz="1050" dirty="0">
                <a:solidFill>
                  <a:schemeClr val="bg1">
                    <a:lumMod val="50000"/>
                  </a:schemeClr>
                </a:solidFill>
              </a:rPr>
              <a:t>Cost per GB of Storage</a:t>
            </a:r>
          </a:p>
        </p:txBody>
      </p:sp>
      <p:sp>
        <p:nvSpPr>
          <p:cNvPr id="10" name="Freeform 6"/>
          <p:cNvSpPr>
            <a:spLocks/>
          </p:cNvSpPr>
          <p:nvPr/>
        </p:nvSpPr>
        <p:spPr bwMode="auto">
          <a:xfrm>
            <a:off x="7346951" y="3674030"/>
            <a:ext cx="3790950" cy="1747867"/>
          </a:xfrm>
          <a:custGeom>
            <a:avLst/>
            <a:gdLst>
              <a:gd name="T0" fmla="*/ 0 w 2388"/>
              <a:gd name="T1" fmla="*/ 0 h 1191"/>
              <a:gd name="T2" fmla="*/ 482 w 2388"/>
              <a:gd name="T3" fmla="*/ 321 h 1191"/>
              <a:gd name="T4" fmla="*/ 960 w 2388"/>
              <a:gd name="T5" fmla="*/ 473 h 1191"/>
              <a:gd name="T6" fmla="*/ 1439 w 2388"/>
              <a:gd name="T7" fmla="*/ 831 h 1191"/>
              <a:gd name="T8" fmla="*/ 1913 w 2388"/>
              <a:gd name="T9" fmla="*/ 1036 h 1191"/>
              <a:gd name="T10" fmla="*/ 2388 w 2388"/>
              <a:gd name="T11" fmla="*/ 1191 h 1191"/>
            </a:gdLst>
            <a:ahLst/>
            <a:cxnLst>
              <a:cxn ang="0">
                <a:pos x="T0" y="T1"/>
              </a:cxn>
              <a:cxn ang="0">
                <a:pos x="T2" y="T3"/>
              </a:cxn>
              <a:cxn ang="0">
                <a:pos x="T4" y="T5"/>
              </a:cxn>
              <a:cxn ang="0">
                <a:pos x="T6" y="T7"/>
              </a:cxn>
              <a:cxn ang="0">
                <a:pos x="T8" y="T9"/>
              </a:cxn>
              <a:cxn ang="0">
                <a:pos x="T10" y="T11"/>
              </a:cxn>
            </a:cxnLst>
            <a:rect l="0" t="0" r="r" b="b"/>
            <a:pathLst>
              <a:path w="2388" h="1191">
                <a:moveTo>
                  <a:pt x="0" y="0"/>
                </a:moveTo>
                <a:lnTo>
                  <a:pt x="482" y="321"/>
                </a:lnTo>
                <a:lnTo>
                  <a:pt x="960" y="473"/>
                </a:lnTo>
                <a:lnTo>
                  <a:pt x="1439" y="831"/>
                </a:lnTo>
                <a:lnTo>
                  <a:pt x="1913" y="1036"/>
                </a:lnTo>
                <a:lnTo>
                  <a:pt x="2388" y="1191"/>
                </a:lnTo>
              </a:path>
            </a:pathLst>
          </a:custGeom>
          <a:noFill/>
          <a:ln w="34925" cap="rnd">
            <a:solidFill>
              <a:schemeClr val="accent2">
                <a:lumMod val="60000"/>
                <a:lumOff val="4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p:nvSpPr>
        <p:spPr bwMode="auto">
          <a:xfrm>
            <a:off x="7346951" y="3594655"/>
            <a:ext cx="3790950" cy="1700905"/>
          </a:xfrm>
          <a:custGeom>
            <a:avLst/>
            <a:gdLst>
              <a:gd name="T0" fmla="*/ 2388 w 2388"/>
              <a:gd name="T1" fmla="*/ 0 h 1159"/>
              <a:gd name="T2" fmla="*/ 2192 w 2388"/>
              <a:gd name="T3" fmla="*/ 171 h 1159"/>
              <a:gd name="T4" fmla="*/ 1977 w 2388"/>
              <a:gd name="T5" fmla="*/ 347 h 1159"/>
              <a:gd name="T6" fmla="*/ 1926 w 2388"/>
              <a:gd name="T7" fmla="*/ 401 h 1159"/>
              <a:gd name="T8" fmla="*/ 1460 w 2388"/>
              <a:gd name="T9" fmla="*/ 691 h 1159"/>
              <a:gd name="T10" fmla="*/ 986 w 2388"/>
              <a:gd name="T11" fmla="*/ 907 h 1159"/>
              <a:gd name="T12" fmla="*/ 496 w 2388"/>
              <a:gd name="T13" fmla="*/ 1057 h 1159"/>
              <a:gd name="T14" fmla="*/ 0 w 2388"/>
              <a:gd name="T15" fmla="*/ 1159 h 1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8" h="1159">
                <a:moveTo>
                  <a:pt x="2388" y="0"/>
                </a:moveTo>
                <a:lnTo>
                  <a:pt x="2192" y="171"/>
                </a:lnTo>
                <a:lnTo>
                  <a:pt x="1977" y="347"/>
                </a:lnTo>
                <a:lnTo>
                  <a:pt x="1926" y="401"/>
                </a:lnTo>
                <a:lnTo>
                  <a:pt x="1460" y="691"/>
                </a:lnTo>
                <a:lnTo>
                  <a:pt x="986" y="907"/>
                </a:lnTo>
                <a:lnTo>
                  <a:pt x="496" y="1057"/>
                </a:lnTo>
                <a:lnTo>
                  <a:pt x="0" y="1159"/>
                </a:lnTo>
              </a:path>
            </a:pathLst>
          </a:custGeom>
          <a:noFill/>
          <a:ln w="34925" cap="rnd">
            <a:solidFill>
              <a:schemeClr val="tx2">
                <a:lumMod val="50000"/>
                <a:lumOff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4" name="TextBox 133"/>
          <p:cNvSpPr txBox="1"/>
          <p:nvPr/>
        </p:nvSpPr>
        <p:spPr>
          <a:xfrm>
            <a:off x="6981977" y="6172200"/>
            <a:ext cx="4426045" cy="430887"/>
          </a:xfrm>
          <a:prstGeom prst="rect">
            <a:avLst/>
          </a:prstGeom>
          <a:solidFill>
            <a:schemeClr val="bg1">
              <a:lumMod val="65000"/>
            </a:schemeClr>
          </a:solidFill>
        </p:spPr>
        <p:txBody>
          <a:bodyPr wrap="square" rtlCol="0">
            <a:spAutoFit/>
          </a:bodyPr>
          <a:lstStyle/>
          <a:p>
            <a:pPr algn="ctr"/>
            <a:r>
              <a:rPr lang="en-US" sz="1100" dirty="0">
                <a:solidFill>
                  <a:schemeClr val="bg1"/>
                </a:solidFill>
              </a:rPr>
              <a:t>Global Data Growth Rising Fast = +50% CAGR since 2010. Data Infrastructure Costs Falling Fast = -20% CAGR</a:t>
            </a:r>
          </a:p>
        </p:txBody>
      </p:sp>
      <p:grpSp>
        <p:nvGrpSpPr>
          <p:cNvPr id="8193" name="Group 8192"/>
          <p:cNvGrpSpPr/>
          <p:nvPr/>
        </p:nvGrpSpPr>
        <p:grpSpPr>
          <a:xfrm>
            <a:off x="7304717" y="5858038"/>
            <a:ext cx="4509878" cy="215444"/>
            <a:chOff x="7089557" y="5858038"/>
            <a:chExt cx="4509878" cy="215444"/>
          </a:xfrm>
        </p:grpSpPr>
        <p:sp>
          <p:nvSpPr>
            <p:cNvPr id="65" name="Rectangle 64"/>
            <p:cNvSpPr/>
            <p:nvPr/>
          </p:nvSpPr>
          <p:spPr>
            <a:xfrm>
              <a:off x="7451125" y="5858038"/>
              <a:ext cx="4148310" cy="215444"/>
            </a:xfrm>
            <a:prstGeom prst="rect">
              <a:avLst/>
            </a:prstGeom>
          </p:spPr>
          <p:txBody>
            <a:bodyPr wrap="square">
              <a:spAutoFit/>
            </a:bodyPr>
            <a:lstStyle/>
            <a:p>
              <a:r>
                <a:rPr lang="en-US" sz="800" dirty="0">
                  <a:solidFill>
                    <a:schemeClr val="bg1">
                      <a:lumMod val="50000"/>
                    </a:schemeClr>
                  </a:solidFill>
                </a:rPr>
                <a:t>Data in Digital Universe (Petabytes)                          Storage Costs ($/GB)</a:t>
              </a:r>
              <a:endParaRPr lang="en-US" sz="800" dirty="0"/>
            </a:p>
          </p:txBody>
        </p:sp>
        <p:sp>
          <p:nvSpPr>
            <p:cNvPr id="8192" name="Rounded Rectangle 8191"/>
            <p:cNvSpPr/>
            <p:nvPr/>
          </p:nvSpPr>
          <p:spPr>
            <a:xfrm>
              <a:off x="7089557" y="5933190"/>
              <a:ext cx="341554" cy="50500"/>
            </a:xfrm>
            <a:prstGeom prst="round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ounded Rectangle 136"/>
            <p:cNvSpPr/>
            <p:nvPr/>
          </p:nvSpPr>
          <p:spPr>
            <a:xfrm>
              <a:off x="9448800" y="5933190"/>
              <a:ext cx="341554" cy="50500"/>
            </a:xfrm>
            <a:prstGeom prst="roundRect">
              <a:avLst/>
            </a:prstGeom>
            <a:solidFill>
              <a:srgbClr val="52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9" name="TextBox 138"/>
          <p:cNvSpPr txBox="1"/>
          <p:nvPr/>
        </p:nvSpPr>
        <p:spPr>
          <a:xfrm>
            <a:off x="6977852" y="3156383"/>
            <a:ext cx="4442625" cy="215444"/>
          </a:xfrm>
          <a:prstGeom prst="rect">
            <a:avLst/>
          </a:prstGeom>
          <a:noFill/>
        </p:spPr>
        <p:txBody>
          <a:bodyPr wrap="square" rtlCol="0">
            <a:spAutoFit/>
          </a:bodyPr>
          <a:lstStyle/>
          <a:p>
            <a:pPr algn="r"/>
            <a:r>
              <a:rPr lang="en-US" sz="800" dirty="0">
                <a:solidFill>
                  <a:schemeClr val="bg1">
                    <a:lumMod val="50000"/>
                  </a:schemeClr>
                </a:solidFill>
              </a:rPr>
              <a:t>Source: IDC, 5/16</a:t>
            </a:r>
          </a:p>
        </p:txBody>
      </p:sp>
    </p:spTree>
    <p:extLst>
      <p:ext uri="{BB962C8B-B14F-4D97-AF65-F5344CB8AC3E}">
        <p14:creationId xmlns:p14="http://schemas.microsoft.com/office/powerpoint/2010/main" val="628972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Vast Majority of Data Coming from Mobile </a:t>
            </a:r>
          </a:p>
        </p:txBody>
      </p:sp>
      <p:sp>
        <p:nvSpPr>
          <p:cNvPr id="3" name="Date Placeholder 2"/>
          <p:cNvSpPr>
            <a:spLocks noGrp="1"/>
          </p:cNvSpPr>
          <p:nvPr>
            <p:ph type="dt" sz="half" idx="10"/>
          </p:nvPr>
        </p:nvSpPr>
        <p:spPr/>
        <p:txBody>
          <a:bodyPr/>
          <a:lstStyle/>
          <a:p>
            <a:fld id="{DFCCC08D-D6D9-734D-B3F4-1D7EB4E73237}" type="datetime1">
              <a:rPr lang="en-US" smtClean="0"/>
              <a:pPr/>
              <a:t>3/10/2017</a:t>
            </a:fld>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pPr/>
              <a:t>22</a:t>
            </a:fld>
            <a:endParaRPr lang="en-US"/>
          </a:p>
        </p:txBody>
      </p:sp>
      <p:sp>
        <p:nvSpPr>
          <p:cNvPr id="5" name="Text Placeholder 4"/>
          <p:cNvSpPr>
            <a:spLocks noGrp="1"/>
          </p:cNvSpPr>
          <p:nvPr>
            <p:ph type="body" sz="quarter" idx="13"/>
          </p:nvPr>
        </p:nvSpPr>
        <p:spPr/>
        <p:txBody>
          <a:bodyPr/>
          <a:lstStyle/>
          <a:p>
            <a:r>
              <a:rPr lang="en-US" dirty="0"/>
              <a:t>Specifically from Mobile Apps Because They Generate Deep Data Needed for Prediction</a:t>
            </a:r>
          </a:p>
        </p:txBody>
      </p:sp>
      <p:sp>
        <p:nvSpPr>
          <p:cNvPr id="6" name="Footer Placeholder 5"/>
          <p:cNvSpPr>
            <a:spLocks noGrp="1"/>
          </p:cNvSpPr>
          <p:nvPr>
            <p:ph type="ftr" sz="quarter" idx="3"/>
          </p:nvPr>
        </p:nvSpPr>
        <p:spPr/>
        <p:txBody>
          <a:bodyPr/>
          <a:lstStyle/>
          <a:p>
            <a:r>
              <a:rPr lang="en-US" dirty="0"/>
              <a:t>​Copyright © 2017 </a:t>
            </a:r>
            <a:r>
              <a:rPr lang="en-US" dirty="0" err="1"/>
              <a:t>Smaato</a:t>
            </a:r>
            <a:r>
              <a:rPr lang="en-US" dirty="0"/>
              <a:t> Inc. All Rights Reserved.</a:t>
            </a:r>
          </a:p>
        </p:txBody>
      </p:sp>
      <p:sp>
        <p:nvSpPr>
          <p:cNvPr id="10" name="TextBox 9"/>
          <p:cNvSpPr txBox="1"/>
          <p:nvPr/>
        </p:nvSpPr>
        <p:spPr>
          <a:xfrm>
            <a:off x="1714028" y="1778859"/>
            <a:ext cx="8953971" cy="338554"/>
          </a:xfrm>
          <a:prstGeom prst="rect">
            <a:avLst/>
          </a:prstGeom>
          <a:noFill/>
          <a:ln w="12700">
            <a:solidFill>
              <a:schemeClr val="bg1">
                <a:lumMod val="95000"/>
              </a:schemeClr>
            </a:solidFill>
          </a:ln>
        </p:spPr>
        <p:txBody>
          <a:bodyPr wrap="square" rtlCol="0">
            <a:spAutoFit/>
          </a:bodyPr>
          <a:lstStyle/>
          <a:p>
            <a:pPr algn="ctr"/>
            <a:r>
              <a:rPr lang="en-US" sz="1600" dirty="0">
                <a:solidFill>
                  <a:schemeClr val="bg1">
                    <a:lumMod val="50000"/>
                  </a:schemeClr>
                </a:solidFill>
              </a:rPr>
              <a:t>Global Mobile Data Traffic Forecast By Device</a:t>
            </a:r>
          </a:p>
        </p:txBody>
      </p:sp>
      <p:sp>
        <p:nvSpPr>
          <p:cNvPr id="30" name="Rectangle 19"/>
          <p:cNvSpPr>
            <a:spLocks noChangeArrowheads="1"/>
          </p:cNvSpPr>
          <p:nvPr/>
        </p:nvSpPr>
        <p:spPr bwMode="auto">
          <a:xfrm>
            <a:off x="1479081" y="2526364"/>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rgbClr val="777777"/>
                </a:solidFill>
                <a:effectLst/>
                <a:latin typeface="Arial" panose="020B0604020202020204" pitchFamily="34" charset="0"/>
              </a:rPr>
              <a:t>12</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1" name="Rectangle 20"/>
          <p:cNvSpPr>
            <a:spLocks noChangeArrowheads="1"/>
          </p:cNvSpPr>
          <p:nvPr/>
        </p:nvSpPr>
        <p:spPr bwMode="auto">
          <a:xfrm>
            <a:off x="1479081" y="3029601"/>
            <a:ext cx="1282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rgbClr val="777777"/>
                </a:solidFill>
                <a:effectLst/>
                <a:latin typeface="Arial" panose="020B0604020202020204" pitchFamily="34" charset="0"/>
              </a:rPr>
              <a:t>10</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2" name="Rectangle 21"/>
          <p:cNvSpPr>
            <a:spLocks noChangeArrowheads="1"/>
          </p:cNvSpPr>
          <p:nvPr/>
        </p:nvSpPr>
        <p:spPr bwMode="auto">
          <a:xfrm>
            <a:off x="1544168" y="3542364"/>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rgbClr val="777777"/>
                </a:solidFill>
                <a:effectLst/>
                <a:latin typeface="Arial" panose="020B0604020202020204" pitchFamily="34" charset="0"/>
              </a:rPr>
              <a:t>8</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3" name="Rectangle 22"/>
          <p:cNvSpPr>
            <a:spLocks noChangeArrowheads="1"/>
          </p:cNvSpPr>
          <p:nvPr/>
        </p:nvSpPr>
        <p:spPr bwMode="auto">
          <a:xfrm>
            <a:off x="1544168" y="4051951"/>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rgbClr val="777777"/>
                </a:solidFill>
                <a:effectLst/>
                <a:latin typeface="Arial" panose="020B0604020202020204" pitchFamily="34" charset="0"/>
              </a:rPr>
              <a:t>6</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4" name="Rectangle 23"/>
          <p:cNvSpPr>
            <a:spLocks noChangeArrowheads="1"/>
          </p:cNvSpPr>
          <p:nvPr/>
        </p:nvSpPr>
        <p:spPr bwMode="auto">
          <a:xfrm>
            <a:off x="1544168" y="4577414"/>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rgbClr val="777777"/>
                </a:solidFill>
                <a:effectLst/>
                <a:latin typeface="Arial" panose="020B0604020202020204" pitchFamily="34" charset="0"/>
              </a:rPr>
              <a:t>4</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5" name="Rectangle 24"/>
          <p:cNvSpPr>
            <a:spLocks noChangeArrowheads="1"/>
          </p:cNvSpPr>
          <p:nvPr/>
        </p:nvSpPr>
        <p:spPr bwMode="auto">
          <a:xfrm>
            <a:off x="1544168" y="5098114"/>
            <a:ext cx="6412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rgbClr val="777777"/>
                </a:solidFill>
                <a:effectLst/>
                <a:latin typeface="Arial" panose="020B0604020202020204" pitchFamily="34" charset="0"/>
              </a:rPr>
              <a:t>2</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6" name="Rectangle 25"/>
          <p:cNvSpPr>
            <a:spLocks noChangeArrowheads="1"/>
          </p:cNvSpPr>
          <p:nvPr/>
        </p:nvSpPr>
        <p:spPr bwMode="auto">
          <a:xfrm>
            <a:off x="1537816" y="5612464"/>
            <a:ext cx="12700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a:ln>
                  <a:noFill/>
                </a:ln>
                <a:solidFill>
                  <a:srgbClr val="777777"/>
                </a:solidFill>
                <a:effectLst/>
                <a:latin typeface="Arial" panose="020B0604020202020204" pitchFamily="34" charset="0"/>
              </a:rPr>
              <a:t>0</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7" name="Rectangle 26"/>
          <p:cNvSpPr>
            <a:spLocks noChangeArrowheads="1"/>
          </p:cNvSpPr>
          <p:nvPr/>
        </p:nvSpPr>
        <p:spPr bwMode="auto">
          <a:xfrm>
            <a:off x="1625476" y="5763276"/>
            <a:ext cx="2564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rgbClr val="777777"/>
                </a:solidFill>
                <a:effectLst/>
                <a:latin typeface="Arial" panose="020B0604020202020204" pitchFamily="34" charset="0"/>
              </a:rPr>
              <a:t>2012</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8" name="Rectangle 27"/>
          <p:cNvSpPr>
            <a:spLocks noChangeArrowheads="1"/>
          </p:cNvSpPr>
          <p:nvPr/>
        </p:nvSpPr>
        <p:spPr bwMode="auto">
          <a:xfrm>
            <a:off x="3399562" y="5763276"/>
            <a:ext cx="2564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rgbClr val="777777"/>
                </a:solidFill>
                <a:effectLst/>
                <a:latin typeface="Arial" panose="020B0604020202020204" pitchFamily="34" charset="0"/>
              </a:rPr>
              <a:t>2013</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9" name="Rectangle 28"/>
          <p:cNvSpPr>
            <a:spLocks noChangeArrowheads="1"/>
          </p:cNvSpPr>
          <p:nvPr/>
        </p:nvSpPr>
        <p:spPr bwMode="auto">
          <a:xfrm>
            <a:off x="5182572" y="5763276"/>
            <a:ext cx="2564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rgbClr val="777777"/>
                </a:solidFill>
                <a:effectLst/>
                <a:latin typeface="Arial" panose="020B0604020202020204" pitchFamily="34" charset="0"/>
              </a:rPr>
              <a:t>2014</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40" name="Rectangle 29"/>
          <p:cNvSpPr>
            <a:spLocks noChangeArrowheads="1"/>
          </p:cNvSpPr>
          <p:nvPr/>
        </p:nvSpPr>
        <p:spPr bwMode="auto">
          <a:xfrm>
            <a:off x="6981790" y="5763276"/>
            <a:ext cx="2564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rgbClr val="777777"/>
                </a:solidFill>
                <a:effectLst/>
                <a:latin typeface="Arial" panose="020B0604020202020204" pitchFamily="34" charset="0"/>
              </a:rPr>
              <a:t>2015</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41" name="Rectangle 30"/>
          <p:cNvSpPr>
            <a:spLocks noChangeArrowheads="1"/>
          </p:cNvSpPr>
          <p:nvPr/>
        </p:nvSpPr>
        <p:spPr bwMode="auto">
          <a:xfrm>
            <a:off x="8754030" y="5763276"/>
            <a:ext cx="2564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rgbClr val="777777"/>
                </a:solidFill>
                <a:effectLst/>
                <a:latin typeface="Arial" panose="020B0604020202020204" pitchFamily="34" charset="0"/>
              </a:rPr>
              <a:t>2016</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42" name="Rectangle 31"/>
          <p:cNvSpPr>
            <a:spLocks noChangeArrowheads="1"/>
          </p:cNvSpPr>
          <p:nvPr/>
        </p:nvSpPr>
        <p:spPr bwMode="auto">
          <a:xfrm>
            <a:off x="10523451" y="5763276"/>
            <a:ext cx="2564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rgbClr val="777777"/>
                </a:solidFill>
                <a:effectLst/>
                <a:latin typeface="Arial" panose="020B0604020202020204" pitchFamily="34" charset="0"/>
              </a:rPr>
              <a:t>2017</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47" name="TextBox 46"/>
          <p:cNvSpPr txBox="1"/>
          <p:nvPr/>
        </p:nvSpPr>
        <p:spPr>
          <a:xfrm>
            <a:off x="7237049" y="6322623"/>
            <a:ext cx="4097338" cy="215444"/>
          </a:xfrm>
          <a:prstGeom prst="rect">
            <a:avLst/>
          </a:prstGeom>
          <a:noFill/>
        </p:spPr>
        <p:txBody>
          <a:bodyPr wrap="square" rtlCol="0">
            <a:spAutoFit/>
          </a:bodyPr>
          <a:lstStyle/>
          <a:p>
            <a:pPr algn="r"/>
            <a:r>
              <a:rPr lang="en-US" sz="800" dirty="0">
                <a:solidFill>
                  <a:schemeClr val="bg1">
                    <a:lumMod val="50000"/>
                  </a:schemeClr>
                </a:solidFill>
              </a:rPr>
              <a:t>Source: Cisco VNI Mobile Data Traffic Forecast 2012-2017</a:t>
            </a:r>
          </a:p>
        </p:txBody>
      </p:sp>
      <p:grpSp>
        <p:nvGrpSpPr>
          <p:cNvPr id="7" name="Group 6"/>
          <p:cNvGrpSpPr/>
          <p:nvPr/>
        </p:nvGrpSpPr>
        <p:grpSpPr>
          <a:xfrm>
            <a:off x="1682279" y="2578751"/>
            <a:ext cx="8985721" cy="3132138"/>
            <a:chOff x="1682279" y="2578751"/>
            <a:chExt cx="5248275" cy="3132138"/>
          </a:xfrm>
        </p:grpSpPr>
        <p:sp>
          <p:nvSpPr>
            <p:cNvPr id="16" name="Line 5"/>
            <p:cNvSpPr>
              <a:spLocks noChangeShapeType="1"/>
            </p:cNvSpPr>
            <p:nvPr/>
          </p:nvSpPr>
          <p:spPr bwMode="auto">
            <a:xfrm>
              <a:off x="1682279" y="2578751"/>
              <a:ext cx="5238750"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17" name="Line 6"/>
            <p:cNvSpPr>
              <a:spLocks noChangeShapeType="1"/>
            </p:cNvSpPr>
            <p:nvPr/>
          </p:nvSpPr>
          <p:spPr bwMode="auto">
            <a:xfrm>
              <a:off x="1682279" y="3088339"/>
              <a:ext cx="5238750"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8" name="Line 7"/>
            <p:cNvSpPr>
              <a:spLocks noChangeShapeType="1"/>
            </p:cNvSpPr>
            <p:nvPr/>
          </p:nvSpPr>
          <p:spPr bwMode="auto">
            <a:xfrm>
              <a:off x="1682279" y="3609039"/>
              <a:ext cx="5238750"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19" name="Line 8"/>
            <p:cNvSpPr>
              <a:spLocks noChangeShapeType="1"/>
            </p:cNvSpPr>
            <p:nvPr/>
          </p:nvSpPr>
          <p:spPr bwMode="auto">
            <a:xfrm>
              <a:off x="1682279" y="4129739"/>
              <a:ext cx="5238750"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0" name="Line 9"/>
            <p:cNvSpPr>
              <a:spLocks noChangeShapeType="1"/>
            </p:cNvSpPr>
            <p:nvPr/>
          </p:nvSpPr>
          <p:spPr bwMode="auto">
            <a:xfrm>
              <a:off x="1682279" y="4639326"/>
              <a:ext cx="5238750"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21" name="Line 10"/>
            <p:cNvSpPr>
              <a:spLocks noChangeShapeType="1"/>
            </p:cNvSpPr>
            <p:nvPr/>
          </p:nvSpPr>
          <p:spPr bwMode="auto">
            <a:xfrm>
              <a:off x="1682279" y="5156851"/>
              <a:ext cx="5238750"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22" name="Line 11"/>
            <p:cNvSpPr>
              <a:spLocks noChangeShapeType="1"/>
            </p:cNvSpPr>
            <p:nvPr/>
          </p:nvSpPr>
          <p:spPr bwMode="auto">
            <a:xfrm>
              <a:off x="1682279" y="5669614"/>
              <a:ext cx="5243513" cy="0"/>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3" name="Line 12"/>
            <p:cNvSpPr>
              <a:spLocks noChangeShapeType="1"/>
            </p:cNvSpPr>
            <p:nvPr/>
          </p:nvSpPr>
          <p:spPr bwMode="auto">
            <a:xfrm flipV="1">
              <a:off x="1720379" y="2578751"/>
              <a:ext cx="0" cy="3132138"/>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4" name="Line 13"/>
            <p:cNvSpPr>
              <a:spLocks noChangeShapeType="1"/>
            </p:cNvSpPr>
            <p:nvPr/>
          </p:nvSpPr>
          <p:spPr bwMode="auto">
            <a:xfrm flipV="1">
              <a:off x="2760191" y="5669614"/>
              <a:ext cx="0" cy="41275"/>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5" name="Line 14"/>
            <p:cNvSpPr>
              <a:spLocks noChangeShapeType="1"/>
            </p:cNvSpPr>
            <p:nvPr/>
          </p:nvSpPr>
          <p:spPr bwMode="auto">
            <a:xfrm flipV="1">
              <a:off x="3801591" y="5669614"/>
              <a:ext cx="0" cy="41275"/>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6" name="Line 15"/>
            <p:cNvSpPr>
              <a:spLocks noChangeShapeType="1"/>
            </p:cNvSpPr>
            <p:nvPr/>
          </p:nvSpPr>
          <p:spPr bwMode="auto">
            <a:xfrm flipV="1">
              <a:off x="4846166" y="5669614"/>
              <a:ext cx="0" cy="41275"/>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7" name="Line 16"/>
            <p:cNvSpPr>
              <a:spLocks noChangeShapeType="1"/>
            </p:cNvSpPr>
            <p:nvPr/>
          </p:nvSpPr>
          <p:spPr bwMode="auto">
            <a:xfrm flipV="1">
              <a:off x="5887566" y="5669614"/>
              <a:ext cx="0" cy="41275"/>
            </a:xfrm>
            <a:prstGeom prst="line">
              <a:avLst/>
            </a:prstGeom>
            <a:noFill/>
            <a:ln w="9525"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28" name="Freeform 17"/>
            <p:cNvSpPr>
              <a:spLocks/>
            </p:cNvSpPr>
            <p:nvPr/>
          </p:nvSpPr>
          <p:spPr bwMode="auto">
            <a:xfrm>
              <a:off x="6921029" y="5669614"/>
              <a:ext cx="0" cy="41275"/>
            </a:xfrm>
            <a:custGeom>
              <a:avLst/>
              <a:gdLst>
                <a:gd name="T0" fmla="*/ 0 h 26"/>
                <a:gd name="T1" fmla="*/ 26 h 26"/>
                <a:gd name="T2" fmla="*/ 0 h 26"/>
              </a:gdLst>
              <a:ahLst/>
              <a:cxnLst>
                <a:cxn ang="0">
                  <a:pos x="0" y="T0"/>
                </a:cxn>
                <a:cxn ang="0">
                  <a:pos x="0" y="T1"/>
                </a:cxn>
                <a:cxn ang="0">
                  <a:pos x="0" y="T2"/>
                </a:cxn>
              </a:cxnLst>
              <a:rect l="0" t="0" r="r" b="b"/>
              <a:pathLst>
                <a:path h="26">
                  <a:moveTo>
                    <a:pt x="0" y="0"/>
                  </a:moveTo>
                  <a:lnTo>
                    <a:pt x="0" y="26"/>
                  </a:lnTo>
                  <a:lnTo>
                    <a:pt x="0" y="0"/>
                  </a:lnTo>
                  <a:close/>
                </a:path>
              </a:pathLst>
            </a:custGeom>
            <a:solidFill>
              <a:srgbClr val="1F49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9" name="Line 18"/>
            <p:cNvSpPr>
              <a:spLocks noChangeShapeType="1"/>
            </p:cNvSpPr>
            <p:nvPr/>
          </p:nvSpPr>
          <p:spPr bwMode="auto">
            <a:xfrm>
              <a:off x="6921029" y="5669614"/>
              <a:ext cx="0" cy="4127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Freeform 32"/>
            <p:cNvSpPr>
              <a:spLocks/>
            </p:cNvSpPr>
            <p:nvPr/>
          </p:nvSpPr>
          <p:spPr bwMode="auto">
            <a:xfrm>
              <a:off x="1723554" y="2850214"/>
              <a:ext cx="5207000" cy="2801938"/>
            </a:xfrm>
            <a:custGeom>
              <a:avLst/>
              <a:gdLst>
                <a:gd name="T0" fmla="*/ 0 w 3280"/>
                <a:gd name="T1" fmla="*/ 1633 h 1765"/>
                <a:gd name="T2" fmla="*/ 654 w 3280"/>
                <a:gd name="T3" fmla="*/ 1520 h 1765"/>
                <a:gd name="T4" fmla="*/ 1309 w 3280"/>
                <a:gd name="T5" fmla="*/ 1322 h 1765"/>
                <a:gd name="T6" fmla="*/ 1967 w 3280"/>
                <a:gd name="T7" fmla="*/ 1013 h 1765"/>
                <a:gd name="T8" fmla="*/ 2623 w 3280"/>
                <a:gd name="T9" fmla="*/ 569 h 1765"/>
                <a:gd name="T10" fmla="*/ 3277 w 3280"/>
                <a:gd name="T11" fmla="*/ 0 h 1765"/>
                <a:gd name="T12" fmla="*/ 3280 w 3280"/>
                <a:gd name="T13" fmla="*/ 1605 h 1765"/>
                <a:gd name="T14" fmla="*/ 0 w 3280"/>
                <a:gd name="T15" fmla="*/ 1765 h 1765"/>
                <a:gd name="T16" fmla="*/ 0 w 3280"/>
                <a:gd name="T17" fmla="*/ 1633 h 1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0" h="1765">
                  <a:moveTo>
                    <a:pt x="0" y="1633"/>
                  </a:moveTo>
                  <a:lnTo>
                    <a:pt x="654" y="1520"/>
                  </a:lnTo>
                  <a:lnTo>
                    <a:pt x="1309" y="1322"/>
                  </a:lnTo>
                  <a:lnTo>
                    <a:pt x="1967" y="1013"/>
                  </a:lnTo>
                  <a:lnTo>
                    <a:pt x="2623" y="569"/>
                  </a:lnTo>
                  <a:lnTo>
                    <a:pt x="3277" y="0"/>
                  </a:lnTo>
                  <a:lnTo>
                    <a:pt x="3280" y="1605"/>
                  </a:lnTo>
                  <a:lnTo>
                    <a:pt x="0" y="1765"/>
                  </a:lnTo>
                  <a:lnTo>
                    <a:pt x="0" y="1633"/>
                  </a:lnTo>
                  <a:close/>
                </a:path>
              </a:pathLst>
            </a:custGeom>
            <a:solidFill>
              <a:srgbClr val="969696"/>
            </a:solidFill>
            <a:ln>
              <a:noFill/>
            </a:ln>
          </p:spPr>
          <p:txBody>
            <a:bodyPr vert="horz" wrap="square" lIns="91440" tIns="45720" rIns="91440" bIns="45720" numCol="1" anchor="t" anchorCtr="0" compatLnSpc="1">
              <a:prstTxWarp prst="textNoShape">
                <a:avLst/>
              </a:prstTxWarp>
            </a:bodyPr>
            <a:lstStyle/>
            <a:p>
              <a:endParaRPr lang="de-DE"/>
            </a:p>
          </p:txBody>
        </p:sp>
        <p:sp>
          <p:nvSpPr>
            <p:cNvPr id="44" name="Freeform 33"/>
            <p:cNvSpPr>
              <a:spLocks/>
            </p:cNvSpPr>
            <p:nvPr/>
          </p:nvSpPr>
          <p:spPr bwMode="auto">
            <a:xfrm>
              <a:off x="1720379" y="3040714"/>
              <a:ext cx="5208588" cy="2592388"/>
            </a:xfrm>
            <a:custGeom>
              <a:avLst/>
              <a:gdLst>
                <a:gd name="T0" fmla="*/ 0 w 3281"/>
                <a:gd name="T1" fmla="*/ 1522 h 1633"/>
                <a:gd name="T2" fmla="*/ 655 w 3281"/>
                <a:gd name="T3" fmla="*/ 1417 h 1633"/>
                <a:gd name="T4" fmla="*/ 1311 w 3281"/>
                <a:gd name="T5" fmla="*/ 1231 h 1633"/>
                <a:gd name="T6" fmla="*/ 1969 w 3281"/>
                <a:gd name="T7" fmla="*/ 940 h 1633"/>
                <a:gd name="T8" fmla="*/ 2625 w 3281"/>
                <a:gd name="T9" fmla="*/ 529 h 1633"/>
                <a:gd name="T10" fmla="*/ 3281 w 3281"/>
                <a:gd name="T11" fmla="*/ 0 h 1633"/>
                <a:gd name="T12" fmla="*/ 3276 w 3281"/>
                <a:gd name="T13" fmla="*/ 1007 h 1633"/>
                <a:gd name="T14" fmla="*/ 882 w 3281"/>
                <a:gd name="T15" fmla="*/ 1584 h 1633"/>
                <a:gd name="T16" fmla="*/ 2 w 3281"/>
                <a:gd name="T17" fmla="*/ 1633 h 1633"/>
                <a:gd name="T18" fmla="*/ 0 w 3281"/>
                <a:gd name="T19" fmla="*/ 1522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81" h="1633">
                  <a:moveTo>
                    <a:pt x="0" y="1522"/>
                  </a:moveTo>
                  <a:lnTo>
                    <a:pt x="655" y="1417"/>
                  </a:lnTo>
                  <a:lnTo>
                    <a:pt x="1311" y="1231"/>
                  </a:lnTo>
                  <a:lnTo>
                    <a:pt x="1969" y="940"/>
                  </a:lnTo>
                  <a:lnTo>
                    <a:pt x="2625" y="529"/>
                  </a:lnTo>
                  <a:lnTo>
                    <a:pt x="3281" y="0"/>
                  </a:lnTo>
                  <a:lnTo>
                    <a:pt x="3276" y="1007"/>
                  </a:lnTo>
                  <a:lnTo>
                    <a:pt x="882" y="1584"/>
                  </a:lnTo>
                  <a:lnTo>
                    <a:pt x="2" y="1633"/>
                  </a:lnTo>
                  <a:lnTo>
                    <a:pt x="0" y="1522"/>
                  </a:lnTo>
                  <a:close/>
                </a:path>
              </a:pathLst>
            </a:custGeom>
            <a:solidFill>
              <a:srgbClr val="7FD8FF"/>
            </a:solidFill>
            <a:ln>
              <a:noFill/>
            </a:ln>
          </p:spPr>
          <p:txBody>
            <a:bodyPr vert="horz" wrap="square" lIns="91440" tIns="45720" rIns="91440" bIns="45720" numCol="1" anchor="t" anchorCtr="0" compatLnSpc="1">
              <a:prstTxWarp prst="textNoShape">
                <a:avLst/>
              </a:prstTxWarp>
            </a:bodyPr>
            <a:lstStyle/>
            <a:p>
              <a:endParaRPr lang="de-DE"/>
            </a:p>
          </p:txBody>
        </p:sp>
        <p:sp>
          <p:nvSpPr>
            <p:cNvPr id="45" name="Freeform 34"/>
            <p:cNvSpPr>
              <a:spLocks/>
            </p:cNvSpPr>
            <p:nvPr/>
          </p:nvSpPr>
          <p:spPr bwMode="auto">
            <a:xfrm>
              <a:off x="1723554" y="3374089"/>
              <a:ext cx="5205413" cy="2259013"/>
            </a:xfrm>
            <a:custGeom>
              <a:avLst/>
              <a:gdLst>
                <a:gd name="T0" fmla="*/ 0 w 3279"/>
                <a:gd name="T1" fmla="*/ 1321 h 1423"/>
                <a:gd name="T2" fmla="*/ 654 w 3279"/>
                <a:gd name="T3" fmla="*/ 1224 h 1423"/>
                <a:gd name="T4" fmla="*/ 1309 w 3279"/>
                <a:gd name="T5" fmla="*/ 1061 h 1423"/>
                <a:gd name="T6" fmla="*/ 1967 w 3279"/>
                <a:gd name="T7" fmla="*/ 809 h 1423"/>
                <a:gd name="T8" fmla="*/ 2623 w 3279"/>
                <a:gd name="T9" fmla="*/ 451 h 1423"/>
                <a:gd name="T10" fmla="*/ 3279 w 3279"/>
                <a:gd name="T11" fmla="*/ 0 h 1423"/>
                <a:gd name="T12" fmla="*/ 3279 w 3279"/>
                <a:gd name="T13" fmla="*/ 616 h 1423"/>
                <a:gd name="T14" fmla="*/ 1333 w 3279"/>
                <a:gd name="T15" fmla="*/ 1356 h 1423"/>
                <a:gd name="T16" fmla="*/ 0 w 3279"/>
                <a:gd name="T17" fmla="*/ 1423 h 1423"/>
                <a:gd name="T18" fmla="*/ 0 w 3279"/>
                <a:gd name="T19" fmla="*/ 1321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79" h="1423">
                  <a:moveTo>
                    <a:pt x="0" y="1321"/>
                  </a:moveTo>
                  <a:lnTo>
                    <a:pt x="654" y="1224"/>
                  </a:lnTo>
                  <a:lnTo>
                    <a:pt x="1309" y="1061"/>
                  </a:lnTo>
                  <a:lnTo>
                    <a:pt x="1967" y="809"/>
                  </a:lnTo>
                  <a:lnTo>
                    <a:pt x="2623" y="451"/>
                  </a:lnTo>
                  <a:lnTo>
                    <a:pt x="3279" y="0"/>
                  </a:lnTo>
                  <a:lnTo>
                    <a:pt x="3279" y="616"/>
                  </a:lnTo>
                  <a:lnTo>
                    <a:pt x="1333" y="1356"/>
                  </a:lnTo>
                  <a:lnTo>
                    <a:pt x="0" y="1423"/>
                  </a:lnTo>
                  <a:lnTo>
                    <a:pt x="0" y="1321"/>
                  </a:lnTo>
                  <a:close/>
                </a:path>
              </a:pathLst>
            </a:custGeom>
            <a:solidFill>
              <a:srgbClr val="2299CD"/>
            </a:solidFill>
            <a:ln>
              <a:noFill/>
            </a:ln>
          </p:spPr>
          <p:txBody>
            <a:bodyPr vert="horz" wrap="square" lIns="91440" tIns="45720" rIns="91440" bIns="45720" numCol="1" anchor="t" anchorCtr="0" compatLnSpc="1">
              <a:prstTxWarp prst="textNoShape">
                <a:avLst/>
              </a:prstTxWarp>
            </a:bodyPr>
            <a:lstStyle/>
            <a:p>
              <a:endParaRPr lang="de-DE"/>
            </a:p>
          </p:txBody>
        </p:sp>
        <p:sp>
          <p:nvSpPr>
            <p:cNvPr id="46" name="Freeform 35"/>
            <p:cNvSpPr>
              <a:spLocks/>
            </p:cNvSpPr>
            <p:nvPr/>
          </p:nvSpPr>
          <p:spPr bwMode="auto">
            <a:xfrm>
              <a:off x="1720379" y="3785558"/>
              <a:ext cx="5208588" cy="1892300"/>
            </a:xfrm>
            <a:custGeom>
              <a:avLst/>
              <a:gdLst>
                <a:gd name="T0" fmla="*/ 0 w 3281"/>
                <a:gd name="T1" fmla="*/ 1135 h 1192"/>
                <a:gd name="T2" fmla="*/ 655 w 3281"/>
                <a:gd name="T3" fmla="*/ 1058 h 1192"/>
                <a:gd name="T4" fmla="*/ 1311 w 3281"/>
                <a:gd name="T5" fmla="*/ 925 h 1192"/>
                <a:gd name="T6" fmla="*/ 1969 w 3281"/>
                <a:gd name="T7" fmla="*/ 716 h 1192"/>
                <a:gd name="T8" fmla="*/ 2625 w 3281"/>
                <a:gd name="T9" fmla="*/ 405 h 1192"/>
                <a:gd name="T10" fmla="*/ 3279 w 3281"/>
                <a:gd name="T11" fmla="*/ 0 h 1192"/>
                <a:gd name="T12" fmla="*/ 3281 w 3281"/>
                <a:gd name="T13" fmla="*/ 1192 h 1192"/>
                <a:gd name="T14" fmla="*/ 0 w 3281"/>
                <a:gd name="T15" fmla="*/ 1192 h 1192"/>
                <a:gd name="T16" fmla="*/ 0 w 3281"/>
                <a:gd name="T17" fmla="*/ 1135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1" h="1192">
                  <a:moveTo>
                    <a:pt x="0" y="1135"/>
                  </a:moveTo>
                  <a:lnTo>
                    <a:pt x="655" y="1058"/>
                  </a:lnTo>
                  <a:lnTo>
                    <a:pt x="1311" y="925"/>
                  </a:lnTo>
                  <a:lnTo>
                    <a:pt x="1969" y="716"/>
                  </a:lnTo>
                  <a:lnTo>
                    <a:pt x="2625" y="405"/>
                  </a:lnTo>
                  <a:lnTo>
                    <a:pt x="3279" y="0"/>
                  </a:lnTo>
                  <a:lnTo>
                    <a:pt x="3281" y="1192"/>
                  </a:lnTo>
                  <a:lnTo>
                    <a:pt x="0" y="1192"/>
                  </a:lnTo>
                  <a:lnTo>
                    <a:pt x="0" y="1135"/>
                  </a:lnTo>
                  <a:close/>
                </a:path>
              </a:pathLst>
            </a:custGeom>
            <a:solidFill>
              <a:srgbClr val="086892"/>
            </a:solidFill>
            <a:ln>
              <a:noFill/>
            </a:ln>
          </p:spPr>
          <p:txBody>
            <a:bodyPr vert="horz" wrap="square" lIns="91440" tIns="45720" rIns="91440" bIns="45720" numCol="1" anchor="t" anchorCtr="0" compatLnSpc="1">
              <a:prstTxWarp prst="textNoShape">
                <a:avLst/>
              </a:prstTxWarp>
            </a:bodyPr>
            <a:lstStyle/>
            <a:p>
              <a:endParaRPr lang="de-DE" dirty="0"/>
            </a:p>
          </p:txBody>
        </p:sp>
        <p:sp>
          <p:nvSpPr>
            <p:cNvPr id="2235" name="TextBox 2234"/>
            <p:cNvSpPr txBox="1"/>
            <p:nvPr/>
          </p:nvSpPr>
          <p:spPr>
            <a:xfrm>
              <a:off x="5632162" y="5054621"/>
              <a:ext cx="1059206" cy="261610"/>
            </a:xfrm>
            <a:prstGeom prst="rect">
              <a:avLst/>
            </a:prstGeom>
            <a:noFill/>
            <a:ln>
              <a:solidFill>
                <a:schemeClr val="bg1">
                  <a:lumMod val="95000"/>
                </a:schemeClr>
              </a:solidFill>
            </a:ln>
          </p:spPr>
          <p:txBody>
            <a:bodyPr wrap="square" rtlCol="0">
              <a:spAutoFit/>
            </a:bodyPr>
            <a:lstStyle/>
            <a:p>
              <a:pPr algn="ctr"/>
              <a:r>
                <a:rPr lang="en-US" sz="1050" dirty="0">
                  <a:solidFill>
                    <a:schemeClr val="bg1"/>
                  </a:solidFill>
                </a:rPr>
                <a:t>Smartphones</a:t>
              </a:r>
            </a:p>
          </p:txBody>
        </p:sp>
      </p:grpSp>
      <p:cxnSp>
        <p:nvCxnSpPr>
          <p:cNvPr id="183" name="Elbow Connector 182"/>
          <p:cNvCxnSpPr>
            <a:stCxn id="2034" idx="3"/>
          </p:cNvCxnSpPr>
          <p:nvPr/>
        </p:nvCxnSpPr>
        <p:spPr>
          <a:xfrm>
            <a:off x="7389550" y="4089182"/>
            <a:ext cx="231024" cy="600281"/>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36" name="Elbow Connector 2435"/>
          <p:cNvCxnSpPr>
            <a:stCxn id="1833" idx="3"/>
          </p:cNvCxnSpPr>
          <p:nvPr/>
        </p:nvCxnSpPr>
        <p:spPr>
          <a:xfrm>
            <a:off x="8253296" y="3490365"/>
            <a:ext cx="423771" cy="581152"/>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72" name="Elbow Connector 2471"/>
          <p:cNvCxnSpPr>
            <a:stCxn id="1632" idx="3"/>
          </p:cNvCxnSpPr>
          <p:nvPr/>
        </p:nvCxnSpPr>
        <p:spPr>
          <a:xfrm>
            <a:off x="9139116" y="2988714"/>
            <a:ext cx="265446" cy="581267"/>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32" name="TextBox 1631"/>
          <p:cNvSpPr txBox="1"/>
          <p:nvPr/>
        </p:nvSpPr>
        <p:spPr>
          <a:xfrm>
            <a:off x="7600403" y="2850214"/>
            <a:ext cx="1538713" cy="276999"/>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US" sz="1200" b="1" dirty="0">
                <a:solidFill>
                  <a:schemeClr val="bg1">
                    <a:lumMod val="50000"/>
                  </a:schemeClr>
                </a:solidFill>
              </a:rPr>
              <a:t>Other</a:t>
            </a:r>
          </a:p>
        </p:txBody>
      </p:sp>
      <p:sp>
        <p:nvSpPr>
          <p:cNvPr id="1833" name="TextBox 1832"/>
          <p:cNvSpPr txBox="1"/>
          <p:nvPr/>
        </p:nvSpPr>
        <p:spPr>
          <a:xfrm>
            <a:off x="6714583" y="3351865"/>
            <a:ext cx="1538713" cy="276999"/>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US" sz="1200" b="1" dirty="0">
                <a:solidFill>
                  <a:schemeClr val="bg1">
                    <a:lumMod val="50000"/>
                  </a:schemeClr>
                </a:solidFill>
              </a:rPr>
              <a:t>Tablets</a:t>
            </a:r>
          </a:p>
        </p:txBody>
      </p:sp>
      <p:sp>
        <p:nvSpPr>
          <p:cNvPr id="2034" name="TextBox 2033"/>
          <p:cNvSpPr txBox="1"/>
          <p:nvPr/>
        </p:nvSpPr>
        <p:spPr>
          <a:xfrm>
            <a:off x="5850837" y="3950682"/>
            <a:ext cx="1538713" cy="276999"/>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wrap="square" rtlCol="0">
            <a:spAutoFit/>
          </a:bodyPr>
          <a:lstStyle/>
          <a:p>
            <a:pPr algn="ctr"/>
            <a:r>
              <a:rPr lang="en-US" sz="1200" b="1" dirty="0">
                <a:solidFill>
                  <a:schemeClr val="bg1">
                    <a:lumMod val="50000"/>
                  </a:schemeClr>
                </a:solidFill>
              </a:rPr>
              <a:t>Laptops</a:t>
            </a:r>
          </a:p>
        </p:txBody>
      </p:sp>
      <p:sp>
        <p:nvSpPr>
          <p:cNvPr id="13" name="TextBox 12"/>
          <p:cNvSpPr txBox="1"/>
          <p:nvPr/>
        </p:nvSpPr>
        <p:spPr>
          <a:xfrm>
            <a:off x="332362" y="3982701"/>
            <a:ext cx="1011676" cy="415498"/>
          </a:xfrm>
          <a:prstGeom prst="rect">
            <a:avLst/>
          </a:prstGeom>
          <a:noFill/>
        </p:spPr>
        <p:txBody>
          <a:bodyPr wrap="square" rtlCol="0">
            <a:spAutoFit/>
          </a:bodyPr>
          <a:lstStyle/>
          <a:p>
            <a:r>
              <a:rPr lang="en-US" sz="1050" dirty="0"/>
              <a:t># of </a:t>
            </a:r>
            <a:r>
              <a:rPr lang="en-US" sz="1050" dirty="0" err="1"/>
              <a:t>Exabytes</a:t>
            </a:r>
            <a:r>
              <a:rPr lang="en-US" sz="1050" dirty="0"/>
              <a:t> per Month</a:t>
            </a:r>
          </a:p>
        </p:txBody>
      </p:sp>
    </p:spTree>
    <p:extLst>
      <p:ext uri="{BB962C8B-B14F-4D97-AF65-F5344CB8AC3E}">
        <p14:creationId xmlns:p14="http://schemas.microsoft.com/office/powerpoint/2010/main" val="815825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In-App Data Enables Morph to Artificial Intelligence</a:t>
            </a:r>
          </a:p>
        </p:txBody>
      </p:sp>
      <p:sp>
        <p:nvSpPr>
          <p:cNvPr id="3" name="Date Placeholder 2"/>
          <p:cNvSpPr>
            <a:spLocks noGrp="1"/>
          </p:cNvSpPr>
          <p:nvPr>
            <p:ph type="dt" sz="half" idx="10"/>
          </p:nvPr>
        </p:nvSpPr>
        <p:spPr/>
        <p:txBody>
          <a:bodyPr/>
          <a:lstStyle/>
          <a:p>
            <a:fld id="{DFCCC08D-D6D9-734D-B3F4-1D7EB4E73237}" type="datetime1">
              <a:rPr lang="en-US" smtClean="0"/>
              <a:t>3/10/2017</a:t>
            </a:fld>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t>23</a:t>
            </a:fld>
            <a:endParaRPr lang="en-US"/>
          </a:p>
        </p:txBody>
      </p:sp>
      <p:sp>
        <p:nvSpPr>
          <p:cNvPr id="5" name="Text Placeholder 4"/>
          <p:cNvSpPr>
            <a:spLocks noGrp="1"/>
          </p:cNvSpPr>
          <p:nvPr>
            <p:ph type="body" sz="quarter" idx="13"/>
          </p:nvPr>
        </p:nvSpPr>
        <p:spPr/>
        <p:txBody>
          <a:bodyPr/>
          <a:lstStyle/>
          <a:p>
            <a:r>
              <a:rPr lang="en-US" dirty="0"/>
              <a:t>Allows Advertising to Get Ahead of Consumer Behavior</a:t>
            </a:r>
          </a:p>
        </p:txBody>
      </p:sp>
      <p:sp>
        <p:nvSpPr>
          <p:cNvPr id="6" name="Footer Placeholder 5"/>
          <p:cNvSpPr>
            <a:spLocks noGrp="1"/>
          </p:cNvSpPr>
          <p:nvPr>
            <p:ph type="ftr" sz="quarter" idx="3"/>
          </p:nvPr>
        </p:nvSpPr>
        <p:spPr/>
        <p:txBody>
          <a:bodyPr/>
          <a:lstStyle/>
          <a:p>
            <a:r>
              <a:rPr lang="en-US" dirty="0"/>
              <a:t>​Copyright © 2017 </a:t>
            </a:r>
            <a:r>
              <a:rPr lang="en-US" dirty="0" err="1"/>
              <a:t>Smaato</a:t>
            </a:r>
            <a:r>
              <a:rPr lang="en-US" dirty="0"/>
              <a:t> Inc. All Rights Reserved.</a:t>
            </a:r>
          </a:p>
        </p:txBody>
      </p:sp>
      <p:sp>
        <p:nvSpPr>
          <p:cNvPr id="9" name="TextBox 8"/>
          <p:cNvSpPr txBox="1"/>
          <p:nvPr/>
        </p:nvSpPr>
        <p:spPr>
          <a:xfrm>
            <a:off x="6684620" y="6335056"/>
            <a:ext cx="4654242" cy="215444"/>
          </a:xfrm>
          <a:prstGeom prst="rect">
            <a:avLst/>
          </a:prstGeom>
          <a:noFill/>
        </p:spPr>
        <p:txBody>
          <a:bodyPr wrap="square" rtlCol="0">
            <a:spAutoFit/>
          </a:bodyPr>
          <a:lstStyle/>
          <a:p>
            <a:pPr algn="r"/>
            <a:r>
              <a:rPr lang="en-US" sz="800" dirty="0">
                <a:solidFill>
                  <a:schemeClr val="bg1">
                    <a:lumMod val="50000"/>
                  </a:schemeClr>
                </a:solidFill>
              </a:rPr>
              <a:t>Source: Gartner IT Glossary: Predictive Analytics</a:t>
            </a:r>
          </a:p>
        </p:txBody>
      </p:sp>
      <p:grpSp>
        <p:nvGrpSpPr>
          <p:cNvPr id="10" name="Group 4"/>
          <p:cNvGrpSpPr>
            <a:grpSpLocks noChangeAspect="1"/>
          </p:cNvGrpSpPr>
          <p:nvPr/>
        </p:nvGrpSpPr>
        <p:grpSpPr bwMode="auto">
          <a:xfrm>
            <a:off x="2193132" y="1390650"/>
            <a:ext cx="7805737" cy="5243513"/>
            <a:chOff x="1057" y="876"/>
            <a:chExt cx="4917" cy="3303"/>
          </a:xfrm>
        </p:grpSpPr>
        <p:sp>
          <p:nvSpPr>
            <p:cNvPr id="11" name="AutoShape 3"/>
            <p:cNvSpPr>
              <a:spLocks noChangeAspect="1" noChangeArrowheads="1" noTextEdit="1"/>
            </p:cNvSpPr>
            <p:nvPr/>
          </p:nvSpPr>
          <p:spPr bwMode="auto">
            <a:xfrm>
              <a:off x="1068" y="881"/>
              <a:ext cx="4904" cy="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 name="Line 5"/>
            <p:cNvSpPr>
              <a:spLocks noChangeShapeType="1"/>
            </p:cNvSpPr>
            <p:nvPr/>
          </p:nvSpPr>
          <p:spPr bwMode="auto">
            <a:xfrm>
              <a:off x="1290" y="1146"/>
              <a:ext cx="0" cy="2761"/>
            </a:xfrm>
            <a:prstGeom prst="line">
              <a:avLst/>
            </a:prstGeom>
            <a:noFill/>
            <a:ln w="30163"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3" name="Freeform 6"/>
            <p:cNvSpPr>
              <a:spLocks/>
            </p:cNvSpPr>
            <p:nvPr/>
          </p:nvSpPr>
          <p:spPr bwMode="auto">
            <a:xfrm>
              <a:off x="1241" y="1075"/>
              <a:ext cx="99" cy="85"/>
            </a:xfrm>
            <a:custGeom>
              <a:avLst/>
              <a:gdLst>
                <a:gd name="T0" fmla="*/ 0 w 99"/>
                <a:gd name="T1" fmla="*/ 85 h 85"/>
                <a:gd name="T2" fmla="*/ 49 w 99"/>
                <a:gd name="T3" fmla="*/ 0 h 85"/>
                <a:gd name="T4" fmla="*/ 99 w 99"/>
                <a:gd name="T5" fmla="*/ 85 h 85"/>
                <a:gd name="T6" fmla="*/ 0 w 99"/>
                <a:gd name="T7" fmla="*/ 85 h 85"/>
              </a:gdLst>
              <a:ahLst/>
              <a:cxnLst>
                <a:cxn ang="0">
                  <a:pos x="T0" y="T1"/>
                </a:cxn>
                <a:cxn ang="0">
                  <a:pos x="T2" y="T3"/>
                </a:cxn>
                <a:cxn ang="0">
                  <a:pos x="T4" y="T5"/>
                </a:cxn>
                <a:cxn ang="0">
                  <a:pos x="T6" y="T7"/>
                </a:cxn>
              </a:cxnLst>
              <a:rect l="0" t="0" r="r" b="b"/>
              <a:pathLst>
                <a:path w="99" h="85">
                  <a:moveTo>
                    <a:pt x="0" y="85"/>
                  </a:moveTo>
                  <a:lnTo>
                    <a:pt x="49" y="0"/>
                  </a:lnTo>
                  <a:lnTo>
                    <a:pt x="99" y="85"/>
                  </a:lnTo>
                  <a:lnTo>
                    <a:pt x="0" y="85"/>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4" name="Line 7"/>
            <p:cNvSpPr>
              <a:spLocks noChangeShapeType="1"/>
            </p:cNvSpPr>
            <p:nvPr/>
          </p:nvSpPr>
          <p:spPr bwMode="auto">
            <a:xfrm flipH="1">
              <a:off x="1290" y="3907"/>
              <a:ext cx="4524" cy="0"/>
            </a:xfrm>
            <a:prstGeom prst="line">
              <a:avLst/>
            </a:prstGeom>
            <a:noFill/>
            <a:ln w="30163" cap="flat">
              <a:solidFill>
                <a:srgbClr val="B3B3B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15" name="Freeform 8"/>
            <p:cNvSpPr>
              <a:spLocks/>
            </p:cNvSpPr>
            <p:nvPr/>
          </p:nvSpPr>
          <p:spPr bwMode="auto">
            <a:xfrm>
              <a:off x="5799" y="3857"/>
              <a:ext cx="86" cy="99"/>
            </a:xfrm>
            <a:custGeom>
              <a:avLst/>
              <a:gdLst>
                <a:gd name="T0" fmla="*/ 0 w 86"/>
                <a:gd name="T1" fmla="*/ 0 h 99"/>
                <a:gd name="T2" fmla="*/ 86 w 86"/>
                <a:gd name="T3" fmla="*/ 50 h 99"/>
                <a:gd name="T4" fmla="*/ 0 w 86"/>
                <a:gd name="T5" fmla="*/ 99 h 99"/>
                <a:gd name="T6" fmla="*/ 0 w 86"/>
                <a:gd name="T7" fmla="*/ 0 h 99"/>
              </a:gdLst>
              <a:ahLst/>
              <a:cxnLst>
                <a:cxn ang="0">
                  <a:pos x="T0" y="T1"/>
                </a:cxn>
                <a:cxn ang="0">
                  <a:pos x="T2" y="T3"/>
                </a:cxn>
                <a:cxn ang="0">
                  <a:pos x="T4" y="T5"/>
                </a:cxn>
                <a:cxn ang="0">
                  <a:pos x="T6" y="T7"/>
                </a:cxn>
              </a:cxnLst>
              <a:rect l="0" t="0" r="r" b="b"/>
              <a:pathLst>
                <a:path w="86" h="99">
                  <a:moveTo>
                    <a:pt x="0" y="0"/>
                  </a:moveTo>
                  <a:lnTo>
                    <a:pt x="86" y="50"/>
                  </a:lnTo>
                  <a:lnTo>
                    <a:pt x="0" y="99"/>
                  </a:lnTo>
                  <a:lnTo>
                    <a:pt x="0" y="0"/>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6" name="Rectangle 9"/>
            <p:cNvSpPr>
              <a:spLocks noChangeArrowheads="1"/>
            </p:cNvSpPr>
            <p:nvPr/>
          </p:nvSpPr>
          <p:spPr bwMode="auto">
            <a:xfrm rot="16200000">
              <a:off x="1077" y="2457"/>
              <a:ext cx="18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a:ln>
                    <a:noFill/>
                  </a:ln>
                  <a:solidFill>
                    <a:srgbClr val="777777"/>
                  </a:solidFill>
                  <a:effectLst/>
                  <a:latin typeface="Arial" panose="020B0604020202020204" pitchFamily="34" charset="0"/>
                </a:rPr>
                <a:t>V</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7" name="Rectangle 10"/>
            <p:cNvSpPr>
              <a:spLocks noChangeArrowheads="1"/>
            </p:cNvSpPr>
            <p:nvPr/>
          </p:nvSpPr>
          <p:spPr bwMode="auto">
            <a:xfrm rot="16200000">
              <a:off x="974" y="2260"/>
              <a:ext cx="39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a:ln>
                    <a:noFill/>
                  </a:ln>
                  <a:solidFill>
                    <a:srgbClr val="777777"/>
                  </a:solidFill>
                  <a:effectLst/>
                  <a:latin typeface="Arial" panose="020B0604020202020204" pitchFamily="34" charset="0"/>
                </a:rPr>
                <a:t>alue</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18" name="Rectangle 11"/>
            <p:cNvSpPr>
              <a:spLocks noChangeArrowheads="1"/>
            </p:cNvSpPr>
            <p:nvPr/>
          </p:nvSpPr>
          <p:spPr bwMode="auto">
            <a:xfrm>
              <a:off x="1773" y="2334"/>
              <a:ext cx="37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dirty="0">
                  <a:ln>
                    <a:noFill/>
                  </a:ln>
                  <a:solidFill>
                    <a:srgbClr val="777777"/>
                  </a:solidFill>
                  <a:effectLst/>
                  <a:latin typeface="Arial" panose="020B0604020202020204" pitchFamily="34" charset="0"/>
                </a:rPr>
                <a:t>What</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19" name="Rectangle 12"/>
            <p:cNvSpPr>
              <a:spLocks noChangeArrowheads="1"/>
            </p:cNvSpPr>
            <p:nvPr/>
          </p:nvSpPr>
          <p:spPr bwMode="auto">
            <a:xfrm>
              <a:off x="1595" y="2493"/>
              <a:ext cx="73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777777"/>
                  </a:solidFill>
                  <a:effectLst/>
                  <a:latin typeface="Arial" panose="020B0604020202020204" pitchFamily="34" charset="0"/>
                </a:rPr>
                <a:t>happened?</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0" name="Freeform 13"/>
            <p:cNvSpPr>
              <a:spLocks/>
            </p:cNvSpPr>
            <p:nvPr/>
          </p:nvSpPr>
          <p:spPr bwMode="auto">
            <a:xfrm>
              <a:off x="1361" y="2709"/>
              <a:ext cx="1136" cy="445"/>
            </a:xfrm>
            <a:custGeom>
              <a:avLst/>
              <a:gdLst>
                <a:gd name="T0" fmla="*/ 472 w 480"/>
                <a:gd name="T1" fmla="*/ 188 h 188"/>
                <a:gd name="T2" fmla="*/ 8 w 480"/>
                <a:gd name="T3" fmla="*/ 188 h 188"/>
                <a:gd name="T4" fmla="*/ 0 w 480"/>
                <a:gd name="T5" fmla="*/ 180 h 188"/>
                <a:gd name="T6" fmla="*/ 0 w 480"/>
                <a:gd name="T7" fmla="*/ 8 h 188"/>
                <a:gd name="T8" fmla="*/ 8 w 480"/>
                <a:gd name="T9" fmla="*/ 0 h 188"/>
                <a:gd name="T10" fmla="*/ 472 w 480"/>
                <a:gd name="T11" fmla="*/ 0 h 188"/>
                <a:gd name="T12" fmla="*/ 480 w 480"/>
                <a:gd name="T13" fmla="*/ 8 h 188"/>
                <a:gd name="T14" fmla="*/ 480 w 480"/>
                <a:gd name="T15" fmla="*/ 180 h 188"/>
                <a:gd name="T16" fmla="*/ 472 w 480"/>
                <a:gd name="T17"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0" h="188">
                  <a:moveTo>
                    <a:pt x="472" y="188"/>
                  </a:moveTo>
                  <a:cubicBezTo>
                    <a:pt x="8" y="188"/>
                    <a:pt x="8" y="188"/>
                    <a:pt x="8" y="188"/>
                  </a:cubicBezTo>
                  <a:cubicBezTo>
                    <a:pt x="3" y="188"/>
                    <a:pt x="0" y="184"/>
                    <a:pt x="0" y="180"/>
                  </a:cubicBezTo>
                  <a:cubicBezTo>
                    <a:pt x="0" y="8"/>
                    <a:pt x="0" y="8"/>
                    <a:pt x="0" y="8"/>
                  </a:cubicBezTo>
                  <a:cubicBezTo>
                    <a:pt x="0" y="4"/>
                    <a:pt x="3" y="0"/>
                    <a:pt x="8" y="0"/>
                  </a:cubicBezTo>
                  <a:cubicBezTo>
                    <a:pt x="472" y="0"/>
                    <a:pt x="472" y="0"/>
                    <a:pt x="472" y="0"/>
                  </a:cubicBezTo>
                  <a:cubicBezTo>
                    <a:pt x="476" y="0"/>
                    <a:pt x="480" y="4"/>
                    <a:pt x="480" y="8"/>
                  </a:cubicBezTo>
                  <a:cubicBezTo>
                    <a:pt x="480" y="180"/>
                    <a:pt x="480" y="180"/>
                    <a:pt x="480" y="180"/>
                  </a:cubicBezTo>
                  <a:cubicBezTo>
                    <a:pt x="480" y="184"/>
                    <a:pt x="476" y="188"/>
                    <a:pt x="472" y="188"/>
                  </a:cubicBezTo>
                  <a:close/>
                </a:path>
              </a:pathLst>
            </a:custGeom>
            <a:solidFill>
              <a:srgbClr val="086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1" name="Rectangle 14"/>
            <p:cNvSpPr>
              <a:spLocks noChangeArrowheads="1"/>
            </p:cNvSpPr>
            <p:nvPr/>
          </p:nvSpPr>
          <p:spPr bwMode="auto">
            <a:xfrm>
              <a:off x="1553" y="2758"/>
              <a:ext cx="821"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900" b="0" i="0" u="none" strike="noStrike" cap="none" normalizeH="0" baseline="0" dirty="0">
                  <a:ln>
                    <a:noFill/>
                  </a:ln>
                  <a:solidFill>
                    <a:srgbClr val="FFFFFF"/>
                  </a:solidFill>
                  <a:effectLst/>
                  <a:latin typeface="Arial" panose="020B0604020202020204" pitchFamily="34" charset="0"/>
                </a:rPr>
                <a:t>Descriptive</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22" name="Rectangle 15"/>
            <p:cNvSpPr>
              <a:spLocks noChangeArrowheads="1"/>
            </p:cNvSpPr>
            <p:nvPr/>
          </p:nvSpPr>
          <p:spPr bwMode="auto">
            <a:xfrm>
              <a:off x="1624" y="2938"/>
              <a:ext cx="674"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900" b="0" i="0" u="none" strike="noStrike" cap="none" normalizeH="0" baseline="0" dirty="0">
                  <a:ln>
                    <a:noFill/>
                  </a:ln>
                  <a:solidFill>
                    <a:srgbClr val="FFFFFF"/>
                  </a:solidFill>
                  <a:effectLst/>
                  <a:latin typeface="Arial" panose="020B0604020202020204" pitchFamily="34" charset="0"/>
                </a:rPr>
                <a:t>Analytics</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23" name="Freeform 16"/>
            <p:cNvSpPr>
              <a:spLocks/>
            </p:cNvSpPr>
            <p:nvPr/>
          </p:nvSpPr>
          <p:spPr bwMode="auto">
            <a:xfrm>
              <a:off x="2419" y="2221"/>
              <a:ext cx="1135" cy="445"/>
            </a:xfrm>
            <a:custGeom>
              <a:avLst/>
              <a:gdLst>
                <a:gd name="T0" fmla="*/ 472 w 480"/>
                <a:gd name="T1" fmla="*/ 188 h 188"/>
                <a:gd name="T2" fmla="*/ 8 w 480"/>
                <a:gd name="T3" fmla="*/ 188 h 188"/>
                <a:gd name="T4" fmla="*/ 0 w 480"/>
                <a:gd name="T5" fmla="*/ 180 h 188"/>
                <a:gd name="T6" fmla="*/ 0 w 480"/>
                <a:gd name="T7" fmla="*/ 8 h 188"/>
                <a:gd name="T8" fmla="*/ 8 w 480"/>
                <a:gd name="T9" fmla="*/ 0 h 188"/>
                <a:gd name="T10" fmla="*/ 472 w 480"/>
                <a:gd name="T11" fmla="*/ 0 h 188"/>
                <a:gd name="T12" fmla="*/ 480 w 480"/>
                <a:gd name="T13" fmla="*/ 8 h 188"/>
                <a:gd name="T14" fmla="*/ 480 w 480"/>
                <a:gd name="T15" fmla="*/ 180 h 188"/>
                <a:gd name="T16" fmla="*/ 472 w 480"/>
                <a:gd name="T17"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0" h="188">
                  <a:moveTo>
                    <a:pt x="472" y="188"/>
                  </a:moveTo>
                  <a:cubicBezTo>
                    <a:pt x="8" y="188"/>
                    <a:pt x="8" y="188"/>
                    <a:pt x="8" y="188"/>
                  </a:cubicBezTo>
                  <a:cubicBezTo>
                    <a:pt x="4" y="188"/>
                    <a:pt x="0" y="185"/>
                    <a:pt x="0" y="180"/>
                  </a:cubicBezTo>
                  <a:cubicBezTo>
                    <a:pt x="0" y="8"/>
                    <a:pt x="0" y="8"/>
                    <a:pt x="0" y="8"/>
                  </a:cubicBezTo>
                  <a:cubicBezTo>
                    <a:pt x="0" y="4"/>
                    <a:pt x="4" y="0"/>
                    <a:pt x="8" y="0"/>
                  </a:cubicBezTo>
                  <a:cubicBezTo>
                    <a:pt x="472" y="0"/>
                    <a:pt x="472" y="0"/>
                    <a:pt x="472" y="0"/>
                  </a:cubicBezTo>
                  <a:cubicBezTo>
                    <a:pt x="476" y="0"/>
                    <a:pt x="480" y="4"/>
                    <a:pt x="480" y="8"/>
                  </a:cubicBezTo>
                  <a:cubicBezTo>
                    <a:pt x="480" y="180"/>
                    <a:pt x="480" y="180"/>
                    <a:pt x="480" y="180"/>
                  </a:cubicBezTo>
                  <a:cubicBezTo>
                    <a:pt x="480" y="185"/>
                    <a:pt x="476" y="188"/>
                    <a:pt x="472" y="188"/>
                  </a:cubicBezTo>
                  <a:close/>
                </a:path>
              </a:pathLst>
            </a:custGeom>
            <a:solidFill>
              <a:srgbClr val="086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4" name="Rectangle 17"/>
            <p:cNvSpPr>
              <a:spLocks noChangeArrowheads="1"/>
            </p:cNvSpPr>
            <p:nvPr/>
          </p:nvSpPr>
          <p:spPr bwMode="auto">
            <a:xfrm>
              <a:off x="2632" y="2271"/>
              <a:ext cx="778"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900" b="0" i="0" u="none" strike="noStrike" cap="none" normalizeH="0" baseline="0" dirty="0">
                  <a:ln>
                    <a:noFill/>
                  </a:ln>
                  <a:solidFill>
                    <a:srgbClr val="FFFFFF"/>
                  </a:solidFill>
                  <a:effectLst/>
                  <a:latin typeface="Arial" panose="020B0604020202020204" pitchFamily="34" charset="0"/>
                </a:rPr>
                <a:t>Diagnostic</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25" name="Rectangle 18"/>
            <p:cNvSpPr>
              <a:spLocks noChangeArrowheads="1"/>
            </p:cNvSpPr>
            <p:nvPr/>
          </p:nvSpPr>
          <p:spPr bwMode="auto">
            <a:xfrm>
              <a:off x="2681" y="2453"/>
              <a:ext cx="674"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900" b="0" i="0" u="none" strike="noStrike" cap="none" normalizeH="0" baseline="0">
                  <a:ln>
                    <a:noFill/>
                  </a:ln>
                  <a:solidFill>
                    <a:srgbClr val="FFFFFF"/>
                  </a:solidFill>
                  <a:effectLst/>
                  <a:latin typeface="Arial" panose="020B0604020202020204" pitchFamily="34" charset="0"/>
                </a:rPr>
                <a:t>Analytics</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6" name="Freeform 19"/>
            <p:cNvSpPr>
              <a:spLocks/>
            </p:cNvSpPr>
            <p:nvPr/>
          </p:nvSpPr>
          <p:spPr bwMode="auto">
            <a:xfrm>
              <a:off x="3443" y="1724"/>
              <a:ext cx="1136" cy="445"/>
            </a:xfrm>
            <a:custGeom>
              <a:avLst/>
              <a:gdLst>
                <a:gd name="T0" fmla="*/ 472 w 480"/>
                <a:gd name="T1" fmla="*/ 188 h 188"/>
                <a:gd name="T2" fmla="*/ 8 w 480"/>
                <a:gd name="T3" fmla="*/ 188 h 188"/>
                <a:gd name="T4" fmla="*/ 0 w 480"/>
                <a:gd name="T5" fmla="*/ 180 h 188"/>
                <a:gd name="T6" fmla="*/ 0 w 480"/>
                <a:gd name="T7" fmla="*/ 8 h 188"/>
                <a:gd name="T8" fmla="*/ 8 w 480"/>
                <a:gd name="T9" fmla="*/ 0 h 188"/>
                <a:gd name="T10" fmla="*/ 472 w 480"/>
                <a:gd name="T11" fmla="*/ 0 h 188"/>
                <a:gd name="T12" fmla="*/ 480 w 480"/>
                <a:gd name="T13" fmla="*/ 8 h 188"/>
                <a:gd name="T14" fmla="*/ 480 w 480"/>
                <a:gd name="T15" fmla="*/ 180 h 188"/>
                <a:gd name="T16" fmla="*/ 472 w 480"/>
                <a:gd name="T17"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0" h="188">
                  <a:moveTo>
                    <a:pt x="472" y="188"/>
                  </a:moveTo>
                  <a:cubicBezTo>
                    <a:pt x="8" y="188"/>
                    <a:pt x="8" y="188"/>
                    <a:pt x="8" y="188"/>
                  </a:cubicBezTo>
                  <a:cubicBezTo>
                    <a:pt x="4" y="188"/>
                    <a:pt x="0" y="185"/>
                    <a:pt x="0" y="180"/>
                  </a:cubicBezTo>
                  <a:cubicBezTo>
                    <a:pt x="0" y="8"/>
                    <a:pt x="0" y="8"/>
                    <a:pt x="0" y="8"/>
                  </a:cubicBezTo>
                  <a:cubicBezTo>
                    <a:pt x="0" y="4"/>
                    <a:pt x="4" y="0"/>
                    <a:pt x="8" y="0"/>
                  </a:cubicBezTo>
                  <a:cubicBezTo>
                    <a:pt x="472" y="0"/>
                    <a:pt x="472" y="0"/>
                    <a:pt x="472" y="0"/>
                  </a:cubicBezTo>
                  <a:cubicBezTo>
                    <a:pt x="476" y="0"/>
                    <a:pt x="480" y="4"/>
                    <a:pt x="480" y="8"/>
                  </a:cubicBezTo>
                  <a:cubicBezTo>
                    <a:pt x="480" y="180"/>
                    <a:pt x="480" y="180"/>
                    <a:pt x="480" y="180"/>
                  </a:cubicBezTo>
                  <a:cubicBezTo>
                    <a:pt x="480" y="185"/>
                    <a:pt x="476" y="188"/>
                    <a:pt x="472" y="188"/>
                  </a:cubicBezTo>
                  <a:close/>
                </a:path>
              </a:pathLst>
            </a:custGeom>
            <a:solidFill>
              <a:srgbClr val="086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7" name="Rectangle 20"/>
            <p:cNvSpPr>
              <a:spLocks noChangeArrowheads="1"/>
            </p:cNvSpPr>
            <p:nvPr/>
          </p:nvSpPr>
          <p:spPr bwMode="auto">
            <a:xfrm>
              <a:off x="3677" y="1773"/>
              <a:ext cx="735"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900" b="0" i="0" u="none" strike="noStrike" cap="none" normalizeH="0" baseline="0" dirty="0">
                  <a:ln>
                    <a:noFill/>
                  </a:ln>
                  <a:solidFill>
                    <a:srgbClr val="FFFFFF"/>
                  </a:solidFill>
                  <a:effectLst/>
                  <a:latin typeface="Arial" panose="020B0604020202020204" pitchFamily="34" charset="0"/>
                </a:rPr>
                <a:t>Predictive</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28" name="Rectangle 21"/>
            <p:cNvSpPr>
              <a:spLocks noChangeArrowheads="1"/>
            </p:cNvSpPr>
            <p:nvPr/>
          </p:nvSpPr>
          <p:spPr bwMode="auto">
            <a:xfrm>
              <a:off x="3706" y="1956"/>
              <a:ext cx="674"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900" b="0" i="0" u="none" strike="noStrike" cap="none" normalizeH="0" baseline="0" dirty="0">
                  <a:ln>
                    <a:noFill/>
                  </a:ln>
                  <a:solidFill>
                    <a:srgbClr val="FFFFFF"/>
                  </a:solidFill>
                  <a:effectLst/>
                  <a:latin typeface="Arial" panose="020B0604020202020204" pitchFamily="34" charset="0"/>
                </a:rPr>
                <a:t>Analytics</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29" name="Freeform 22"/>
            <p:cNvSpPr>
              <a:spLocks/>
            </p:cNvSpPr>
            <p:nvPr/>
          </p:nvSpPr>
          <p:spPr bwMode="auto">
            <a:xfrm>
              <a:off x="4475" y="1222"/>
              <a:ext cx="1135" cy="445"/>
            </a:xfrm>
            <a:custGeom>
              <a:avLst/>
              <a:gdLst>
                <a:gd name="T0" fmla="*/ 472 w 480"/>
                <a:gd name="T1" fmla="*/ 188 h 188"/>
                <a:gd name="T2" fmla="*/ 8 w 480"/>
                <a:gd name="T3" fmla="*/ 188 h 188"/>
                <a:gd name="T4" fmla="*/ 0 w 480"/>
                <a:gd name="T5" fmla="*/ 180 h 188"/>
                <a:gd name="T6" fmla="*/ 0 w 480"/>
                <a:gd name="T7" fmla="*/ 8 h 188"/>
                <a:gd name="T8" fmla="*/ 8 w 480"/>
                <a:gd name="T9" fmla="*/ 0 h 188"/>
                <a:gd name="T10" fmla="*/ 472 w 480"/>
                <a:gd name="T11" fmla="*/ 0 h 188"/>
                <a:gd name="T12" fmla="*/ 480 w 480"/>
                <a:gd name="T13" fmla="*/ 8 h 188"/>
                <a:gd name="T14" fmla="*/ 480 w 480"/>
                <a:gd name="T15" fmla="*/ 180 h 188"/>
                <a:gd name="T16" fmla="*/ 472 w 480"/>
                <a:gd name="T17"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0" h="188">
                  <a:moveTo>
                    <a:pt x="472" y="188"/>
                  </a:moveTo>
                  <a:cubicBezTo>
                    <a:pt x="8" y="188"/>
                    <a:pt x="8" y="188"/>
                    <a:pt x="8" y="188"/>
                  </a:cubicBezTo>
                  <a:cubicBezTo>
                    <a:pt x="4" y="188"/>
                    <a:pt x="0" y="185"/>
                    <a:pt x="0" y="180"/>
                  </a:cubicBezTo>
                  <a:cubicBezTo>
                    <a:pt x="0" y="8"/>
                    <a:pt x="0" y="8"/>
                    <a:pt x="0" y="8"/>
                  </a:cubicBezTo>
                  <a:cubicBezTo>
                    <a:pt x="0" y="4"/>
                    <a:pt x="4" y="0"/>
                    <a:pt x="8" y="0"/>
                  </a:cubicBezTo>
                  <a:cubicBezTo>
                    <a:pt x="472" y="0"/>
                    <a:pt x="472" y="0"/>
                    <a:pt x="472" y="0"/>
                  </a:cubicBezTo>
                  <a:cubicBezTo>
                    <a:pt x="476" y="0"/>
                    <a:pt x="480" y="4"/>
                    <a:pt x="480" y="8"/>
                  </a:cubicBezTo>
                  <a:cubicBezTo>
                    <a:pt x="480" y="180"/>
                    <a:pt x="480" y="180"/>
                    <a:pt x="480" y="180"/>
                  </a:cubicBezTo>
                  <a:cubicBezTo>
                    <a:pt x="480" y="185"/>
                    <a:pt x="476" y="188"/>
                    <a:pt x="472" y="188"/>
                  </a:cubicBezTo>
                  <a:close/>
                </a:path>
              </a:pathLst>
            </a:custGeom>
            <a:solidFill>
              <a:srgbClr val="0868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30" name="Rectangle 23"/>
            <p:cNvSpPr>
              <a:spLocks noChangeArrowheads="1"/>
            </p:cNvSpPr>
            <p:nvPr/>
          </p:nvSpPr>
          <p:spPr bwMode="auto">
            <a:xfrm>
              <a:off x="4645" y="1272"/>
              <a:ext cx="86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900" b="0" i="0" u="none" strike="noStrike" cap="none" normalizeH="0" baseline="0">
                  <a:ln>
                    <a:noFill/>
                  </a:ln>
                  <a:solidFill>
                    <a:srgbClr val="FFFFFF"/>
                  </a:solidFill>
                  <a:effectLst/>
                  <a:latin typeface="Arial" panose="020B0604020202020204" pitchFamily="34" charset="0"/>
                </a:rPr>
                <a:t>Prescriptive</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1" name="Rectangle 24"/>
            <p:cNvSpPr>
              <a:spLocks noChangeArrowheads="1"/>
            </p:cNvSpPr>
            <p:nvPr/>
          </p:nvSpPr>
          <p:spPr bwMode="auto">
            <a:xfrm>
              <a:off x="4737" y="1454"/>
              <a:ext cx="674"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900" b="0" i="0" u="none" strike="noStrike" cap="none" normalizeH="0" baseline="0">
                  <a:ln>
                    <a:noFill/>
                  </a:ln>
                  <a:solidFill>
                    <a:srgbClr val="FFFFFF"/>
                  </a:solidFill>
                  <a:effectLst/>
                  <a:latin typeface="Arial" panose="020B0604020202020204" pitchFamily="34" charset="0"/>
                </a:rPr>
                <a:t>Analytics</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2" name="Rectangle 25"/>
            <p:cNvSpPr>
              <a:spLocks noChangeArrowheads="1"/>
            </p:cNvSpPr>
            <p:nvPr/>
          </p:nvSpPr>
          <p:spPr bwMode="auto">
            <a:xfrm>
              <a:off x="3744" y="1382"/>
              <a:ext cx="596"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dirty="0">
                  <a:ln>
                    <a:noFill/>
                  </a:ln>
                  <a:solidFill>
                    <a:srgbClr val="777777"/>
                  </a:solidFill>
                  <a:effectLst/>
                  <a:latin typeface="Arial" panose="020B0604020202020204" pitchFamily="34" charset="0"/>
                </a:rPr>
                <a:t>What will</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3" name="Rectangle 26"/>
            <p:cNvSpPr>
              <a:spLocks noChangeArrowheads="1"/>
            </p:cNvSpPr>
            <p:nvPr/>
          </p:nvSpPr>
          <p:spPr bwMode="auto">
            <a:xfrm>
              <a:off x="3751" y="1541"/>
              <a:ext cx="584"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777777"/>
                  </a:solidFill>
                  <a:effectLst/>
                  <a:latin typeface="Arial" panose="020B0604020202020204" pitchFamily="34" charset="0"/>
                </a:rPr>
                <a:t>happen?</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4" name="Rectangle 27"/>
            <p:cNvSpPr>
              <a:spLocks noChangeArrowheads="1"/>
            </p:cNvSpPr>
            <p:nvPr/>
          </p:nvSpPr>
          <p:spPr bwMode="auto">
            <a:xfrm>
              <a:off x="4680" y="876"/>
              <a:ext cx="79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dirty="0">
                  <a:ln>
                    <a:noFill/>
                  </a:ln>
                  <a:solidFill>
                    <a:srgbClr val="777777"/>
                  </a:solidFill>
                  <a:effectLst/>
                  <a:latin typeface="Arial" panose="020B0604020202020204" pitchFamily="34" charset="0"/>
                </a:rPr>
                <a:t>How can we</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5" name="Rectangle 28"/>
            <p:cNvSpPr>
              <a:spLocks noChangeArrowheads="1"/>
            </p:cNvSpPr>
            <p:nvPr/>
          </p:nvSpPr>
          <p:spPr bwMode="auto">
            <a:xfrm>
              <a:off x="4550" y="1034"/>
              <a:ext cx="1057"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a:ln>
                    <a:noFill/>
                  </a:ln>
                  <a:solidFill>
                    <a:srgbClr val="777777"/>
                  </a:solidFill>
                  <a:effectLst/>
                  <a:latin typeface="Arial" panose="020B0604020202020204" pitchFamily="34" charset="0"/>
                </a:rPr>
                <a:t>make it happen?</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6" name="Rectangle 29"/>
            <p:cNvSpPr>
              <a:spLocks noChangeArrowheads="1"/>
            </p:cNvSpPr>
            <p:nvPr/>
          </p:nvSpPr>
          <p:spPr bwMode="auto">
            <a:xfrm>
              <a:off x="3275" y="3956"/>
              <a:ext cx="231"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a:ln>
                    <a:noFill/>
                  </a:ln>
                  <a:solidFill>
                    <a:srgbClr val="777777"/>
                  </a:solidFill>
                  <a:effectLst/>
                  <a:latin typeface="Arial" panose="020B0604020202020204" pitchFamily="34" charset="0"/>
                </a:rPr>
                <a:t>Di</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7" name="Rectangle 30"/>
            <p:cNvSpPr>
              <a:spLocks noChangeArrowheads="1"/>
            </p:cNvSpPr>
            <p:nvPr/>
          </p:nvSpPr>
          <p:spPr bwMode="auto">
            <a:xfrm>
              <a:off x="3429" y="3956"/>
              <a:ext cx="120"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a:ln>
                    <a:noFill/>
                  </a:ln>
                  <a:solidFill>
                    <a:srgbClr val="777777"/>
                  </a:solidFill>
                  <a:effectLst/>
                  <a:latin typeface="Arial" panose="020B0604020202020204" pitchFamily="34" charset="0"/>
                </a:rPr>
                <a:t>f</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38" name="Rectangle 31"/>
            <p:cNvSpPr>
              <a:spLocks noChangeArrowheads="1"/>
            </p:cNvSpPr>
            <p:nvPr/>
          </p:nvSpPr>
          <p:spPr bwMode="auto">
            <a:xfrm>
              <a:off x="3469" y="3956"/>
              <a:ext cx="501"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dirty="0">
                  <a:ln>
                    <a:noFill/>
                  </a:ln>
                  <a:solidFill>
                    <a:srgbClr val="777777"/>
                  </a:solidFill>
                  <a:effectLst/>
                  <a:latin typeface="Arial" panose="020B0604020202020204" pitchFamily="34" charset="0"/>
                </a:rPr>
                <a:t>ficulty</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39" name="Rectangle 32"/>
            <p:cNvSpPr>
              <a:spLocks noChangeArrowheads="1"/>
            </p:cNvSpPr>
            <p:nvPr/>
          </p:nvSpPr>
          <p:spPr bwMode="auto">
            <a:xfrm rot="19980000">
              <a:off x="2239" y="3417"/>
              <a:ext cx="771"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a:ln>
                    <a:noFill/>
                  </a:ln>
                  <a:solidFill>
                    <a:srgbClr val="777777"/>
                  </a:solidFill>
                  <a:effectLst/>
                  <a:latin typeface="Arial" panose="020B0604020202020204" pitchFamily="34" charset="0"/>
                </a:rPr>
                <a:t>Hindsight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0" name="Rectangle 33"/>
            <p:cNvSpPr>
              <a:spLocks noChangeArrowheads="1"/>
            </p:cNvSpPr>
            <p:nvPr/>
          </p:nvSpPr>
          <p:spPr bwMode="auto">
            <a:xfrm rot="19980000">
              <a:off x="3678" y="2765"/>
              <a:ext cx="567"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a:ln>
                    <a:noFill/>
                  </a:ln>
                  <a:solidFill>
                    <a:srgbClr val="777777"/>
                  </a:solidFill>
                  <a:effectLst/>
                  <a:latin typeface="Arial" panose="020B0604020202020204" pitchFamily="34" charset="0"/>
                </a:rPr>
                <a:t>Insight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41" name="Line 34"/>
            <p:cNvSpPr>
              <a:spLocks noChangeShapeType="1"/>
            </p:cNvSpPr>
            <p:nvPr/>
          </p:nvSpPr>
          <p:spPr bwMode="auto">
            <a:xfrm flipH="1">
              <a:off x="1465" y="1634"/>
              <a:ext cx="4358" cy="2071"/>
            </a:xfrm>
            <a:prstGeom prst="line">
              <a:avLst/>
            </a:prstGeom>
            <a:noFill/>
            <a:ln w="314325" cap="flat">
              <a:solidFill>
                <a:srgbClr val="4BBBE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2" name="Freeform 35"/>
            <p:cNvSpPr>
              <a:spLocks/>
            </p:cNvSpPr>
            <p:nvPr/>
          </p:nvSpPr>
          <p:spPr bwMode="auto">
            <a:xfrm>
              <a:off x="5717" y="1471"/>
              <a:ext cx="257" cy="350"/>
            </a:xfrm>
            <a:custGeom>
              <a:avLst/>
              <a:gdLst>
                <a:gd name="T0" fmla="*/ 165 w 257"/>
                <a:gd name="T1" fmla="*/ 350 h 350"/>
                <a:gd name="T2" fmla="*/ 0 w 257"/>
                <a:gd name="T3" fmla="*/ 0 h 350"/>
                <a:gd name="T4" fmla="*/ 257 w 257"/>
                <a:gd name="T5" fmla="*/ 92 h 350"/>
                <a:gd name="T6" fmla="*/ 165 w 257"/>
                <a:gd name="T7" fmla="*/ 350 h 350"/>
              </a:gdLst>
              <a:ahLst/>
              <a:cxnLst>
                <a:cxn ang="0">
                  <a:pos x="T0" y="T1"/>
                </a:cxn>
                <a:cxn ang="0">
                  <a:pos x="T2" y="T3"/>
                </a:cxn>
                <a:cxn ang="0">
                  <a:pos x="T4" y="T5"/>
                </a:cxn>
                <a:cxn ang="0">
                  <a:pos x="T6" y="T7"/>
                </a:cxn>
              </a:cxnLst>
              <a:rect l="0" t="0" r="r" b="b"/>
              <a:pathLst>
                <a:path w="257" h="350">
                  <a:moveTo>
                    <a:pt x="165" y="350"/>
                  </a:moveTo>
                  <a:lnTo>
                    <a:pt x="0" y="0"/>
                  </a:lnTo>
                  <a:lnTo>
                    <a:pt x="257" y="92"/>
                  </a:lnTo>
                  <a:lnTo>
                    <a:pt x="165" y="350"/>
                  </a:lnTo>
                  <a:close/>
                </a:path>
              </a:pathLst>
            </a:custGeom>
            <a:solidFill>
              <a:srgbClr val="4BB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43" name="Rectangle 36"/>
            <p:cNvSpPr>
              <a:spLocks noChangeArrowheads="1"/>
            </p:cNvSpPr>
            <p:nvPr/>
          </p:nvSpPr>
          <p:spPr bwMode="auto">
            <a:xfrm rot="19980000">
              <a:off x="5011" y="2063"/>
              <a:ext cx="771"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000" b="0" i="0" u="none" strike="noStrike" cap="none" normalizeH="0" baseline="0">
                  <a:ln>
                    <a:noFill/>
                  </a:ln>
                  <a:solidFill>
                    <a:srgbClr val="777777"/>
                  </a:solidFill>
                  <a:effectLst/>
                  <a:latin typeface="Arial" panose="020B0604020202020204" pitchFamily="34" charset="0"/>
                </a:rPr>
                <a:t>Foresight</a:t>
              </a:r>
              <a:endParaRPr kumimoji="0" lang="de-DE" altLang="de-DE" sz="1800" b="0" i="0" u="none" strike="noStrike" cap="none" normalizeH="0" baseline="0">
                <a:ln>
                  <a:noFill/>
                </a:ln>
                <a:solidFill>
                  <a:schemeClr val="tx1"/>
                </a:solidFill>
                <a:effectLst/>
                <a:latin typeface="Arial" panose="020B0604020202020204" pitchFamily="34" charset="0"/>
              </a:endParaRPr>
            </a:p>
          </p:txBody>
        </p:sp>
      </p:grpSp>
      <p:sp>
        <p:nvSpPr>
          <p:cNvPr id="44" name="Rectangle 27"/>
          <p:cNvSpPr>
            <a:spLocks noChangeArrowheads="1"/>
          </p:cNvSpPr>
          <p:nvPr/>
        </p:nvSpPr>
        <p:spPr bwMode="auto">
          <a:xfrm>
            <a:off x="4692962" y="2958266"/>
            <a:ext cx="101951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700" b="0" i="0" u="none" strike="noStrike" cap="none" normalizeH="0" baseline="0" dirty="0">
                <a:ln>
                  <a:noFill/>
                </a:ln>
                <a:solidFill>
                  <a:srgbClr val="777777"/>
                </a:solidFill>
                <a:effectLst/>
                <a:latin typeface="Arial" panose="020B0604020202020204" pitchFamily="34" charset="0"/>
              </a:rPr>
              <a:t>Why</a:t>
            </a:r>
            <a:r>
              <a:rPr kumimoji="0" lang="de-DE" altLang="de-DE" sz="1700" b="0" i="0" u="none" strike="noStrike" cap="none" normalizeH="0" dirty="0">
                <a:ln>
                  <a:noFill/>
                </a:ln>
                <a:solidFill>
                  <a:srgbClr val="777777"/>
                </a:solidFill>
                <a:effectLst/>
                <a:latin typeface="Arial" panose="020B0604020202020204" pitchFamily="34" charset="0"/>
              </a:rPr>
              <a:t> did it </a:t>
            </a:r>
          </a:p>
          <a:p>
            <a:pPr marL="0" marR="0" lvl="0" indent="0" algn="ctr" defTabSz="914400" rtl="0" eaLnBrk="0" fontAlgn="base" latinLnBrk="0" hangingPunct="0">
              <a:lnSpc>
                <a:spcPct val="100000"/>
              </a:lnSpc>
              <a:spcBef>
                <a:spcPct val="0"/>
              </a:spcBef>
              <a:spcAft>
                <a:spcPct val="0"/>
              </a:spcAft>
              <a:buClrTx/>
              <a:buSzTx/>
              <a:buFontTx/>
              <a:buNone/>
              <a:tabLst/>
            </a:pPr>
            <a:r>
              <a:rPr lang="de-DE" altLang="de-DE" sz="1700" baseline="0" dirty="0">
                <a:solidFill>
                  <a:srgbClr val="777777"/>
                </a:solidFill>
              </a:rPr>
              <a:t>happen?</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93785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52500" y="1565031"/>
            <a:ext cx="10286999" cy="2030290"/>
          </a:xfrm>
        </p:spPr>
        <p:txBody>
          <a:bodyPr/>
          <a:lstStyle/>
          <a:p>
            <a:pPr algn="ctr"/>
            <a:r>
              <a:rPr lang="de-DE" dirty="0"/>
              <a:t>In-App Advertising: </a:t>
            </a:r>
            <a:br>
              <a:rPr lang="de-DE" dirty="0"/>
            </a:br>
            <a:r>
              <a:rPr lang="de-DE" dirty="0"/>
              <a:t>eCPMs &amp; Ad Formats</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192918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975" y="1158159"/>
            <a:ext cx="10182726" cy="430607"/>
          </a:xfrm>
        </p:spPr>
        <p:txBody>
          <a:bodyPr/>
          <a:lstStyle/>
          <a:p>
            <a:pPr algn="ctr"/>
            <a:r>
              <a:rPr lang="en-US" sz="2000" dirty="0">
                <a:solidFill>
                  <a:schemeClr val="accent1"/>
                </a:solidFill>
              </a:rPr>
              <a:t>Indexed </a:t>
            </a:r>
            <a:r>
              <a:rPr lang="en-US" sz="2000" dirty="0" err="1">
                <a:solidFill>
                  <a:schemeClr val="accent1"/>
                </a:solidFill>
              </a:rPr>
              <a:t>eCPM</a:t>
            </a:r>
            <a:r>
              <a:rPr lang="en-US" sz="2000" dirty="0">
                <a:solidFill>
                  <a:schemeClr val="accent1"/>
                </a:solidFill>
              </a:rPr>
              <a:t> by Ad Format for In-App vs. Mobile Web</a:t>
            </a:r>
            <a:br>
              <a:rPr lang="en-US" sz="2000" dirty="0">
                <a:solidFill>
                  <a:schemeClr val="accent1"/>
                </a:solidFill>
              </a:rPr>
            </a:br>
            <a:endParaRPr lang="de-DE" sz="2000" dirty="0">
              <a:solidFill>
                <a:schemeClr val="accent1"/>
              </a:solidFill>
            </a:endParaRPr>
          </a:p>
        </p:txBody>
      </p:sp>
      <p:sp>
        <p:nvSpPr>
          <p:cNvPr id="3" name="Date Placeholder 2"/>
          <p:cNvSpPr>
            <a:spLocks noGrp="1"/>
          </p:cNvSpPr>
          <p:nvPr>
            <p:ph type="dt" sz="half" idx="10"/>
          </p:nvPr>
        </p:nvSpPr>
        <p:spPr/>
        <p:txBody>
          <a:bodyPr/>
          <a:lstStyle/>
          <a:p>
            <a:fld id="{DFCCC08D-D6D9-734D-B3F4-1D7EB4E73237}" type="datetime1">
              <a:rPr lang="en-US" smtClean="0"/>
              <a:t>3/10/2017</a:t>
            </a:fld>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t>25</a:t>
            </a:fld>
            <a:endParaRPr lang="en-US"/>
          </a:p>
        </p:txBody>
      </p:sp>
      <p:sp>
        <p:nvSpPr>
          <p:cNvPr id="6" name="Footer Placeholder 5"/>
          <p:cNvSpPr>
            <a:spLocks noGrp="1"/>
          </p:cNvSpPr>
          <p:nvPr>
            <p:ph type="ftr" sz="quarter" idx="3"/>
          </p:nvPr>
        </p:nvSpPr>
        <p:spPr/>
        <p:txBody>
          <a:bodyPr/>
          <a:lstStyle/>
          <a:p>
            <a:r>
              <a:rPr lang="en-US"/>
              <a:t>​</a:t>
            </a:r>
            <a:r>
              <a:rPr lang="en-GB"/>
              <a:t>Copyright © 2017 Smaato Inc. All Rights Reserved.</a:t>
            </a:r>
            <a:endParaRPr lang="en-US" dirty="0"/>
          </a:p>
        </p:txBody>
      </p:sp>
      <p:sp>
        <p:nvSpPr>
          <p:cNvPr id="13" name="Rectangle 12"/>
          <p:cNvSpPr/>
          <p:nvPr/>
        </p:nvSpPr>
        <p:spPr>
          <a:xfrm>
            <a:off x="9245115" y="6337756"/>
            <a:ext cx="2064989" cy="215444"/>
          </a:xfrm>
          <a:prstGeom prst="rect">
            <a:avLst/>
          </a:prstGeom>
        </p:spPr>
        <p:txBody>
          <a:bodyPr wrap="none">
            <a:spAutoFit/>
          </a:bodyPr>
          <a:lstStyle/>
          <a:p>
            <a:r>
              <a:rPr lang="en-GB" sz="800" dirty="0">
                <a:solidFill>
                  <a:srgbClr val="57585A"/>
                </a:solidFill>
                <a:latin typeface="Helvetica LT Light" panose="02000403040000020004" pitchFamily="2" charset="0"/>
              </a:rPr>
              <a:t>Source: Smaato Publisher Platform (SPX)</a:t>
            </a:r>
            <a:endParaRPr lang="de-DE" sz="800" dirty="0"/>
          </a:p>
        </p:txBody>
      </p:sp>
      <p:graphicFrame>
        <p:nvGraphicFramePr>
          <p:cNvPr id="8" name="Chart 7"/>
          <p:cNvGraphicFramePr/>
          <p:nvPr>
            <p:extLst/>
          </p:nvPr>
        </p:nvGraphicFramePr>
        <p:xfrm>
          <a:off x="1851025" y="1472003"/>
          <a:ext cx="8464550" cy="4290483"/>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p:cNvSpPr/>
          <p:nvPr/>
        </p:nvSpPr>
        <p:spPr>
          <a:xfrm>
            <a:off x="4168031" y="6059252"/>
            <a:ext cx="93968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In</a:t>
            </a:r>
            <a:r>
              <a:rPr kumimoji="0" lang="en-US" sz="2000" b="0" i="0" u="none" strike="noStrike" kern="1200" cap="none" spc="0" normalizeH="0" noProof="0" dirty="0">
                <a:ln w="0"/>
                <a:solidFill>
                  <a:srgbClr val="F0F0F0">
                    <a:lumMod val="50000"/>
                  </a:srgbClr>
                </a:solidFill>
                <a:effectLst/>
                <a:uLnTx/>
                <a:uFillTx/>
                <a:latin typeface="Arial"/>
                <a:ea typeface="+mn-ea"/>
                <a:cs typeface="+mn-cs"/>
              </a:rPr>
              <a:t>-App</a:t>
            </a:r>
            <a:endParaRPr kumimoji="0" lang="de-DE" sz="2000" b="0" i="0" u="none" strike="noStrike" kern="1200" cap="none" spc="0" normalizeH="0" baseline="0" noProof="0" dirty="0">
              <a:ln>
                <a:noFill/>
              </a:ln>
              <a:solidFill>
                <a:srgbClr val="333333"/>
              </a:solidFill>
              <a:effectLst/>
              <a:uLnTx/>
              <a:uFillTx/>
              <a:latin typeface="Arial"/>
              <a:ea typeface="+mn-ea"/>
              <a:cs typeface="+mn-cs"/>
            </a:endParaRPr>
          </a:p>
        </p:txBody>
      </p:sp>
      <p:sp>
        <p:nvSpPr>
          <p:cNvPr id="17" name="Rectangle 16"/>
          <p:cNvSpPr/>
          <p:nvPr/>
        </p:nvSpPr>
        <p:spPr>
          <a:xfrm>
            <a:off x="6271231" y="6059252"/>
            <a:ext cx="165636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Mobile Web</a:t>
            </a:r>
            <a:endParaRPr kumimoji="0" lang="de-DE" sz="2000" b="0" i="0" u="none" strike="noStrike" kern="1200" cap="none" spc="0" normalizeH="0" baseline="0" noProof="0" dirty="0">
              <a:ln>
                <a:noFill/>
              </a:ln>
              <a:solidFill>
                <a:srgbClr val="333333"/>
              </a:solidFill>
              <a:effectLst/>
              <a:uLnTx/>
              <a:uFillTx/>
              <a:latin typeface="Arial"/>
              <a:ea typeface="+mn-ea"/>
              <a:cs typeface="+mn-cs"/>
            </a:endParaRPr>
          </a:p>
        </p:txBody>
      </p:sp>
      <p:sp>
        <p:nvSpPr>
          <p:cNvPr id="18" name="Rectangle: Rounded Corners 17"/>
          <p:cNvSpPr/>
          <p:nvPr/>
        </p:nvSpPr>
        <p:spPr>
          <a:xfrm>
            <a:off x="3989295" y="6194614"/>
            <a:ext cx="179295" cy="17929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Rounded Corners 18"/>
          <p:cNvSpPr/>
          <p:nvPr/>
        </p:nvSpPr>
        <p:spPr>
          <a:xfrm>
            <a:off x="6100901" y="6185649"/>
            <a:ext cx="179295" cy="17929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p:cNvSpPr txBox="1">
            <a:spLocks/>
          </p:cNvSpPr>
          <p:nvPr/>
        </p:nvSpPr>
        <p:spPr>
          <a:xfrm>
            <a:off x="838200" y="61764"/>
            <a:ext cx="9351827" cy="4306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r>
              <a:rPr lang="en-US" dirty="0"/>
              <a:t>Video Ad Types are Most Valued by Advertisers</a:t>
            </a:r>
            <a:br>
              <a:rPr lang="en-US" dirty="0"/>
            </a:br>
            <a:endParaRPr lang="de-DE" dirty="0"/>
          </a:p>
        </p:txBody>
      </p:sp>
    </p:spTree>
    <p:extLst>
      <p:ext uri="{BB962C8B-B14F-4D97-AF65-F5344CB8AC3E}">
        <p14:creationId xmlns:p14="http://schemas.microsoft.com/office/powerpoint/2010/main" val="1530739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27277-3C32-EE4F-8C70-283A280C80E5}" type="datetime1">
              <a:rPr kumimoji="0" lang="en-US" sz="800" b="0" i="0" u="none" strike="noStrike" kern="1200" cap="none" spc="0" normalizeH="0" baseline="0" noProof="0">
                <a:ln>
                  <a:noFill/>
                </a:ln>
                <a:solidFill>
                  <a:srgbClr val="333333">
                    <a:lumMod val="50000"/>
                    <a:lumOff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3/10/2017</a:t>
            </a:fld>
            <a:endPar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endParaRPr>
          </a:p>
        </p:txBody>
      </p:sp>
      <p:sp>
        <p:nvSpPr>
          <p:cNvPr id="14" name="Slide Number Placeholder 5"/>
          <p:cNvSpPr>
            <a:spLocks noGrp="1"/>
          </p:cNvSpPr>
          <p:nvPr>
            <p:ph type="sldNum" sz="quarter" idx="1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6FB18-5DF1-419A-B975-14AFDDD65B9F}" type="slidenum">
              <a:rPr kumimoji="0" lang="en-US" sz="800" b="0" i="0" u="none" strike="noStrike" kern="1200" cap="none" spc="0" normalizeH="0" baseline="0" noProof="0">
                <a:ln>
                  <a:noFill/>
                </a:ln>
                <a:solidFill>
                  <a:srgbClr val="333333">
                    <a:lumMod val="50000"/>
                    <a:lumOff val="5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endParaRPr>
          </a:p>
        </p:txBody>
      </p:sp>
      <p:sp>
        <p:nvSpPr>
          <p:cNvPr id="15" name="Footer Placeholder 2"/>
          <p:cNvSpPr>
            <a:spLocks noGrp="1"/>
          </p:cNvSpPr>
          <p:nvPr>
            <p:ph type="ftr" sz="quarter" idx="3"/>
          </p:nvPr>
        </p:nvSpPr>
        <p:spPr>
          <a:prstGeom prst="rect">
            <a:avLst/>
          </a:prstGeom>
        </p:spPr>
        <p:txBody>
          <a:bodyPr/>
          <a:lstStyle>
            <a:lvl1pPr algn="l">
              <a:defRPr sz="800">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rPr>
              <a:t>​Copyright © 2016 Smaato Inc. All Rights Reserved.</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029" y="1501347"/>
            <a:ext cx="7267062" cy="3877392"/>
          </a:xfrm>
          <a:prstGeom prst="rect">
            <a:avLst/>
          </a:prstGeom>
        </p:spPr>
      </p:pic>
      <p:sp>
        <p:nvSpPr>
          <p:cNvPr id="32" name="Rectangle 31"/>
          <p:cNvSpPr/>
          <p:nvPr/>
        </p:nvSpPr>
        <p:spPr>
          <a:xfrm>
            <a:off x="5900390" y="2826577"/>
            <a:ext cx="2091812"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Arial"/>
                <a:ea typeface="+mn-ea"/>
                <a:cs typeface="+mn-cs"/>
              </a:rPr>
              <a:t>$6.7</a:t>
            </a:r>
            <a:endParaRPr kumimoji="0" lang="en-US" sz="4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BILLION</a:t>
            </a:r>
            <a:endParaRPr kumimoji="0" lang="en-US" sz="500" b="1" i="0" u="none" strike="noStrike" kern="1200" cap="none" spc="0" normalizeH="0" baseline="0" noProof="0" dirty="0">
              <a:ln>
                <a:noFill/>
              </a:ln>
              <a:solidFill>
                <a:prstClr val="white"/>
              </a:solidFill>
              <a:effectLst/>
              <a:uLnTx/>
              <a:uFillTx/>
              <a:latin typeface="Arial"/>
              <a:ea typeface="+mn-ea"/>
              <a:cs typeface="+mn-cs"/>
            </a:endParaRPr>
          </a:p>
        </p:txBody>
      </p:sp>
      <p:sp>
        <p:nvSpPr>
          <p:cNvPr id="13" name="Rectangle 12"/>
          <p:cNvSpPr/>
          <p:nvPr/>
        </p:nvSpPr>
        <p:spPr>
          <a:xfrm>
            <a:off x="7833259" y="3061381"/>
            <a:ext cx="286979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BBBEB"/>
                </a:solidFill>
                <a:effectLst/>
                <a:uLnTx/>
                <a:uFillTx/>
                <a:latin typeface="Arial"/>
                <a:ea typeface="+mn-ea"/>
                <a:cs typeface="+mn-cs"/>
              </a:rPr>
              <a:t>will be spent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BBBEB"/>
                </a:solidFill>
                <a:effectLst/>
                <a:uLnTx/>
                <a:uFillTx/>
                <a:latin typeface="Arial"/>
                <a:ea typeface="+mn-ea"/>
                <a:cs typeface="+mn-cs"/>
              </a:rPr>
              <a:t>mobile video advertising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BBBEB"/>
                </a:solidFill>
                <a:effectLst/>
                <a:uLnTx/>
                <a:uFillTx/>
                <a:latin typeface="Arial"/>
                <a:ea typeface="+mn-ea"/>
                <a:cs typeface="+mn-cs"/>
              </a:rPr>
              <a:t>in 2017</a:t>
            </a:r>
          </a:p>
        </p:txBody>
      </p:sp>
      <p:sp>
        <p:nvSpPr>
          <p:cNvPr id="17" name="Rectangle 16"/>
          <p:cNvSpPr/>
          <p:nvPr/>
        </p:nvSpPr>
        <p:spPr>
          <a:xfrm>
            <a:off x="952500" y="5953780"/>
            <a:ext cx="102869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rPr>
              <a:t>This will account for at least 10% of total US mobile ad spending in 2017</a:t>
            </a:r>
            <a:endParaRPr kumimoji="0" lang="de-DE" sz="2400" b="0" i="0" u="none" strike="noStrike" kern="1200" cap="none" spc="0" normalizeH="0" baseline="0" noProof="0" dirty="0">
              <a:ln>
                <a:noFill/>
              </a:ln>
              <a:solidFill>
                <a:srgbClr val="333333">
                  <a:lumMod val="75000"/>
                </a:srgbClr>
              </a:solidFill>
              <a:effectLst/>
              <a:uLnTx/>
              <a:uFillTx/>
              <a:latin typeface="Arial" panose="020B0604020202020204" pitchFamily="34" charset="0"/>
              <a:ea typeface="+mn-ea"/>
              <a:cs typeface="Arial" panose="020B0604020202020204" pitchFamily="34" charset="0"/>
            </a:endParaRPr>
          </a:p>
        </p:txBody>
      </p:sp>
      <p:sp>
        <p:nvSpPr>
          <p:cNvPr id="34" name="Title 1"/>
          <p:cNvSpPr txBox="1">
            <a:spLocks/>
          </p:cNvSpPr>
          <p:nvPr/>
        </p:nvSpPr>
        <p:spPr>
          <a:xfrm>
            <a:off x="390331" y="11530"/>
            <a:ext cx="9351827" cy="4306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rPr>
              <a:t>Why the Smartest Mobile Strategies Focus on Video</a:t>
            </a:r>
            <a:endParaRPr kumimoji="0" lang="de-DE" sz="2800" b="0" i="0" u="none" strike="noStrike" kern="1200" cap="none" spc="0" normalizeH="0" baseline="0" noProof="0" dirty="0">
              <a:ln>
                <a:noFill/>
              </a:ln>
              <a:solidFill>
                <a:prstClr val="white"/>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80905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bg-BG" dirty="0"/>
              <a:t>7/7/17</a:t>
            </a:r>
            <a:endParaRPr lang="en-US" dirty="0"/>
          </a:p>
        </p:txBody>
      </p:sp>
      <p:sp>
        <p:nvSpPr>
          <p:cNvPr id="4" name="Slide Number Placeholder 3"/>
          <p:cNvSpPr>
            <a:spLocks noGrp="1"/>
          </p:cNvSpPr>
          <p:nvPr>
            <p:ph type="sldNum" sz="quarter" idx="12"/>
          </p:nvPr>
        </p:nvSpPr>
        <p:spPr/>
        <p:txBody>
          <a:bodyPr/>
          <a:lstStyle/>
          <a:p>
            <a:r>
              <a:rPr lang="en-US" dirty="0"/>
              <a:t>4</a:t>
            </a:r>
          </a:p>
        </p:txBody>
      </p:sp>
      <p:sp>
        <p:nvSpPr>
          <p:cNvPr id="6" name="Footer Placeholder 5"/>
          <p:cNvSpPr>
            <a:spLocks noGrp="1"/>
          </p:cNvSpPr>
          <p:nvPr>
            <p:ph type="ftr" sz="quarter" idx="3"/>
          </p:nvPr>
        </p:nvSpPr>
        <p:spPr/>
        <p:txBody>
          <a:bodyPr/>
          <a:lstStyle/>
          <a:p>
            <a:r>
              <a:rPr lang="en-US" dirty="0"/>
              <a:t>​Copyright © 2017 </a:t>
            </a:r>
            <a:r>
              <a:rPr lang="en-US" dirty="0" err="1"/>
              <a:t>Smaato</a:t>
            </a:r>
            <a:r>
              <a:rPr lang="en-US" dirty="0"/>
              <a:t> Inc. All Rights Reserved.</a:t>
            </a:r>
          </a:p>
        </p:txBody>
      </p:sp>
      <p:sp>
        <p:nvSpPr>
          <p:cNvPr id="9" name="TextBox 8"/>
          <p:cNvSpPr txBox="1"/>
          <p:nvPr/>
        </p:nvSpPr>
        <p:spPr>
          <a:xfrm>
            <a:off x="6698428" y="6323098"/>
            <a:ext cx="4654242" cy="215444"/>
          </a:xfrm>
          <a:prstGeom prst="rect">
            <a:avLst/>
          </a:prstGeom>
          <a:noFill/>
        </p:spPr>
        <p:txBody>
          <a:bodyPr wrap="square" rtlCol="0">
            <a:spAutoFit/>
          </a:bodyPr>
          <a:lstStyle/>
          <a:p>
            <a:pPr algn="r"/>
            <a:r>
              <a:rPr lang="en-US" sz="800" dirty="0">
                <a:solidFill>
                  <a:srgbClr val="57585A"/>
                </a:solidFill>
              </a:rPr>
              <a:t>Source: </a:t>
            </a:r>
            <a:r>
              <a:rPr lang="en-US" sz="800" dirty="0" err="1">
                <a:solidFill>
                  <a:srgbClr val="57585A"/>
                </a:solidFill>
              </a:rPr>
              <a:t>Smaato</a:t>
            </a:r>
            <a:r>
              <a:rPr lang="en-US" sz="800" dirty="0">
                <a:solidFill>
                  <a:srgbClr val="57585A"/>
                </a:solidFill>
              </a:rPr>
              <a:t> Publisher Platform (SPX) – Q4 2016</a:t>
            </a:r>
          </a:p>
        </p:txBody>
      </p:sp>
      <p:sp>
        <p:nvSpPr>
          <p:cNvPr id="12" name="Title 1"/>
          <p:cNvSpPr>
            <a:spLocks noGrp="1"/>
          </p:cNvSpPr>
          <p:nvPr>
            <p:ph type="title"/>
          </p:nvPr>
        </p:nvSpPr>
        <p:spPr>
          <a:xfrm>
            <a:off x="840530" y="55986"/>
            <a:ext cx="9787035" cy="1484650"/>
          </a:xfrm>
        </p:spPr>
        <p:txBody>
          <a:bodyPr/>
          <a:lstStyle/>
          <a:p>
            <a:pPr>
              <a:lnSpc>
                <a:spcPct val="100000"/>
              </a:lnSpc>
            </a:pPr>
            <a:r>
              <a:rPr lang="en-US" sz="2400" dirty="0"/>
              <a:t>Indexed Mobile Video </a:t>
            </a:r>
            <a:r>
              <a:rPr lang="en-US" sz="2400" dirty="0" err="1"/>
              <a:t>eCPMs</a:t>
            </a:r>
            <a:r>
              <a:rPr lang="en-US" sz="2400" dirty="0"/>
              <a:t> for Top Mobile Video </a:t>
            </a:r>
            <a:r>
              <a:rPr lang="en-US" sz="2400" dirty="0" err="1"/>
              <a:t>eCPM</a:t>
            </a:r>
            <a:r>
              <a:rPr lang="en-US" sz="2400" dirty="0"/>
              <a:t> Countries</a:t>
            </a:r>
            <a:br>
              <a:rPr lang="en-US" dirty="0"/>
            </a:b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33294" b="26770"/>
          <a:stretch/>
        </p:blipFill>
        <p:spPr>
          <a:xfrm>
            <a:off x="864880" y="1243531"/>
            <a:ext cx="8781222" cy="5056187"/>
          </a:xfrm>
          <a:prstGeom prst="rect">
            <a:avLst/>
          </a:prstGeom>
        </p:spPr>
      </p:pic>
    </p:spTree>
    <p:extLst>
      <p:ext uri="{BB962C8B-B14F-4D97-AF65-F5344CB8AC3E}">
        <p14:creationId xmlns:p14="http://schemas.microsoft.com/office/powerpoint/2010/main" val="2104287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Small Screen Video Drives Big Consumer Impact</a:t>
            </a:r>
            <a:endParaRPr lang="en-US" dirty="0"/>
          </a:p>
        </p:txBody>
      </p:sp>
      <p:sp>
        <p:nvSpPr>
          <p:cNvPr id="3" name="Date Placeholder 2"/>
          <p:cNvSpPr>
            <a:spLocks noGrp="1"/>
          </p:cNvSpPr>
          <p:nvPr>
            <p:ph type="dt" sz="half" idx="10"/>
          </p:nvPr>
        </p:nvSpPr>
        <p:spPr/>
        <p:txBody>
          <a:bodyPr/>
          <a:lstStyle/>
          <a:p>
            <a:pPr lvl="0"/>
            <a:fld id="{DFCCC08D-D6D9-734D-B3F4-1D7EB4E73237}" type="datetime1">
              <a:rPr lang="en-US" noProof="0" smtClean="0"/>
              <a:pPr lvl="0"/>
              <a:t>3/10/2017</a:t>
            </a:fld>
            <a:endParaRPr lang="en-US" noProof="0"/>
          </a:p>
        </p:txBody>
      </p:sp>
      <p:sp>
        <p:nvSpPr>
          <p:cNvPr id="4" name="Slide Number Placeholder 3"/>
          <p:cNvSpPr>
            <a:spLocks noGrp="1"/>
          </p:cNvSpPr>
          <p:nvPr>
            <p:ph type="sldNum" sz="quarter" idx="12"/>
          </p:nvPr>
        </p:nvSpPr>
        <p:spPr/>
        <p:txBody>
          <a:bodyPr/>
          <a:lstStyle/>
          <a:p>
            <a:pPr lvl="0"/>
            <a:fld id="{5246FB18-5DF1-419A-B975-14AFDDD65B9F}" type="slidenum">
              <a:rPr lang="en-US" noProof="0" smtClean="0"/>
              <a:pPr lvl="0"/>
              <a:t>28</a:t>
            </a:fld>
            <a:endParaRPr lang="en-US" noProof="0"/>
          </a:p>
        </p:txBody>
      </p:sp>
      <p:sp>
        <p:nvSpPr>
          <p:cNvPr id="17" name="Text Placeholder 16"/>
          <p:cNvSpPr>
            <a:spLocks noGrp="1"/>
          </p:cNvSpPr>
          <p:nvPr>
            <p:ph type="body" sz="quarter" idx="13"/>
          </p:nvPr>
        </p:nvSpPr>
        <p:spPr/>
        <p:txBody>
          <a:bodyPr/>
          <a:lstStyle/>
          <a:p>
            <a:endParaRPr lang="en-GB"/>
          </a:p>
        </p:txBody>
      </p:sp>
      <p:sp>
        <p:nvSpPr>
          <p:cNvPr id="6" name="Footer Placeholder 5"/>
          <p:cNvSpPr>
            <a:spLocks noGrp="1"/>
          </p:cNvSpPr>
          <p:nvPr>
            <p:ph type="ftr" sz="quarter" idx="3"/>
          </p:nvPr>
        </p:nvSpPr>
        <p:spPr/>
        <p:txBody>
          <a:bodyPr/>
          <a:lstStyle/>
          <a:p>
            <a:pPr lvl="0"/>
            <a:r>
              <a:rPr lang="en-US" noProof="0" dirty="0"/>
              <a:t>​Copyright © 2017 </a:t>
            </a:r>
            <a:r>
              <a:rPr lang="en-US" noProof="0" dirty="0" err="1"/>
              <a:t>Smaato</a:t>
            </a:r>
            <a:r>
              <a:rPr lang="en-US" noProof="0" dirty="0"/>
              <a:t> Inc. All Rights Reserved.</a:t>
            </a:r>
          </a:p>
        </p:txBody>
      </p:sp>
      <p:graphicFrame>
        <p:nvGraphicFramePr>
          <p:cNvPr id="11" name="Chart 10"/>
          <p:cNvGraphicFramePr/>
          <p:nvPr>
            <p:extLst/>
          </p:nvPr>
        </p:nvGraphicFramePr>
        <p:xfrm>
          <a:off x="2697504" y="2146692"/>
          <a:ext cx="7187061" cy="308367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666648" y="1472153"/>
            <a:ext cx="92487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chemeClr val="tx1">
                    <a:lumMod val="75000"/>
                  </a:schemeClr>
                </a:solidFill>
                <a:effectLst/>
                <a:uLnTx/>
                <a:uFillTx/>
                <a:latin typeface="Arial"/>
                <a:ea typeface="+mn-ea"/>
                <a:cs typeface="+mn-cs"/>
              </a:rPr>
              <a:t>% </a:t>
            </a:r>
            <a:r>
              <a:rPr kumimoji="0" lang="de-DE" sz="1800" b="0" i="0" u="none" strike="noStrike" kern="1200" cap="none" spc="0" normalizeH="0" baseline="0" noProof="0" dirty="0" err="1">
                <a:ln>
                  <a:noFill/>
                </a:ln>
                <a:solidFill>
                  <a:schemeClr val="tx1">
                    <a:lumMod val="75000"/>
                  </a:schemeClr>
                </a:solidFill>
                <a:effectLst/>
                <a:uLnTx/>
                <a:uFillTx/>
                <a:latin typeface="Arial"/>
                <a:ea typeface="+mn-ea"/>
                <a:cs typeface="+mn-cs"/>
              </a:rPr>
              <a:t>of</a:t>
            </a:r>
            <a:r>
              <a:rPr kumimoji="0" lang="de-DE" sz="1800" b="0" i="0" u="none" strike="noStrike" kern="1200" cap="none" spc="0" normalizeH="0" baseline="0" noProof="0" dirty="0">
                <a:ln>
                  <a:noFill/>
                </a:ln>
                <a:solidFill>
                  <a:schemeClr val="tx1">
                    <a:lumMod val="75000"/>
                  </a:schemeClr>
                </a:solidFill>
                <a:effectLst/>
                <a:uLnTx/>
                <a:uFillTx/>
                <a:latin typeface="Arial"/>
                <a:ea typeface="+mn-ea"/>
                <a:cs typeface="+mn-cs"/>
              </a:rPr>
              <a:t> Smartphone O</a:t>
            </a:r>
            <a:r>
              <a:rPr kumimoji="0" lang="de-DE" sz="1800" b="0" i="0" u="none" strike="noStrike" kern="1200" cap="none" spc="0" normalizeH="0" baseline="0" noProof="0" dirty="0" err="1">
                <a:ln>
                  <a:noFill/>
                </a:ln>
                <a:solidFill>
                  <a:schemeClr val="tx1">
                    <a:lumMod val="75000"/>
                  </a:schemeClr>
                </a:solidFill>
                <a:effectLst/>
                <a:uLnTx/>
                <a:uFillTx/>
                <a:latin typeface="Arial"/>
                <a:ea typeface="+mn-ea"/>
                <a:cs typeface="+mn-cs"/>
              </a:rPr>
              <a:t>wning</a:t>
            </a:r>
            <a:r>
              <a:rPr kumimoji="0" lang="de-DE" sz="1800" b="0" i="0" u="none" strike="noStrike" kern="1200" cap="none" spc="0" normalizeH="0" baseline="0" noProof="0" dirty="0">
                <a:ln>
                  <a:noFill/>
                </a:ln>
                <a:solidFill>
                  <a:schemeClr val="tx1">
                    <a:lumMod val="75000"/>
                  </a:schemeClr>
                </a:solidFill>
                <a:effectLst/>
                <a:uLnTx/>
                <a:uFillTx/>
                <a:latin typeface="Arial"/>
                <a:ea typeface="+mn-ea"/>
                <a:cs typeface="+mn-cs"/>
              </a:rPr>
              <a:t> 18-34-Year-Olds </a:t>
            </a:r>
            <a:r>
              <a:rPr kumimoji="0" lang="de-DE" sz="1800" b="0" i="0" u="none" strike="noStrike" kern="1200" cap="none" spc="0" normalizeH="0" baseline="0" noProof="0" dirty="0" err="1">
                <a:ln>
                  <a:noFill/>
                </a:ln>
                <a:solidFill>
                  <a:schemeClr val="tx1">
                    <a:lumMod val="75000"/>
                  </a:schemeClr>
                </a:solidFill>
                <a:effectLst/>
                <a:uLnTx/>
                <a:uFillTx/>
                <a:latin typeface="Arial"/>
                <a:ea typeface="+mn-ea"/>
                <a:cs typeface="+mn-cs"/>
              </a:rPr>
              <a:t>T</a:t>
            </a:r>
            <a:r>
              <a:rPr kumimoji="0" lang="de-DE" sz="1800" b="0" i="0" u="none" strike="noStrike" kern="1200" cap="none" spc="0" normalizeH="0" baseline="0" noProof="0" dirty="0">
                <a:ln>
                  <a:noFill/>
                </a:ln>
                <a:solidFill>
                  <a:schemeClr val="tx1">
                    <a:lumMod val="75000"/>
                  </a:schemeClr>
                </a:solidFill>
                <a:effectLst/>
                <a:uLnTx/>
                <a:uFillTx/>
                <a:latin typeface="Arial"/>
                <a:ea typeface="+mn-ea"/>
                <a:cs typeface="+mn-cs"/>
              </a:rPr>
              <a:t>hat </a:t>
            </a:r>
            <a:r>
              <a:rPr kumimoji="0" lang="de-DE" sz="1800" b="0" i="0" u="none" strike="noStrike" kern="1200" cap="none" spc="0" normalizeH="0" baseline="0" noProof="0" dirty="0" err="1">
                <a:ln>
                  <a:noFill/>
                </a:ln>
                <a:solidFill>
                  <a:schemeClr val="tx1">
                    <a:lumMod val="75000"/>
                  </a:schemeClr>
                </a:solidFill>
                <a:effectLst/>
                <a:uLnTx/>
                <a:uFillTx/>
                <a:latin typeface="Arial"/>
                <a:ea typeface="+mn-ea"/>
                <a:cs typeface="+mn-cs"/>
              </a:rPr>
              <a:t>Reported</a:t>
            </a:r>
            <a:r>
              <a:rPr kumimoji="0" lang="de-DE" sz="1800" b="0" i="0" u="none" strike="noStrike" kern="1200" cap="none" spc="0" normalizeH="0" baseline="0" noProof="0" dirty="0">
                <a:ln>
                  <a:noFill/>
                </a:ln>
                <a:solidFill>
                  <a:schemeClr val="tx1">
                    <a:lumMod val="75000"/>
                  </a:schemeClr>
                </a:solidFill>
                <a:effectLst/>
                <a:uLnTx/>
                <a:uFillTx/>
                <a:latin typeface="Arial"/>
                <a:ea typeface="+mn-ea"/>
                <a:cs typeface="+mn-cs"/>
              </a:rPr>
              <a:t> Using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chemeClr val="tx1">
                    <a:lumMod val="75000"/>
                  </a:schemeClr>
                </a:solidFill>
                <a:effectLst/>
                <a:uLnTx/>
                <a:uFillTx/>
                <a:latin typeface="Arial"/>
                <a:ea typeface="+mn-ea"/>
                <a:cs typeface="+mn-cs"/>
              </a:rPr>
              <a:t>Each D</a:t>
            </a:r>
            <a:r>
              <a:rPr kumimoji="0" lang="de-DE" sz="1800" b="0" i="0" u="none" strike="noStrike" kern="1200" cap="none" spc="0" normalizeH="0" baseline="0" noProof="0" dirty="0" err="1">
                <a:ln>
                  <a:noFill/>
                </a:ln>
                <a:solidFill>
                  <a:schemeClr val="tx1">
                    <a:lumMod val="75000"/>
                  </a:schemeClr>
                </a:solidFill>
                <a:effectLst/>
                <a:uLnTx/>
                <a:uFillTx/>
                <a:latin typeface="Arial"/>
                <a:ea typeface="+mn-ea"/>
                <a:cs typeface="+mn-cs"/>
              </a:rPr>
              <a:t>evice</a:t>
            </a:r>
            <a:r>
              <a:rPr kumimoji="0" lang="de-DE" sz="1800" b="0" i="0" u="none" strike="noStrike" kern="1200" cap="none" spc="0" normalizeH="0" baseline="0" noProof="0" dirty="0">
                <a:ln>
                  <a:noFill/>
                </a:ln>
                <a:solidFill>
                  <a:schemeClr val="tx1">
                    <a:lumMod val="75000"/>
                  </a:schemeClr>
                </a:solidFill>
                <a:effectLst/>
                <a:uLnTx/>
                <a:uFillTx/>
                <a:latin typeface="Arial"/>
                <a:ea typeface="+mn-ea"/>
                <a:cs typeface="+mn-cs"/>
              </a:rPr>
              <a:t> </a:t>
            </a:r>
            <a:r>
              <a:rPr kumimoji="0" lang="de-DE" sz="1800" b="0" i="0" u="none" strike="noStrike" kern="1200" cap="none" spc="0" normalizeH="0" baseline="0" noProof="0" dirty="0" err="1">
                <a:ln>
                  <a:noFill/>
                </a:ln>
                <a:solidFill>
                  <a:schemeClr val="tx1">
                    <a:lumMod val="75000"/>
                  </a:schemeClr>
                </a:solidFill>
                <a:effectLst/>
                <a:uLnTx/>
                <a:uFillTx/>
                <a:latin typeface="Arial"/>
                <a:ea typeface="+mn-ea"/>
                <a:cs typeface="+mn-cs"/>
              </a:rPr>
              <a:t>to</a:t>
            </a:r>
            <a:r>
              <a:rPr kumimoji="0" lang="de-DE" sz="1800" b="0" i="0" u="none" strike="noStrike" kern="1200" cap="none" spc="0" normalizeH="0" baseline="0" noProof="0" dirty="0">
                <a:ln>
                  <a:noFill/>
                </a:ln>
                <a:solidFill>
                  <a:schemeClr val="tx1">
                    <a:lumMod val="75000"/>
                  </a:schemeClr>
                </a:solidFill>
                <a:effectLst/>
                <a:uLnTx/>
                <a:uFillTx/>
                <a:latin typeface="Arial"/>
                <a:ea typeface="+mn-ea"/>
                <a:cs typeface="+mn-cs"/>
              </a:rPr>
              <a:t> Watch V</a:t>
            </a:r>
            <a:r>
              <a:rPr kumimoji="0" lang="de-DE" sz="1800" b="0" i="0" u="none" strike="noStrike" kern="1200" cap="none" spc="0" normalizeH="0" baseline="0" noProof="0" dirty="0" err="1">
                <a:ln>
                  <a:noFill/>
                </a:ln>
                <a:solidFill>
                  <a:schemeClr val="tx1">
                    <a:lumMod val="75000"/>
                  </a:schemeClr>
                </a:solidFill>
                <a:effectLst/>
                <a:uLnTx/>
                <a:uFillTx/>
                <a:latin typeface="Arial"/>
                <a:ea typeface="+mn-ea"/>
                <a:cs typeface="+mn-cs"/>
              </a:rPr>
              <a:t>ideo</a:t>
            </a:r>
            <a:r>
              <a:rPr kumimoji="0" lang="de-DE" sz="1800" b="0" i="0" u="none" strike="noStrike" kern="1200" cap="none" spc="0" normalizeH="0" baseline="0" noProof="0" dirty="0">
                <a:ln>
                  <a:noFill/>
                </a:ln>
                <a:solidFill>
                  <a:schemeClr val="tx1">
                    <a:lumMod val="75000"/>
                  </a:schemeClr>
                </a:solidFill>
                <a:effectLst/>
                <a:uLnTx/>
                <a:uFillTx/>
                <a:latin typeface="Arial"/>
                <a:ea typeface="+mn-ea"/>
                <a:cs typeface="+mn-cs"/>
              </a:rPr>
              <a:t> C</a:t>
            </a:r>
            <a:r>
              <a:rPr kumimoji="0" lang="de-DE" sz="1800" b="0" i="0" u="none" strike="noStrike" kern="1200" cap="none" spc="0" normalizeH="0" baseline="0" noProof="0" dirty="0" err="1">
                <a:ln>
                  <a:noFill/>
                </a:ln>
                <a:solidFill>
                  <a:schemeClr val="tx1">
                    <a:lumMod val="75000"/>
                  </a:schemeClr>
                </a:solidFill>
                <a:effectLst/>
                <a:uLnTx/>
                <a:uFillTx/>
                <a:latin typeface="Arial"/>
                <a:ea typeface="+mn-ea"/>
                <a:cs typeface="+mn-cs"/>
              </a:rPr>
              <a:t>ontent</a:t>
            </a:r>
            <a:r>
              <a:rPr kumimoji="0" lang="de-DE" sz="1800" b="0" i="0" u="none" strike="noStrike" kern="1200" cap="none" spc="0" normalizeH="0" baseline="0" noProof="0" dirty="0">
                <a:ln>
                  <a:noFill/>
                </a:ln>
                <a:solidFill>
                  <a:schemeClr val="tx1">
                    <a:lumMod val="75000"/>
                  </a:schemeClr>
                </a:solidFill>
                <a:effectLst/>
                <a:uLnTx/>
                <a:uFillTx/>
                <a:latin typeface="Arial"/>
                <a:ea typeface="+mn-ea"/>
                <a:cs typeface="+mn-cs"/>
              </a:rPr>
              <a:t> in Daily V</a:t>
            </a:r>
            <a:r>
              <a:rPr kumimoji="0" lang="de-DE" sz="1800" b="0" i="0" u="none" strike="noStrike" kern="1200" cap="none" spc="0" normalizeH="0" baseline="0" noProof="0" dirty="0" err="1">
                <a:ln>
                  <a:noFill/>
                </a:ln>
                <a:solidFill>
                  <a:schemeClr val="tx1">
                    <a:lumMod val="75000"/>
                  </a:schemeClr>
                </a:solidFill>
                <a:effectLst/>
                <a:uLnTx/>
                <a:uFillTx/>
                <a:latin typeface="Arial"/>
                <a:ea typeface="+mn-ea"/>
                <a:cs typeface="+mn-cs"/>
              </a:rPr>
              <a:t>ideo</a:t>
            </a:r>
            <a:r>
              <a:rPr kumimoji="0" lang="de-DE" sz="1800" b="0" i="0" u="none" strike="noStrike" kern="1200" cap="none" spc="0" normalizeH="0" baseline="0" noProof="0" dirty="0">
                <a:ln>
                  <a:noFill/>
                </a:ln>
                <a:solidFill>
                  <a:schemeClr val="tx1">
                    <a:lumMod val="75000"/>
                  </a:schemeClr>
                </a:solidFill>
                <a:effectLst/>
                <a:uLnTx/>
                <a:uFillTx/>
                <a:latin typeface="Arial"/>
                <a:ea typeface="+mn-ea"/>
                <a:cs typeface="+mn-cs"/>
              </a:rPr>
              <a:t> H</a:t>
            </a:r>
            <a:r>
              <a:rPr kumimoji="0" lang="de-DE" sz="1800" b="0" i="0" u="none" strike="noStrike" kern="1200" cap="none" spc="0" normalizeH="0" baseline="0" noProof="0" dirty="0" err="1">
                <a:ln>
                  <a:noFill/>
                </a:ln>
                <a:solidFill>
                  <a:schemeClr val="tx1">
                    <a:lumMod val="75000"/>
                  </a:schemeClr>
                </a:solidFill>
                <a:effectLst/>
                <a:uLnTx/>
                <a:uFillTx/>
                <a:latin typeface="Arial"/>
                <a:ea typeface="+mn-ea"/>
                <a:cs typeface="+mn-cs"/>
              </a:rPr>
              <a:t>ours</a:t>
            </a:r>
            <a:endParaRPr kumimoji="0" lang="de-DE" sz="1800" b="0" i="0" u="none" strike="noStrike" kern="1200" cap="none" spc="0" normalizeH="0" baseline="0" noProof="0" dirty="0">
              <a:ln>
                <a:noFill/>
              </a:ln>
              <a:solidFill>
                <a:schemeClr val="tx1">
                  <a:lumMod val="75000"/>
                </a:schemeClr>
              </a:solidFill>
              <a:effectLst/>
              <a:uLnTx/>
              <a:uFillTx/>
              <a:latin typeface="Arial"/>
              <a:ea typeface="+mn-ea"/>
              <a:cs typeface="+mn-cs"/>
            </a:endParaRPr>
          </a:p>
        </p:txBody>
      </p:sp>
      <p:sp>
        <p:nvSpPr>
          <p:cNvPr id="7" name="Rectangle 6"/>
          <p:cNvSpPr/>
          <p:nvPr/>
        </p:nvSpPr>
        <p:spPr>
          <a:xfrm>
            <a:off x="838200" y="5584137"/>
            <a:ext cx="10639425" cy="769441"/>
          </a:xfrm>
          <a:prstGeom prst="rect">
            <a:avLst/>
          </a:prstGeom>
        </p:spPr>
        <p:txBody>
          <a:bodyPr wrap="square">
            <a:spAutoFit/>
          </a:bodyPr>
          <a:lstStyle/>
          <a:p>
            <a:pPr marL="721800" marR="0" lvl="3"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Arial"/>
                <a:ea typeface="+mn-ea"/>
                <a:cs typeface="+mn-cs"/>
              </a:rPr>
              <a:t>Millennials are </a:t>
            </a:r>
            <a:r>
              <a:rPr kumimoji="0" lang="en-US" sz="2400" b="0" i="0" u="none" strike="noStrike" kern="1200" cap="none" spc="0" normalizeH="0" baseline="0" noProof="0" dirty="0">
                <a:ln>
                  <a:noFill/>
                </a:ln>
                <a:solidFill>
                  <a:srgbClr val="4BBBEB"/>
                </a:solidFill>
                <a:effectLst/>
                <a:uLnTx/>
                <a:uFillTx/>
                <a:latin typeface="Arial"/>
                <a:ea typeface="+mn-ea"/>
                <a:cs typeface="+mn-cs"/>
              </a:rPr>
              <a:t>2X more likely </a:t>
            </a:r>
            <a:r>
              <a:rPr kumimoji="0" lang="en-US" sz="2000" b="0" i="0" u="none" strike="noStrike" kern="1200" cap="none" spc="0" normalizeH="0" baseline="0" noProof="0" dirty="0">
                <a:ln>
                  <a:noFill/>
                </a:ln>
                <a:solidFill>
                  <a:srgbClr val="333333"/>
                </a:solidFill>
                <a:effectLst/>
                <a:uLnTx/>
                <a:uFillTx/>
                <a:latin typeface="Arial"/>
                <a:ea typeface="+mn-ea"/>
                <a:cs typeface="+mn-cs"/>
              </a:rPr>
              <a:t>to be focused </a:t>
            </a:r>
          </a:p>
          <a:p>
            <a:pPr marL="721800" marR="0" lvl="3"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Arial"/>
                <a:ea typeface="+mn-ea"/>
                <a:cs typeface="+mn-cs"/>
              </a:rPr>
              <a:t>while watching video on mobile than while viewing it on TV.</a:t>
            </a:r>
          </a:p>
        </p:txBody>
      </p:sp>
      <p:sp>
        <p:nvSpPr>
          <p:cNvPr id="13" name="Rectangle 12"/>
          <p:cNvSpPr/>
          <p:nvPr/>
        </p:nvSpPr>
        <p:spPr>
          <a:xfrm>
            <a:off x="644236" y="5161765"/>
            <a:ext cx="467948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Arial"/>
                <a:ea typeface="+mn-ea"/>
                <a:cs typeface="+mn-cs"/>
              </a:rPr>
              <a:t>Mobile video viewing is less distracted.</a:t>
            </a:r>
          </a:p>
        </p:txBody>
      </p:sp>
      <p:sp>
        <p:nvSpPr>
          <p:cNvPr id="14" name="Rectangle 13"/>
          <p:cNvSpPr/>
          <p:nvPr/>
        </p:nvSpPr>
        <p:spPr>
          <a:xfrm>
            <a:off x="644236" y="944132"/>
            <a:ext cx="593143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Arial"/>
                <a:ea typeface="+mn-ea"/>
                <a:cs typeface="+mn-cs"/>
              </a:rPr>
              <a:t>Mobile isn't the second or third screen. It's the first.</a:t>
            </a:r>
          </a:p>
        </p:txBody>
      </p:sp>
      <p:sp>
        <p:nvSpPr>
          <p:cNvPr id="15" name="Rounded Rectangle 14"/>
          <p:cNvSpPr/>
          <p:nvPr/>
        </p:nvSpPr>
        <p:spPr>
          <a:xfrm>
            <a:off x="2233384" y="1404326"/>
            <a:ext cx="8115300" cy="3691833"/>
          </a:xfrm>
          <a:prstGeom prst="roundRect">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541245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a:t>Video Engages and Converts</a:t>
            </a:r>
            <a:endParaRPr lang="en-US" dirty="0"/>
          </a:p>
        </p:txBody>
      </p:sp>
      <p:sp>
        <p:nvSpPr>
          <p:cNvPr id="3" name="Date Placeholder 2"/>
          <p:cNvSpPr>
            <a:spLocks noGrp="1"/>
          </p:cNvSpPr>
          <p:nvPr>
            <p:ph type="dt" sz="half" idx="10"/>
          </p:nvPr>
        </p:nvSpPr>
        <p:spPr/>
        <p:txBody>
          <a:bodyPr/>
          <a:lstStyle/>
          <a:p>
            <a:pPr lvl="0"/>
            <a:fld id="{DFCCC08D-D6D9-734D-B3F4-1D7EB4E73237}" type="datetime1">
              <a:rPr lang="en-US" noProof="0" smtClean="0"/>
              <a:pPr lvl="0"/>
              <a:t>3/10/2017</a:t>
            </a:fld>
            <a:endParaRPr lang="en-US" noProof="0"/>
          </a:p>
        </p:txBody>
      </p:sp>
      <p:sp>
        <p:nvSpPr>
          <p:cNvPr id="4" name="Slide Number Placeholder 3"/>
          <p:cNvSpPr>
            <a:spLocks noGrp="1"/>
          </p:cNvSpPr>
          <p:nvPr>
            <p:ph type="sldNum" sz="quarter" idx="12"/>
          </p:nvPr>
        </p:nvSpPr>
        <p:spPr/>
        <p:txBody>
          <a:bodyPr/>
          <a:lstStyle/>
          <a:p>
            <a:pPr lvl="0"/>
            <a:fld id="{5246FB18-5DF1-419A-B975-14AFDDD65B9F}" type="slidenum">
              <a:rPr lang="en-US" noProof="0" smtClean="0"/>
              <a:pPr lvl="0"/>
              <a:t>29</a:t>
            </a:fld>
            <a:endParaRPr lang="en-US" noProof="0"/>
          </a:p>
        </p:txBody>
      </p:sp>
      <p:sp>
        <p:nvSpPr>
          <p:cNvPr id="35" name="Text Placeholder 34"/>
          <p:cNvSpPr>
            <a:spLocks noGrp="1"/>
          </p:cNvSpPr>
          <p:nvPr>
            <p:ph type="body" sz="quarter" idx="13"/>
          </p:nvPr>
        </p:nvSpPr>
        <p:spPr/>
        <p:txBody>
          <a:bodyPr/>
          <a:lstStyle/>
          <a:p>
            <a:endParaRPr lang="en-GB"/>
          </a:p>
        </p:txBody>
      </p:sp>
      <p:sp>
        <p:nvSpPr>
          <p:cNvPr id="6" name="Footer Placeholder 5"/>
          <p:cNvSpPr>
            <a:spLocks noGrp="1"/>
          </p:cNvSpPr>
          <p:nvPr>
            <p:ph type="ftr" sz="quarter" idx="3"/>
          </p:nvPr>
        </p:nvSpPr>
        <p:spPr/>
        <p:txBody>
          <a:bodyPr/>
          <a:lstStyle/>
          <a:p>
            <a:pPr lvl="0"/>
            <a:r>
              <a:rPr lang="en-US" noProof="0" dirty="0"/>
              <a:t>​Copyright © 2017 </a:t>
            </a:r>
            <a:r>
              <a:rPr lang="en-US" noProof="0" dirty="0" err="1"/>
              <a:t>Smaato</a:t>
            </a:r>
            <a:r>
              <a:rPr lang="en-US" noProof="0" dirty="0"/>
              <a:t> Inc. All Rights Reserved.</a:t>
            </a:r>
          </a:p>
        </p:txBody>
      </p:sp>
      <p:sp>
        <p:nvSpPr>
          <p:cNvPr id="7" name="TextBox 6"/>
          <p:cNvSpPr txBox="1"/>
          <p:nvPr/>
        </p:nvSpPr>
        <p:spPr>
          <a:xfrm>
            <a:off x="1918428" y="1735138"/>
            <a:ext cx="359251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BBBEB"/>
                </a:solidFill>
                <a:effectLst/>
                <a:uLnTx/>
                <a:uFillTx/>
                <a:latin typeface="Arial"/>
                <a:ea typeface="+mn-ea"/>
                <a:cs typeface="+mn-cs"/>
              </a:rPr>
              <a:t>90% </a:t>
            </a:r>
            <a:r>
              <a:rPr kumimoji="0" lang="de-DE" sz="2200" b="0" i="0" u="none" strike="noStrike" kern="1200" cap="none" spc="0" normalizeH="0" baseline="0" noProof="0" dirty="0">
                <a:ln>
                  <a:noFill/>
                </a:ln>
                <a:solidFill>
                  <a:srgbClr val="333333"/>
                </a:solidFill>
                <a:effectLst/>
                <a:uLnTx/>
                <a:uFillTx/>
                <a:latin typeface="Arial"/>
                <a:ea typeface="+mn-ea"/>
                <a:cs typeface="+mn-cs"/>
              </a:rPr>
              <a:t>of users say that </a:t>
            </a:r>
            <a:r>
              <a:rPr kumimoji="0" lang="de-DE" sz="2200" b="0" i="0" u="none" strike="noStrike" kern="1200" cap="none" spc="0" normalizeH="0" baseline="0" noProof="0" dirty="0">
                <a:ln>
                  <a:noFill/>
                </a:ln>
                <a:solidFill>
                  <a:srgbClr val="000000"/>
                </a:solidFill>
                <a:effectLst/>
                <a:uLnTx/>
                <a:uFillTx/>
                <a:latin typeface="Arial"/>
                <a:ea typeface="+mn-ea"/>
                <a:cs typeface="+mn-cs"/>
              </a:rPr>
              <a:t>product videos are helpful in decision process </a:t>
            </a:r>
          </a:p>
        </p:txBody>
      </p:sp>
      <p:sp>
        <p:nvSpPr>
          <p:cNvPr id="9" name="TextBox 8"/>
          <p:cNvSpPr txBox="1"/>
          <p:nvPr/>
        </p:nvSpPr>
        <p:spPr>
          <a:xfrm>
            <a:off x="1918428" y="3156476"/>
            <a:ext cx="31074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BBBEB"/>
                </a:solidFill>
                <a:effectLst/>
                <a:uLnTx/>
                <a:uFillTx/>
                <a:latin typeface="Arial"/>
                <a:ea typeface="+mn-ea"/>
                <a:cs typeface="+mn-cs"/>
              </a:rPr>
              <a:t>80% </a:t>
            </a:r>
            <a:r>
              <a:rPr kumimoji="0" lang="de-DE" sz="2200" b="0" i="0" u="none" strike="noStrike" kern="1200" cap="none" spc="0" normalizeH="0" baseline="0" noProof="0" dirty="0">
                <a:ln>
                  <a:noFill/>
                </a:ln>
                <a:solidFill>
                  <a:srgbClr val="333333"/>
                </a:solidFill>
                <a:effectLst/>
                <a:uLnTx/>
                <a:uFillTx/>
                <a:latin typeface="Arial"/>
                <a:ea typeface="+mn-ea"/>
                <a:cs typeface="+mn-cs"/>
              </a:rPr>
              <a:t>of users recall a video ad they viewed in the past 30 days</a:t>
            </a:r>
          </a:p>
        </p:txBody>
      </p:sp>
      <p:sp>
        <p:nvSpPr>
          <p:cNvPr id="10" name="TextBox 9"/>
          <p:cNvSpPr txBox="1"/>
          <p:nvPr/>
        </p:nvSpPr>
        <p:spPr>
          <a:xfrm>
            <a:off x="8069863" y="4477950"/>
            <a:ext cx="3724276"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2200" b="0" i="0" u="none" strike="noStrike" kern="1200" cap="none" spc="0" normalizeH="0" baseline="0" noProof="0" dirty="0">
                <a:ln>
                  <a:noFill/>
                </a:ln>
                <a:solidFill>
                  <a:srgbClr val="333333"/>
                </a:solidFill>
                <a:effectLst/>
                <a:uLnTx/>
                <a:uFillTx/>
                <a:latin typeface="Arial"/>
                <a:ea typeface="+mn-ea"/>
                <a:cs typeface="+mn-cs"/>
              </a:rPr>
            </a:br>
            <a:r>
              <a:rPr kumimoji="0" lang="de-DE" sz="2200" b="0" i="0" u="none" strike="noStrike" kern="1200" cap="none" spc="0" normalizeH="0" baseline="0" noProof="0" dirty="0">
                <a:ln>
                  <a:noFill/>
                </a:ln>
                <a:solidFill>
                  <a:srgbClr val="333333"/>
                </a:solidFill>
                <a:effectLst/>
                <a:uLnTx/>
                <a:uFillTx/>
                <a:latin typeface="Arial"/>
                <a:ea typeface="+mn-ea"/>
                <a:cs typeface="+mn-cs"/>
              </a:rPr>
              <a:t>The average user is exposed to an average</a:t>
            </a:r>
            <a:br>
              <a:rPr kumimoji="0" lang="de-DE" sz="2200" b="0" i="0" u="none" strike="noStrike" kern="1200" cap="none" spc="0" normalizeH="0" baseline="0" noProof="0" dirty="0">
                <a:ln>
                  <a:noFill/>
                </a:ln>
                <a:solidFill>
                  <a:srgbClr val="333333"/>
                </a:solidFill>
                <a:effectLst/>
                <a:uLnTx/>
                <a:uFillTx/>
                <a:latin typeface="Arial"/>
                <a:ea typeface="+mn-ea"/>
                <a:cs typeface="+mn-cs"/>
              </a:rPr>
            </a:br>
            <a:r>
              <a:rPr kumimoji="0" lang="de-DE" sz="2800" b="1" i="0" u="none" strike="noStrike" kern="1200" cap="none" spc="0" normalizeH="0" baseline="0" noProof="0" dirty="0">
                <a:ln>
                  <a:noFill/>
                </a:ln>
                <a:solidFill>
                  <a:srgbClr val="4BBBEB"/>
                </a:solidFill>
                <a:effectLst/>
                <a:uLnTx/>
                <a:uFillTx/>
                <a:latin typeface="Arial"/>
                <a:ea typeface="+mn-ea"/>
                <a:cs typeface="+mn-cs"/>
              </a:rPr>
              <a:t>32.3</a:t>
            </a:r>
            <a:r>
              <a:rPr kumimoji="0" lang="de-DE" sz="2200" b="0" i="0" u="none" strike="noStrike" kern="1200" cap="none" spc="0" normalizeH="0" baseline="0" noProof="0" dirty="0">
                <a:ln>
                  <a:noFill/>
                </a:ln>
                <a:solidFill>
                  <a:srgbClr val="333333"/>
                </a:solidFill>
                <a:effectLst/>
                <a:uLnTx/>
                <a:uFillTx/>
                <a:latin typeface="Arial"/>
                <a:ea typeface="+mn-ea"/>
                <a:cs typeface="+mn-cs"/>
              </a:rPr>
              <a:t> videos in a month</a:t>
            </a:r>
          </a:p>
        </p:txBody>
      </p:sp>
      <p:sp>
        <p:nvSpPr>
          <p:cNvPr id="11" name="TextBox 10"/>
          <p:cNvSpPr txBox="1"/>
          <p:nvPr/>
        </p:nvSpPr>
        <p:spPr>
          <a:xfrm>
            <a:off x="1918428" y="4768721"/>
            <a:ext cx="291465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BBBEB"/>
                </a:solidFill>
                <a:effectLst/>
                <a:uLnTx/>
                <a:uFillTx/>
                <a:latin typeface="Arial"/>
                <a:ea typeface="+mn-ea"/>
                <a:cs typeface="+mn-cs"/>
              </a:rPr>
              <a:t>92% </a:t>
            </a:r>
            <a:r>
              <a:rPr kumimoji="0" lang="de-DE" sz="2200" b="0" i="0" u="none" strike="noStrike" kern="1200" cap="none" spc="0" normalizeH="0" baseline="0" noProof="0" dirty="0">
                <a:ln>
                  <a:noFill/>
                </a:ln>
                <a:solidFill>
                  <a:srgbClr val="333333"/>
                </a:solidFill>
                <a:effectLst/>
                <a:uLnTx/>
                <a:uFillTx/>
                <a:latin typeface="Arial"/>
                <a:ea typeface="+mn-ea"/>
                <a:cs typeface="+mn-cs"/>
              </a:rPr>
              <a:t>of mobile video consumers share videos with others</a:t>
            </a:r>
          </a:p>
        </p:txBody>
      </p:sp>
      <p:sp>
        <p:nvSpPr>
          <p:cNvPr id="13" name="TextBox 12"/>
          <p:cNvSpPr txBox="1"/>
          <p:nvPr/>
        </p:nvSpPr>
        <p:spPr>
          <a:xfrm>
            <a:off x="8069863" y="1728470"/>
            <a:ext cx="37242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4BBBEB"/>
                </a:solidFill>
                <a:effectLst/>
                <a:uLnTx/>
                <a:uFillTx/>
                <a:latin typeface="Arial"/>
                <a:ea typeface="+mn-ea"/>
                <a:cs typeface="+mn-cs"/>
              </a:rPr>
              <a:t>64% </a:t>
            </a:r>
            <a:r>
              <a:rPr kumimoji="0" lang="de-DE" sz="2200" b="0" i="0" u="none" strike="noStrike" kern="1200" cap="none" spc="0" normalizeH="0" baseline="0" noProof="0" dirty="0">
                <a:ln>
                  <a:noFill/>
                </a:ln>
                <a:solidFill>
                  <a:srgbClr val="333333"/>
                </a:solidFill>
                <a:effectLst/>
                <a:uLnTx/>
                <a:uFillTx/>
                <a:latin typeface="Arial"/>
                <a:ea typeface="+mn-ea"/>
                <a:cs typeface="+mn-cs"/>
              </a:rPr>
              <a:t>of users are more likely to buy a product online after watching a video</a:t>
            </a:r>
          </a:p>
        </p:txBody>
      </p:sp>
      <p:sp>
        <p:nvSpPr>
          <p:cNvPr id="14" name="TextBox 13"/>
          <p:cNvSpPr txBox="1"/>
          <p:nvPr/>
        </p:nvSpPr>
        <p:spPr>
          <a:xfrm>
            <a:off x="8069863" y="3160358"/>
            <a:ext cx="3764316"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333333"/>
                </a:solidFill>
                <a:effectLst/>
                <a:uLnTx/>
                <a:uFillTx/>
                <a:latin typeface="Arial"/>
                <a:ea typeface="+mn-ea"/>
                <a:cs typeface="+mn-cs"/>
              </a:rPr>
              <a:t>Real Estate listings that include a video receive </a:t>
            </a:r>
            <a:r>
              <a:rPr kumimoji="0" lang="de-DE" sz="2800" b="1" i="0" u="none" strike="noStrike" kern="1200" cap="none" spc="0" normalizeH="0" baseline="0" noProof="0" dirty="0">
                <a:ln>
                  <a:noFill/>
                </a:ln>
                <a:solidFill>
                  <a:srgbClr val="4BBBEB"/>
                </a:solidFill>
                <a:effectLst/>
                <a:uLnTx/>
                <a:uFillTx/>
                <a:latin typeface="Arial"/>
                <a:ea typeface="+mn-ea"/>
                <a:cs typeface="+mn-cs"/>
              </a:rPr>
              <a:t>403% </a:t>
            </a:r>
            <a:r>
              <a:rPr kumimoji="0" lang="de-DE" sz="2200" b="0" i="0" u="none" strike="noStrike" kern="1200" cap="none" spc="0" normalizeH="0" baseline="0" noProof="0" dirty="0">
                <a:ln>
                  <a:noFill/>
                </a:ln>
                <a:solidFill>
                  <a:srgbClr val="333333"/>
                </a:solidFill>
                <a:effectLst/>
                <a:uLnTx/>
                <a:uFillTx/>
                <a:latin typeface="Arial"/>
                <a:ea typeface="+mn-ea"/>
                <a:cs typeface="+mn-cs"/>
              </a:rPr>
              <a:t>more inquieries than those without </a:t>
            </a:r>
          </a:p>
        </p:txBody>
      </p:sp>
      <p:grpSp>
        <p:nvGrpSpPr>
          <p:cNvPr id="16" name="Group 15"/>
          <p:cNvGrpSpPr/>
          <p:nvPr/>
        </p:nvGrpSpPr>
        <p:grpSpPr>
          <a:xfrm>
            <a:off x="846840" y="1793033"/>
            <a:ext cx="1008000" cy="1008000"/>
            <a:chOff x="530112" y="1673775"/>
            <a:chExt cx="1008000" cy="1008000"/>
          </a:xfrm>
        </p:grpSpPr>
        <p:sp>
          <p:nvSpPr>
            <p:cNvPr id="21" name="Oval 20"/>
            <p:cNvSpPr/>
            <p:nvPr/>
          </p:nvSpPr>
          <p:spPr>
            <a:xfrm>
              <a:off x="530112" y="1673775"/>
              <a:ext cx="1008000" cy="1008000"/>
            </a:xfrm>
            <a:prstGeom prst="ellipse">
              <a:avLst/>
            </a:prstGeom>
            <a:ln w="38100">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lumMod val="60000"/>
                    <a:lumOff val="40000"/>
                  </a:srgbClr>
                </a:solidFill>
                <a:effectLst/>
                <a:uLnTx/>
                <a:uFillTx/>
                <a:latin typeface="Arial"/>
                <a:ea typeface="+mn-ea"/>
                <a:cs typeface="+mn-cs"/>
              </a:endParaRPr>
            </a:p>
          </p:txBody>
        </p:sp>
        <p:grpSp>
          <p:nvGrpSpPr>
            <p:cNvPr id="32" name="Group 31"/>
            <p:cNvGrpSpPr/>
            <p:nvPr/>
          </p:nvGrpSpPr>
          <p:grpSpPr>
            <a:xfrm>
              <a:off x="895999" y="1769171"/>
              <a:ext cx="390526" cy="817208"/>
              <a:chOff x="-2025650" y="4471988"/>
              <a:chExt cx="585788" cy="1266826"/>
            </a:xfrm>
            <a:solidFill>
              <a:schemeClr val="bg1"/>
            </a:solidFill>
          </p:grpSpPr>
          <p:sp>
            <p:nvSpPr>
              <p:cNvPr id="24" name="Freeform 5"/>
              <p:cNvSpPr>
                <a:spLocks noEditPoints="1"/>
              </p:cNvSpPr>
              <p:nvPr/>
            </p:nvSpPr>
            <p:spPr bwMode="auto">
              <a:xfrm>
                <a:off x="-1611312" y="4524376"/>
                <a:ext cx="79375" cy="128588"/>
              </a:xfrm>
              <a:custGeom>
                <a:avLst/>
                <a:gdLst>
                  <a:gd name="T0" fmla="*/ 7 w 21"/>
                  <a:gd name="T1" fmla="*/ 34 h 34"/>
                  <a:gd name="T2" fmla="*/ 6 w 21"/>
                  <a:gd name="T3" fmla="*/ 34 h 34"/>
                  <a:gd name="T4" fmla="*/ 6 w 21"/>
                  <a:gd name="T5" fmla="*/ 31 h 34"/>
                  <a:gd name="T6" fmla="*/ 10 w 21"/>
                  <a:gd name="T7" fmla="*/ 21 h 34"/>
                  <a:gd name="T8" fmla="*/ 15 w 21"/>
                  <a:gd name="T9" fmla="*/ 11 h 34"/>
                  <a:gd name="T10" fmla="*/ 8 w 21"/>
                  <a:gd name="T11" fmla="*/ 5 h 34"/>
                  <a:gd name="T12" fmla="*/ 1 w 21"/>
                  <a:gd name="T13" fmla="*/ 7 h 34"/>
                  <a:gd name="T14" fmla="*/ 0 w 21"/>
                  <a:gd name="T15" fmla="*/ 4 h 34"/>
                  <a:gd name="T16" fmla="*/ 1 w 21"/>
                  <a:gd name="T17" fmla="*/ 2 h 34"/>
                  <a:gd name="T18" fmla="*/ 10 w 21"/>
                  <a:gd name="T19" fmla="*/ 0 h 34"/>
                  <a:gd name="T20" fmla="*/ 21 w 21"/>
                  <a:gd name="T21" fmla="*/ 10 h 34"/>
                  <a:gd name="T22" fmla="*/ 15 w 21"/>
                  <a:gd name="T23" fmla="*/ 22 h 34"/>
                  <a:gd name="T24" fmla="*/ 11 w 21"/>
                  <a:gd name="T25" fmla="*/ 33 h 34"/>
                  <a:gd name="T26" fmla="*/ 11 w 21"/>
                  <a:gd name="T27" fmla="*/ 33 h 34"/>
                  <a:gd name="T28" fmla="*/ 10 w 21"/>
                  <a:gd name="T29" fmla="*/ 34 h 34"/>
                  <a:gd name="T30" fmla="*/ 7 w 21"/>
                  <a:gd name="T31" fmla="*/ 34 h 34"/>
                  <a:gd name="T32" fmla="*/ 7 w 21"/>
                  <a:gd name="T33" fmla="*/ 34 h 34"/>
                  <a:gd name="T34" fmla="*/ 7 w 21"/>
                  <a:gd name="T3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 h="34">
                    <a:moveTo>
                      <a:pt x="7" y="34"/>
                    </a:moveTo>
                    <a:cubicBezTo>
                      <a:pt x="7" y="34"/>
                      <a:pt x="6" y="34"/>
                      <a:pt x="6" y="34"/>
                    </a:cubicBezTo>
                    <a:cubicBezTo>
                      <a:pt x="6" y="33"/>
                      <a:pt x="6" y="32"/>
                      <a:pt x="6" y="31"/>
                    </a:cubicBezTo>
                    <a:cubicBezTo>
                      <a:pt x="6" y="31"/>
                      <a:pt x="7" y="25"/>
                      <a:pt x="10" y="21"/>
                    </a:cubicBezTo>
                    <a:cubicBezTo>
                      <a:pt x="13" y="17"/>
                      <a:pt x="15" y="14"/>
                      <a:pt x="15" y="11"/>
                    </a:cubicBezTo>
                    <a:cubicBezTo>
                      <a:pt x="15" y="8"/>
                      <a:pt x="13" y="5"/>
                      <a:pt x="8" y="5"/>
                    </a:cubicBezTo>
                    <a:cubicBezTo>
                      <a:pt x="6" y="5"/>
                      <a:pt x="3" y="6"/>
                      <a:pt x="1" y="7"/>
                    </a:cubicBezTo>
                    <a:cubicBezTo>
                      <a:pt x="0" y="4"/>
                      <a:pt x="0" y="4"/>
                      <a:pt x="0" y="4"/>
                    </a:cubicBezTo>
                    <a:cubicBezTo>
                      <a:pt x="0" y="3"/>
                      <a:pt x="0" y="3"/>
                      <a:pt x="1" y="2"/>
                    </a:cubicBezTo>
                    <a:cubicBezTo>
                      <a:pt x="1" y="2"/>
                      <a:pt x="6" y="0"/>
                      <a:pt x="10" y="0"/>
                    </a:cubicBezTo>
                    <a:cubicBezTo>
                      <a:pt x="18" y="0"/>
                      <a:pt x="21" y="5"/>
                      <a:pt x="21" y="10"/>
                    </a:cubicBezTo>
                    <a:cubicBezTo>
                      <a:pt x="21" y="15"/>
                      <a:pt x="19" y="18"/>
                      <a:pt x="15" y="22"/>
                    </a:cubicBezTo>
                    <a:cubicBezTo>
                      <a:pt x="12" y="26"/>
                      <a:pt x="11" y="29"/>
                      <a:pt x="11" y="33"/>
                    </a:cubicBezTo>
                    <a:cubicBezTo>
                      <a:pt x="11" y="33"/>
                      <a:pt x="11" y="33"/>
                      <a:pt x="11" y="33"/>
                    </a:cubicBezTo>
                    <a:cubicBezTo>
                      <a:pt x="11" y="34"/>
                      <a:pt x="11" y="34"/>
                      <a:pt x="10" y="34"/>
                    </a:cubicBezTo>
                    <a:lnTo>
                      <a:pt x="7" y="34"/>
                    </a:lnTo>
                    <a:close/>
                    <a:moveTo>
                      <a:pt x="7" y="34"/>
                    </a:moveTo>
                    <a:cubicBezTo>
                      <a:pt x="7" y="34"/>
                      <a:pt x="7" y="34"/>
                      <a:pt x="7"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25" name="Freeform 6"/>
              <p:cNvSpPr>
                <a:spLocks noEditPoints="1"/>
              </p:cNvSpPr>
              <p:nvPr/>
            </p:nvSpPr>
            <p:spPr bwMode="auto">
              <a:xfrm>
                <a:off x="-1619250" y="4519613"/>
                <a:ext cx="92075" cy="139700"/>
              </a:xfrm>
              <a:custGeom>
                <a:avLst/>
                <a:gdLst>
                  <a:gd name="T0" fmla="*/ 12 w 24"/>
                  <a:gd name="T1" fmla="*/ 37 h 37"/>
                  <a:gd name="T2" fmla="*/ 9 w 24"/>
                  <a:gd name="T3" fmla="*/ 37 h 37"/>
                  <a:gd name="T4" fmla="*/ 7 w 24"/>
                  <a:gd name="T5" fmla="*/ 35 h 37"/>
                  <a:gd name="T6" fmla="*/ 7 w 24"/>
                  <a:gd name="T7" fmla="*/ 32 h 37"/>
                  <a:gd name="T8" fmla="*/ 11 w 24"/>
                  <a:gd name="T9" fmla="*/ 21 h 37"/>
                  <a:gd name="T10" fmla="*/ 16 w 24"/>
                  <a:gd name="T11" fmla="*/ 12 h 37"/>
                  <a:gd name="T12" fmla="*/ 10 w 24"/>
                  <a:gd name="T13" fmla="*/ 7 h 37"/>
                  <a:gd name="T14" fmla="*/ 4 w 24"/>
                  <a:gd name="T15" fmla="*/ 9 h 37"/>
                  <a:gd name="T16" fmla="*/ 3 w 24"/>
                  <a:gd name="T17" fmla="*/ 10 h 37"/>
                  <a:gd name="T18" fmla="*/ 1 w 24"/>
                  <a:gd name="T19" fmla="*/ 6 h 37"/>
                  <a:gd name="T20" fmla="*/ 2 w 24"/>
                  <a:gd name="T21" fmla="*/ 2 h 37"/>
                  <a:gd name="T22" fmla="*/ 12 w 24"/>
                  <a:gd name="T23" fmla="*/ 0 h 37"/>
                  <a:gd name="T24" fmla="*/ 24 w 24"/>
                  <a:gd name="T25" fmla="*/ 11 h 37"/>
                  <a:gd name="T26" fmla="*/ 18 w 24"/>
                  <a:gd name="T27" fmla="*/ 24 h 37"/>
                  <a:gd name="T28" fmla="*/ 15 w 24"/>
                  <a:gd name="T29" fmla="*/ 34 h 37"/>
                  <a:gd name="T30" fmla="*/ 15 w 24"/>
                  <a:gd name="T31" fmla="*/ 34 h 37"/>
                  <a:gd name="T32" fmla="*/ 14 w 24"/>
                  <a:gd name="T33" fmla="*/ 36 h 37"/>
                  <a:gd name="T34" fmla="*/ 12 w 24"/>
                  <a:gd name="T35" fmla="*/ 37 h 37"/>
                  <a:gd name="T36" fmla="*/ 9 w 24"/>
                  <a:gd name="T37" fmla="*/ 34 h 37"/>
                  <a:gd name="T38" fmla="*/ 12 w 24"/>
                  <a:gd name="T39" fmla="*/ 34 h 37"/>
                  <a:gd name="T40" fmla="*/ 12 w 24"/>
                  <a:gd name="T41" fmla="*/ 34 h 37"/>
                  <a:gd name="T42" fmla="*/ 16 w 24"/>
                  <a:gd name="T43" fmla="*/ 23 h 37"/>
                  <a:gd name="T44" fmla="*/ 22 w 24"/>
                  <a:gd name="T45" fmla="*/ 11 h 37"/>
                  <a:gd name="T46" fmla="*/ 12 w 24"/>
                  <a:gd name="T47" fmla="*/ 2 h 37"/>
                  <a:gd name="T48" fmla="*/ 3 w 24"/>
                  <a:gd name="T49" fmla="*/ 5 h 37"/>
                  <a:gd name="T50" fmla="*/ 4 w 24"/>
                  <a:gd name="T51" fmla="*/ 6 h 37"/>
                  <a:gd name="T52" fmla="*/ 10 w 24"/>
                  <a:gd name="T53" fmla="*/ 5 h 37"/>
                  <a:gd name="T54" fmla="*/ 18 w 24"/>
                  <a:gd name="T55" fmla="*/ 12 h 37"/>
                  <a:gd name="T56" fmla="*/ 13 w 24"/>
                  <a:gd name="T57" fmla="*/ 22 h 37"/>
                  <a:gd name="T58" fmla="*/ 9 w 24"/>
                  <a:gd name="T59" fmla="*/ 32 h 37"/>
                  <a:gd name="T60" fmla="*/ 9 w 24"/>
                  <a:gd name="T61" fmla="*/ 34 h 37"/>
                  <a:gd name="T62" fmla="*/ 9 w 24"/>
                  <a:gd name="T63" fmla="*/ 34 h 37"/>
                  <a:gd name="T64" fmla="*/ 9 w 24"/>
                  <a:gd name="T65"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37">
                    <a:moveTo>
                      <a:pt x="12" y="37"/>
                    </a:moveTo>
                    <a:cubicBezTo>
                      <a:pt x="9" y="37"/>
                      <a:pt x="9" y="37"/>
                      <a:pt x="9" y="37"/>
                    </a:cubicBezTo>
                    <a:cubicBezTo>
                      <a:pt x="8" y="37"/>
                      <a:pt x="7" y="36"/>
                      <a:pt x="7" y="35"/>
                    </a:cubicBezTo>
                    <a:cubicBezTo>
                      <a:pt x="7" y="34"/>
                      <a:pt x="7" y="33"/>
                      <a:pt x="7" y="32"/>
                    </a:cubicBezTo>
                    <a:cubicBezTo>
                      <a:pt x="7" y="32"/>
                      <a:pt x="7" y="25"/>
                      <a:pt x="11" y="21"/>
                    </a:cubicBezTo>
                    <a:cubicBezTo>
                      <a:pt x="14" y="17"/>
                      <a:pt x="16" y="15"/>
                      <a:pt x="16" y="12"/>
                    </a:cubicBezTo>
                    <a:cubicBezTo>
                      <a:pt x="16" y="8"/>
                      <a:pt x="13" y="7"/>
                      <a:pt x="10" y="7"/>
                    </a:cubicBezTo>
                    <a:cubicBezTo>
                      <a:pt x="8" y="7"/>
                      <a:pt x="6" y="8"/>
                      <a:pt x="4" y="9"/>
                    </a:cubicBezTo>
                    <a:cubicBezTo>
                      <a:pt x="3" y="10"/>
                      <a:pt x="3" y="10"/>
                      <a:pt x="3" y="10"/>
                    </a:cubicBezTo>
                    <a:cubicBezTo>
                      <a:pt x="1" y="6"/>
                      <a:pt x="1" y="6"/>
                      <a:pt x="1" y="6"/>
                    </a:cubicBezTo>
                    <a:cubicBezTo>
                      <a:pt x="0" y="4"/>
                      <a:pt x="1" y="3"/>
                      <a:pt x="2" y="2"/>
                    </a:cubicBezTo>
                    <a:cubicBezTo>
                      <a:pt x="3" y="2"/>
                      <a:pt x="8" y="0"/>
                      <a:pt x="12" y="0"/>
                    </a:cubicBezTo>
                    <a:cubicBezTo>
                      <a:pt x="21" y="0"/>
                      <a:pt x="24" y="6"/>
                      <a:pt x="24" y="11"/>
                    </a:cubicBezTo>
                    <a:cubicBezTo>
                      <a:pt x="24" y="16"/>
                      <a:pt x="22" y="20"/>
                      <a:pt x="18" y="24"/>
                    </a:cubicBezTo>
                    <a:cubicBezTo>
                      <a:pt x="15" y="27"/>
                      <a:pt x="14" y="30"/>
                      <a:pt x="15" y="34"/>
                    </a:cubicBezTo>
                    <a:cubicBezTo>
                      <a:pt x="15" y="34"/>
                      <a:pt x="15" y="34"/>
                      <a:pt x="15" y="34"/>
                    </a:cubicBezTo>
                    <a:cubicBezTo>
                      <a:pt x="15" y="35"/>
                      <a:pt x="14" y="35"/>
                      <a:pt x="14" y="36"/>
                    </a:cubicBezTo>
                    <a:cubicBezTo>
                      <a:pt x="13" y="36"/>
                      <a:pt x="13" y="37"/>
                      <a:pt x="12" y="37"/>
                    </a:cubicBezTo>
                    <a:close/>
                    <a:moveTo>
                      <a:pt x="9" y="34"/>
                    </a:moveTo>
                    <a:cubicBezTo>
                      <a:pt x="12" y="34"/>
                      <a:pt x="12" y="34"/>
                      <a:pt x="12" y="34"/>
                    </a:cubicBezTo>
                    <a:cubicBezTo>
                      <a:pt x="12" y="34"/>
                      <a:pt x="12" y="34"/>
                      <a:pt x="12" y="34"/>
                    </a:cubicBezTo>
                    <a:cubicBezTo>
                      <a:pt x="12" y="30"/>
                      <a:pt x="13" y="26"/>
                      <a:pt x="16" y="23"/>
                    </a:cubicBezTo>
                    <a:cubicBezTo>
                      <a:pt x="20" y="19"/>
                      <a:pt x="22" y="15"/>
                      <a:pt x="22" y="11"/>
                    </a:cubicBezTo>
                    <a:cubicBezTo>
                      <a:pt x="22" y="7"/>
                      <a:pt x="19" y="2"/>
                      <a:pt x="12" y="2"/>
                    </a:cubicBezTo>
                    <a:cubicBezTo>
                      <a:pt x="8" y="2"/>
                      <a:pt x="3" y="4"/>
                      <a:pt x="3" y="5"/>
                    </a:cubicBezTo>
                    <a:cubicBezTo>
                      <a:pt x="4" y="6"/>
                      <a:pt x="4" y="6"/>
                      <a:pt x="4" y="6"/>
                    </a:cubicBezTo>
                    <a:cubicBezTo>
                      <a:pt x="6" y="5"/>
                      <a:pt x="8" y="5"/>
                      <a:pt x="10" y="5"/>
                    </a:cubicBezTo>
                    <a:cubicBezTo>
                      <a:pt x="15" y="5"/>
                      <a:pt x="18" y="8"/>
                      <a:pt x="18" y="12"/>
                    </a:cubicBezTo>
                    <a:cubicBezTo>
                      <a:pt x="18" y="16"/>
                      <a:pt x="16" y="19"/>
                      <a:pt x="13" y="22"/>
                    </a:cubicBezTo>
                    <a:cubicBezTo>
                      <a:pt x="10" y="26"/>
                      <a:pt x="9" y="32"/>
                      <a:pt x="9" y="32"/>
                    </a:cubicBezTo>
                    <a:cubicBezTo>
                      <a:pt x="9" y="33"/>
                      <a:pt x="9" y="34"/>
                      <a:pt x="9" y="34"/>
                    </a:cubicBezTo>
                    <a:close/>
                    <a:moveTo>
                      <a:pt x="9" y="34"/>
                    </a:moveTo>
                    <a:cubicBezTo>
                      <a:pt x="9" y="34"/>
                      <a:pt x="9" y="34"/>
                      <a:pt x="9" y="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26" name="Freeform 7"/>
              <p:cNvSpPr>
                <a:spLocks noEditPoints="1"/>
              </p:cNvSpPr>
              <p:nvPr/>
            </p:nvSpPr>
            <p:spPr bwMode="auto">
              <a:xfrm>
                <a:off x="-1595437" y="4675188"/>
                <a:ext cx="33338" cy="30163"/>
              </a:xfrm>
              <a:custGeom>
                <a:avLst/>
                <a:gdLst>
                  <a:gd name="T0" fmla="*/ 0 w 9"/>
                  <a:gd name="T1" fmla="*/ 4 h 8"/>
                  <a:gd name="T2" fmla="*/ 5 w 9"/>
                  <a:gd name="T3" fmla="*/ 0 h 8"/>
                  <a:gd name="T4" fmla="*/ 9 w 9"/>
                  <a:gd name="T5" fmla="*/ 4 h 8"/>
                  <a:gd name="T6" fmla="*/ 4 w 9"/>
                  <a:gd name="T7" fmla="*/ 8 h 8"/>
                  <a:gd name="T8" fmla="*/ 0 w 9"/>
                  <a:gd name="T9" fmla="*/ 4 h 8"/>
                  <a:gd name="T10" fmla="*/ 0 w 9"/>
                  <a:gd name="T11" fmla="*/ 4 h 8"/>
                  <a:gd name="T12" fmla="*/ 0 w 9"/>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0" y="4"/>
                    </a:moveTo>
                    <a:cubicBezTo>
                      <a:pt x="0" y="2"/>
                      <a:pt x="2" y="0"/>
                      <a:pt x="5" y="0"/>
                    </a:cubicBezTo>
                    <a:cubicBezTo>
                      <a:pt x="7" y="0"/>
                      <a:pt x="9" y="2"/>
                      <a:pt x="9" y="4"/>
                    </a:cubicBezTo>
                    <a:cubicBezTo>
                      <a:pt x="9" y="7"/>
                      <a:pt x="7" y="8"/>
                      <a:pt x="4" y="8"/>
                    </a:cubicBezTo>
                    <a:cubicBezTo>
                      <a:pt x="2" y="8"/>
                      <a:pt x="0" y="7"/>
                      <a:pt x="0" y="4"/>
                    </a:cubicBezTo>
                    <a:close/>
                    <a:moveTo>
                      <a:pt x="0" y="4"/>
                    </a:moveTo>
                    <a:cubicBezTo>
                      <a:pt x="0" y="4"/>
                      <a:pt x="0" y="4"/>
                      <a:pt x="0"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27" name="Freeform 8"/>
              <p:cNvSpPr>
                <a:spLocks noEditPoints="1"/>
              </p:cNvSpPr>
              <p:nvPr/>
            </p:nvSpPr>
            <p:spPr bwMode="auto">
              <a:xfrm>
                <a:off x="-1600200" y="4667251"/>
                <a:ext cx="42863" cy="46038"/>
              </a:xfrm>
              <a:custGeom>
                <a:avLst/>
                <a:gdLst>
                  <a:gd name="T0" fmla="*/ 5 w 11"/>
                  <a:gd name="T1" fmla="*/ 12 h 12"/>
                  <a:gd name="T2" fmla="*/ 0 w 11"/>
                  <a:gd name="T3" fmla="*/ 6 h 12"/>
                  <a:gd name="T4" fmla="*/ 6 w 11"/>
                  <a:gd name="T5" fmla="*/ 0 h 12"/>
                  <a:gd name="T6" fmla="*/ 11 w 11"/>
                  <a:gd name="T7" fmla="*/ 6 h 12"/>
                  <a:gd name="T8" fmla="*/ 5 w 11"/>
                  <a:gd name="T9" fmla="*/ 12 h 12"/>
                  <a:gd name="T10" fmla="*/ 6 w 11"/>
                  <a:gd name="T11" fmla="*/ 3 h 12"/>
                  <a:gd name="T12" fmla="*/ 3 w 11"/>
                  <a:gd name="T13" fmla="*/ 6 h 12"/>
                  <a:gd name="T14" fmla="*/ 5 w 11"/>
                  <a:gd name="T15" fmla="*/ 9 h 12"/>
                  <a:gd name="T16" fmla="*/ 8 w 11"/>
                  <a:gd name="T17" fmla="*/ 6 h 12"/>
                  <a:gd name="T18" fmla="*/ 6 w 11"/>
                  <a:gd name="T19" fmla="*/ 3 h 12"/>
                  <a:gd name="T20" fmla="*/ 6 w 11"/>
                  <a:gd name="T21" fmla="*/ 3 h 12"/>
                  <a:gd name="T22" fmla="*/ 6 w 11"/>
                  <a:gd name="T2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2">
                    <a:moveTo>
                      <a:pt x="5" y="12"/>
                    </a:moveTo>
                    <a:cubicBezTo>
                      <a:pt x="2" y="12"/>
                      <a:pt x="0" y="9"/>
                      <a:pt x="0" y="6"/>
                    </a:cubicBezTo>
                    <a:cubicBezTo>
                      <a:pt x="0" y="3"/>
                      <a:pt x="2" y="0"/>
                      <a:pt x="6" y="0"/>
                    </a:cubicBezTo>
                    <a:cubicBezTo>
                      <a:pt x="9" y="0"/>
                      <a:pt x="11" y="3"/>
                      <a:pt x="11" y="6"/>
                    </a:cubicBezTo>
                    <a:cubicBezTo>
                      <a:pt x="11" y="9"/>
                      <a:pt x="9" y="12"/>
                      <a:pt x="5" y="12"/>
                    </a:cubicBezTo>
                    <a:close/>
                    <a:moveTo>
                      <a:pt x="6" y="3"/>
                    </a:moveTo>
                    <a:cubicBezTo>
                      <a:pt x="4" y="3"/>
                      <a:pt x="3" y="4"/>
                      <a:pt x="3" y="6"/>
                    </a:cubicBezTo>
                    <a:cubicBezTo>
                      <a:pt x="3" y="8"/>
                      <a:pt x="4" y="9"/>
                      <a:pt x="5" y="9"/>
                    </a:cubicBezTo>
                    <a:cubicBezTo>
                      <a:pt x="7" y="9"/>
                      <a:pt x="8" y="8"/>
                      <a:pt x="8" y="6"/>
                    </a:cubicBezTo>
                    <a:cubicBezTo>
                      <a:pt x="8" y="4"/>
                      <a:pt x="7" y="3"/>
                      <a:pt x="6" y="3"/>
                    </a:cubicBezTo>
                    <a:close/>
                    <a:moveTo>
                      <a:pt x="6" y="3"/>
                    </a:moveTo>
                    <a:cubicBezTo>
                      <a:pt x="6" y="3"/>
                      <a:pt x="6" y="3"/>
                      <a:pt x="6"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28" name="Freeform 9"/>
              <p:cNvSpPr>
                <a:spLocks noEditPoints="1"/>
              </p:cNvSpPr>
              <p:nvPr/>
            </p:nvSpPr>
            <p:spPr bwMode="auto">
              <a:xfrm>
                <a:off x="-2025650" y="4791076"/>
                <a:ext cx="307975" cy="287338"/>
              </a:xfrm>
              <a:custGeom>
                <a:avLst/>
                <a:gdLst>
                  <a:gd name="T0" fmla="*/ 12 w 81"/>
                  <a:gd name="T1" fmla="*/ 75 h 76"/>
                  <a:gd name="T2" fmla="*/ 59 w 81"/>
                  <a:gd name="T3" fmla="*/ 63 h 76"/>
                  <a:gd name="T4" fmla="*/ 69 w 81"/>
                  <a:gd name="T5" fmla="*/ 53 h 76"/>
                  <a:gd name="T6" fmla="*/ 81 w 81"/>
                  <a:gd name="T7" fmla="*/ 11 h 76"/>
                  <a:gd name="T8" fmla="*/ 79 w 81"/>
                  <a:gd name="T9" fmla="*/ 4 h 76"/>
                  <a:gd name="T10" fmla="*/ 73 w 81"/>
                  <a:gd name="T11" fmla="*/ 0 h 76"/>
                  <a:gd name="T12" fmla="*/ 68 w 81"/>
                  <a:gd name="T13" fmla="*/ 0 h 76"/>
                  <a:gd name="T14" fmla="*/ 57 w 81"/>
                  <a:gd name="T15" fmla="*/ 8 h 76"/>
                  <a:gd name="T16" fmla="*/ 49 w 81"/>
                  <a:gd name="T17" fmla="*/ 33 h 76"/>
                  <a:gd name="T18" fmla="*/ 44 w 81"/>
                  <a:gd name="T19" fmla="*/ 39 h 76"/>
                  <a:gd name="T20" fmla="*/ 9 w 81"/>
                  <a:gd name="T21" fmla="*/ 45 h 76"/>
                  <a:gd name="T22" fmla="*/ 0 w 81"/>
                  <a:gd name="T23" fmla="*/ 56 h 76"/>
                  <a:gd name="T24" fmla="*/ 1 w 81"/>
                  <a:gd name="T25" fmla="*/ 73 h 76"/>
                  <a:gd name="T26" fmla="*/ 12 w 81"/>
                  <a:gd name="T27" fmla="*/ 75 h 76"/>
                  <a:gd name="T28" fmla="*/ 12 w 81"/>
                  <a:gd name="T29" fmla="*/ 75 h 76"/>
                  <a:gd name="T30" fmla="*/ 12 w 81"/>
                  <a:gd name="T31" fmla="*/ 7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76">
                    <a:moveTo>
                      <a:pt x="12" y="75"/>
                    </a:moveTo>
                    <a:cubicBezTo>
                      <a:pt x="59" y="63"/>
                      <a:pt x="59" y="63"/>
                      <a:pt x="59" y="63"/>
                    </a:cubicBezTo>
                    <a:cubicBezTo>
                      <a:pt x="63" y="62"/>
                      <a:pt x="68" y="57"/>
                      <a:pt x="69" y="53"/>
                    </a:cubicBezTo>
                    <a:cubicBezTo>
                      <a:pt x="81" y="11"/>
                      <a:pt x="81" y="11"/>
                      <a:pt x="81" y="11"/>
                    </a:cubicBezTo>
                    <a:cubicBezTo>
                      <a:pt x="81" y="8"/>
                      <a:pt x="81" y="6"/>
                      <a:pt x="79" y="4"/>
                    </a:cubicBezTo>
                    <a:cubicBezTo>
                      <a:pt x="78" y="2"/>
                      <a:pt x="76" y="0"/>
                      <a:pt x="73" y="0"/>
                    </a:cubicBezTo>
                    <a:cubicBezTo>
                      <a:pt x="68" y="0"/>
                      <a:pt x="68" y="0"/>
                      <a:pt x="68" y="0"/>
                    </a:cubicBezTo>
                    <a:cubicBezTo>
                      <a:pt x="63" y="0"/>
                      <a:pt x="58" y="3"/>
                      <a:pt x="57" y="8"/>
                    </a:cubicBezTo>
                    <a:cubicBezTo>
                      <a:pt x="49" y="33"/>
                      <a:pt x="49" y="33"/>
                      <a:pt x="49" y="33"/>
                    </a:cubicBezTo>
                    <a:cubicBezTo>
                      <a:pt x="49" y="35"/>
                      <a:pt x="46" y="38"/>
                      <a:pt x="44" y="39"/>
                    </a:cubicBezTo>
                    <a:cubicBezTo>
                      <a:pt x="9" y="45"/>
                      <a:pt x="9" y="45"/>
                      <a:pt x="9" y="45"/>
                    </a:cubicBezTo>
                    <a:cubicBezTo>
                      <a:pt x="4" y="46"/>
                      <a:pt x="0" y="51"/>
                      <a:pt x="0" y="56"/>
                    </a:cubicBezTo>
                    <a:cubicBezTo>
                      <a:pt x="0" y="56"/>
                      <a:pt x="0" y="71"/>
                      <a:pt x="1" y="73"/>
                    </a:cubicBezTo>
                    <a:cubicBezTo>
                      <a:pt x="3" y="74"/>
                      <a:pt x="5" y="76"/>
                      <a:pt x="12" y="75"/>
                    </a:cubicBezTo>
                    <a:close/>
                    <a:moveTo>
                      <a:pt x="12" y="75"/>
                    </a:moveTo>
                    <a:cubicBezTo>
                      <a:pt x="12" y="75"/>
                      <a:pt x="12" y="75"/>
                      <a:pt x="12" y="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29" name="Freeform 10"/>
              <p:cNvSpPr>
                <a:spLocks noEditPoints="1"/>
              </p:cNvSpPr>
              <p:nvPr/>
            </p:nvSpPr>
            <p:spPr bwMode="auto">
              <a:xfrm>
                <a:off x="-1995487" y="4629151"/>
                <a:ext cx="266700" cy="260350"/>
              </a:xfrm>
              <a:custGeom>
                <a:avLst/>
                <a:gdLst>
                  <a:gd name="T0" fmla="*/ 35 w 70"/>
                  <a:gd name="T1" fmla="*/ 69 h 69"/>
                  <a:gd name="T2" fmla="*/ 39 w 70"/>
                  <a:gd name="T3" fmla="*/ 69 h 69"/>
                  <a:gd name="T4" fmla="*/ 45 w 70"/>
                  <a:gd name="T5" fmla="*/ 50 h 69"/>
                  <a:gd name="T6" fmla="*/ 60 w 70"/>
                  <a:gd name="T7" fmla="*/ 39 h 69"/>
                  <a:gd name="T8" fmla="*/ 65 w 70"/>
                  <a:gd name="T9" fmla="*/ 39 h 69"/>
                  <a:gd name="T10" fmla="*/ 69 w 70"/>
                  <a:gd name="T11" fmla="*/ 40 h 69"/>
                  <a:gd name="T12" fmla="*/ 70 w 70"/>
                  <a:gd name="T13" fmla="*/ 35 h 69"/>
                  <a:gd name="T14" fmla="*/ 35 w 70"/>
                  <a:gd name="T15" fmla="*/ 0 h 69"/>
                  <a:gd name="T16" fmla="*/ 0 w 70"/>
                  <a:gd name="T17" fmla="*/ 35 h 69"/>
                  <a:gd name="T18" fmla="*/ 35 w 70"/>
                  <a:gd name="T19" fmla="*/ 69 h 69"/>
                  <a:gd name="T20" fmla="*/ 35 w 70"/>
                  <a:gd name="T21" fmla="*/ 69 h 69"/>
                  <a:gd name="T22" fmla="*/ 35 w 70"/>
                  <a:gd name="T23"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69">
                    <a:moveTo>
                      <a:pt x="35" y="69"/>
                    </a:moveTo>
                    <a:cubicBezTo>
                      <a:pt x="36" y="69"/>
                      <a:pt x="38" y="69"/>
                      <a:pt x="39" y="69"/>
                    </a:cubicBezTo>
                    <a:cubicBezTo>
                      <a:pt x="45" y="50"/>
                      <a:pt x="45" y="50"/>
                      <a:pt x="45" y="50"/>
                    </a:cubicBezTo>
                    <a:cubicBezTo>
                      <a:pt x="47" y="44"/>
                      <a:pt x="53" y="39"/>
                      <a:pt x="60" y="39"/>
                    </a:cubicBezTo>
                    <a:cubicBezTo>
                      <a:pt x="65" y="39"/>
                      <a:pt x="65" y="39"/>
                      <a:pt x="65" y="39"/>
                    </a:cubicBezTo>
                    <a:cubicBezTo>
                      <a:pt x="67" y="39"/>
                      <a:pt x="68" y="40"/>
                      <a:pt x="69" y="40"/>
                    </a:cubicBezTo>
                    <a:cubicBezTo>
                      <a:pt x="69" y="38"/>
                      <a:pt x="70" y="36"/>
                      <a:pt x="70" y="35"/>
                    </a:cubicBezTo>
                    <a:cubicBezTo>
                      <a:pt x="70" y="15"/>
                      <a:pt x="54" y="0"/>
                      <a:pt x="35" y="0"/>
                    </a:cubicBezTo>
                    <a:cubicBezTo>
                      <a:pt x="16" y="0"/>
                      <a:pt x="0" y="15"/>
                      <a:pt x="0" y="35"/>
                    </a:cubicBezTo>
                    <a:cubicBezTo>
                      <a:pt x="0" y="54"/>
                      <a:pt x="16" y="69"/>
                      <a:pt x="35" y="69"/>
                    </a:cubicBezTo>
                    <a:close/>
                    <a:moveTo>
                      <a:pt x="35" y="69"/>
                    </a:moveTo>
                    <a:cubicBezTo>
                      <a:pt x="35" y="69"/>
                      <a:pt x="35" y="69"/>
                      <a:pt x="35" y="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30" name="Freeform 11"/>
              <p:cNvSpPr>
                <a:spLocks noEditPoints="1"/>
              </p:cNvSpPr>
              <p:nvPr/>
            </p:nvSpPr>
            <p:spPr bwMode="auto">
              <a:xfrm>
                <a:off x="-1706562" y="4471988"/>
                <a:ext cx="266700" cy="301625"/>
              </a:xfrm>
              <a:custGeom>
                <a:avLst/>
                <a:gdLst>
                  <a:gd name="T0" fmla="*/ 35 w 70"/>
                  <a:gd name="T1" fmla="*/ 0 h 80"/>
                  <a:gd name="T2" fmla="*/ 1 w 70"/>
                  <a:gd name="T3" fmla="*/ 38 h 80"/>
                  <a:gd name="T4" fmla="*/ 9 w 70"/>
                  <a:gd name="T5" fmla="*/ 63 h 80"/>
                  <a:gd name="T6" fmla="*/ 8 w 70"/>
                  <a:gd name="T7" fmla="*/ 64 h 80"/>
                  <a:gd name="T8" fmla="*/ 1 w 70"/>
                  <a:gd name="T9" fmla="*/ 75 h 80"/>
                  <a:gd name="T10" fmla="*/ 2 w 70"/>
                  <a:gd name="T11" fmla="*/ 79 h 80"/>
                  <a:gd name="T12" fmla="*/ 4 w 70"/>
                  <a:gd name="T13" fmla="*/ 80 h 80"/>
                  <a:gd name="T14" fmla="*/ 7 w 70"/>
                  <a:gd name="T15" fmla="*/ 79 h 80"/>
                  <a:gd name="T16" fmla="*/ 13 w 70"/>
                  <a:gd name="T17" fmla="*/ 68 h 80"/>
                  <a:gd name="T18" fmla="*/ 35 w 70"/>
                  <a:gd name="T19" fmla="*/ 77 h 80"/>
                  <a:gd name="T20" fmla="*/ 70 w 70"/>
                  <a:gd name="T21" fmla="*/ 38 h 80"/>
                  <a:gd name="T22" fmla="*/ 35 w 70"/>
                  <a:gd name="T23" fmla="*/ 0 h 80"/>
                  <a:gd name="T24" fmla="*/ 35 w 70"/>
                  <a:gd name="T25" fmla="*/ 70 h 80"/>
                  <a:gd name="T26" fmla="*/ 7 w 70"/>
                  <a:gd name="T27" fmla="*/ 38 h 80"/>
                  <a:gd name="T28" fmla="*/ 35 w 70"/>
                  <a:gd name="T29" fmla="*/ 6 h 80"/>
                  <a:gd name="T30" fmla="*/ 64 w 70"/>
                  <a:gd name="T31" fmla="*/ 38 h 80"/>
                  <a:gd name="T32" fmla="*/ 35 w 70"/>
                  <a:gd name="T33" fmla="*/ 70 h 80"/>
                  <a:gd name="T34" fmla="*/ 35 w 70"/>
                  <a:gd name="T35" fmla="*/ 70 h 80"/>
                  <a:gd name="T36" fmla="*/ 35 w 70"/>
                  <a:gd name="T37" fmla="*/ 7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80">
                    <a:moveTo>
                      <a:pt x="35" y="0"/>
                    </a:moveTo>
                    <a:cubicBezTo>
                      <a:pt x="16" y="0"/>
                      <a:pt x="1" y="17"/>
                      <a:pt x="1" y="38"/>
                    </a:cubicBezTo>
                    <a:cubicBezTo>
                      <a:pt x="1" y="48"/>
                      <a:pt x="4" y="56"/>
                      <a:pt x="9" y="63"/>
                    </a:cubicBezTo>
                    <a:cubicBezTo>
                      <a:pt x="9" y="63"/>
                      <a:pt x="9" y="64"/>
                      <a:pt x="8" y="64"/>
                    </a:cubicBezTo>
                    <a:cubicBezTo>
                      <a:pt x="1" y="75"/>
                      <a:pt x="1" y="75"/>
                      <a:pt x="1" y="75"/>
                    </a:cubicBezTo>
                    <a:cubicBezTo>
                      <a:pt x="0" y="77"/>
                      <a:pt x="1" y="79"/>
                      <a:pt x="2" y="79"/>
                    </a:cubicBezTo>
                    <a:cubicBezTo>
                      <a:pt x="3" y="80"/>
                      <a:pt x="3" y="80"/>
                      <a:pt x="4" y="80"/>
                    </a:cubicBezTo>
                    <a:cubicBezTo>
                      <a:pt x="5" y="80"/>
                      <a:pt x="6" y="79"/>
                      <a:pt x="7" y="79"/>
                    </a:cubicBezTo>
                    <a:cubicBezTo>
                      <a:pt x="13" y="68"/>
                      <a:pt x="13" y="68"/>
                      <a:pt x="13" y="68"/>
                    </a:cubicBezTo>
                    <a:cubicBezTo>
                      <a:pt x="19" y="73"/>
                      <a:pt x="27" y="77"/>
                      <a:pt x="35" y="77"/>
                    </a:cubicBezTo>
                    <a:cubicBezTo>
                      <a:pt x="55" y="77"/>
                      <a:pt x="70" y="59"/>
                      <a:pt x="70" y="38"/>
                    </a:cubicBezTo>
                    <a:cubicBezTo>
                      <a:pt x="70" y="17"/>
                      <a:pt x="55" y="0"/>
                      <a:pt x="35" y="0"/>
                    </a:cubicBezTo>
                    <a:close/>
                    <a:moveTo>
                      <a:pt x="35" y="70"/>
                    </a:moveTo>
                    <a:cubicBezTo>
                      <a:pt x="20" y="70"/>
                      <a:pt x="7" y="56"/>
                      <a:pt x="7" y="38"/>
                    </a:cubicBezTo>
                    <a:cubicBezTo>
                      <a:pt x="7" y="21"/>
                      <a:pt x="20" y="6"/>
                      <a:pt x="35" y="6"/>
                    </a:cubicBezTo>
                    <a:cubicBezTo>
                      <a:pt x="51" y="6"/>
                      <a:pt x="64" y="21"/>
                      <a:pt x="64" y="38"/>
                    </a:cubicBezTo>
                    <a:cubicBezTo>
                      <a:pt x="64" y="56"/>
                      <a:pt x="51" y="70"/>
                      <a:pt x="35" y="70"/>
                    </a:cubicBezTo>
                    <a:close/>
                    <a:moveTo>
                      <a:pt x="35" y="70"/>
                    </a:moveTo>
                    <a:cubicBezTo>
                      <a:pt x="35" y="70"/>
                      <a:pt x="35" y="70"/>
                      <a:pt x="35" y="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31" name="Freeform 12"/>
              <p:cNvSpPr>
                <a:spLocks noEditPoints="1"/>
              </p:cNvSpPr>
              <p:nvPr/>
            </p:nvSpPr>
            <p:spPr bwMode="auto">
              <a:xfrm>
                <a:off x="-2003425" y="4924426"/>
                <a:ext cx="422275" cy="814388"/>
              </a:xfrm>
              <a:custGeom>
                <a:avLst/>
                <a:gdLst>
                  <a:gd name="T0" fmla="*/ 81 w 111"/>
                  <a:gd name="T1" fmla="*/ 6 h 216"/>
                  <a:gd name="T2" fmla="*/ 72 w 111"/>
                  <a:gd name="T3" fmla="*/ 0 h 216"/>
                  <a:gd name="T4" fmla="*/ 67 w 111"/>
                  <a:gd name="T5" fmla="*/ 19 h 216"/>
                  <a:gd name="T6" fmla="*/ 54 w 111"/>
                  <a:gd name="T7" fmla="*/ 32 h 216"/>
                  <a:gd name="T8" fmla="*/ 7 w 111"/>
                  <a:gd name="T9" fmla="*/ 44 h 216"/>
                  <a:gd name="T10" fmla="*/ 2 w 111"/>
                  <a:gd name="T11" fmla="*/ 44 h 216"/>
                  <a:gd name="T12" fmla="*/ 0 w 111"/>
                  <a:gd name="T13" fmla="*/ 44 h 216"/>
                  <a:gd name="T14" fmla="*/ 0 w 111"/>
                  <a:gd name="T15" fmla="*/ 200 h 216"/>
                  <a:gd name="T16" fmla="*/ 16 w 111"/>
                  <a:gd name="T17" fmla="*/ 216 h 216"/>
                  <a:gd name="T18" fmla="*/ 18 w 111"/>
                  <a:gd name="T19" fmla="*/ 216 h 216"/>
                  <a:gd name="T20" fmla="*/ 34 w 111"/>
                  <a:gd name="T21" fmla="*/ 200 h 216"/>
                  <a:gd name="T22" fmla="*/ 34 w 111"/>
                  <a:gd name="T23" fmla="*/ 117 h 216"/>
                  <a:gd name="T24" fmla="*/ 40 w 111"/>
                  <a:gd name="T25" fmla="*/ 117 h 216"/>
                  <a:gd name="T26" fmla="*/ 40 w 111"/>
                  <a:gd name="T27" fmla="*/ 200 h 216"/>
                  <a:gd name="T28" fmla="*/ 56 w 111"/>
                  <a:gd name="T29" fmla="*/ 216 h 216"/>
                  <a:gd name="T30" fmla="*/ 58 w 111"/>
                  <a:gd name="T31" fmla="*/ 216 h 216"/>
                  <a:gd name="T32" fmla="*/ 74 w 111"/>
                  <a:gd name="T33" fmla="*/ 200 h 216"/>
                  <a:gd name="T34" fmla="*/ 74 w 111"/>
                  <a:gd name="T35" fmla="*/ 105 h 216"/>
                  <a:gd name="T36" fmla="*/ 75 w 111"/>
                  <a:gd name="T37" fmla="*/ 105 h 216"/>
                  <a:gd name="T38" fmla="*/ 87 w 111"/>
                  <a:gd name="T39" fmla="*/ 98 h 216"/>
                  <a:gd name="T40" fmla="*/ 109 w 111"/>
                  <a:gd name="T41" fmla="*/ 58 h 216"/>
                  <a:gd name="T42" fmla="*/ 108 w 111"/>
                  <a:gd name="T43" fmla="*/ 44 h 216"/>
                  <a:gd name="T44" fmla="*/ 81 w 111"/>
                  <a:gd name="T45" fmla="*/ 6 h 216"/>
                  <a:gd name="T46" fmla="*/ 84 w 111"/>
                  <a:gd name="T47" fmla="*/ 58 h 216"/>
                  <a:gd name="T48" fmla="*/ 74 w 111"/>
                  <a:gd name="T49" fmla="*/ 75 h 216"/>
                  <a:gd name="T50" fmla="*/ 74 w 111"/>
                  <a:gd name="T51" fmla="*/ 35 h 216"/>
                  <a:gd name="T52" fmla="*/ 84 w 111"/>
                  <a:gd name="T53" fmla="*/ 51 h 216"/>
                  <a:gd name="T54" fmla="*/ 84 w 111"/>
                  <a:gd name="T55" fmla="*/ 58 h 216"/>
                  <a:gd name="T56" fmla="*/ 84 w 111"/>
                  <a:gd name="T57" fmla="*/ 58 h 216"/>
                  <a:gd name="T58" fmla="*/ 84 w 111"/>
                  <a:gd name="T59" fmla="*/ 5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1" h="216">
                    <a:moveTo>
                      <a:pt x="81" y="6"/>
                    </a:moveTo>
                    <a:cubicBezTo>
                      <a:pt x="79" y="3"/>
                      <a:pt x="76" y="1"/>
                      <a:pt x="72" y="0"/>
                    </a:cubicBezTo>
                    <a:cubicBezTo>
                      <a:pt x="67" y="19"/>
                      <a:pt x="67" y="19"/>
                      <a:pt x="67" y="19"/>
                    </a:cubicBezTo>
                    <a:cubicBezTo>
                      <a:pt x="65" y="25"/>
                      <a:pt x="60" y="30"/>
                      <a:pt x="54" y="32"/>
                    </a:cubicBezTo>
                    <a:cubicBezTo>
                      <a:pt x="7" y="44"/>
                      <a:pt x="7" y="44"/>
                      <a:pt x="7" y="44"/>
                    </a:cubicBezTo>
                    <a:cubicBezTo>
                      <a:pt x="5" y="44"/>
                      <a:pt x="3" y="44"/>
                      <a:pt x="2" y="44"/>
                    </a:cubicBezTo>
                    <a:cubicBezTo>
                      <a:pt x="1" y="44"/>
                      <a:pt x="1" y="44"/>
                      <a:pt x="0" y="44"/>
                    </a:cubicBezTo>
                    <a:cubicBezTo>
                      <a:pt x="0" y="200"/>
                      <a:pt x="0" y="200"/>
                      <a:pt x="0" y="200"/>
                    </a:cubicBezTo>
                    <a:cubicBezTo>
                      <a:pt x="0" y="209"/>
                      <a:pt x="8" y="216"/>
                      <a:pt x="16" y="216"/>
                    </a:cubicBezTo>
                    <a:cubicBezTo>
                      <a:pt x="18" y="216"/>
                      <a:pt x="18" y="216"/>
                      <a:pt x="18" y="216"/>
                    </a:cubicBezTo>
                    <a:cubicBezTo>
                      <a:pt x="26" y="216"/>
                      <a:pt x="34" y="209"/>
                      <a:pt x="34" y="200"/>
                    </a:cubicBezTo>
                    <a:cubicBezTo>
                      <a:pt x="34" y="117"/>
                      <a:pt x="34" y="117"/>
                      <a:pt x="34" y="117"/>
                    </a:cubicBezTo>
                    <a:cubicBezTo>
                      <a:pt x="40" y="117"/>
                      <a:pt x="40" y="117"/>
                      <a:pt x="40" y="117"/>
                    </a:cubicBezTo>
                    <a:cubicBezTo>
                      <a:pt x="40" y="200"/>
                      <a:pt x="40" y="200"/>
                      <a:pt x="40" y="200"/>
                    </a:cubicBezTo>
                    <a:cubicBezTo>
                      <a:pt x="40" y="209"/>
                      <a:pt x="48" y="216"/>
                      <a:pt x="56" y="216"/>
                    </a:cubicBezTo>
                    <a:cubicBezTo>
                      <a:pt x="58" y="216"/>
                      <a:pt x="58" y="216"/>
                      <a:pt x="58" y="216"/>
                    </a:cubicBezTo>
                    <a:cubicBezTo>
                      <a:pt x="66" y="216"/>
                      <a:pt x="74" y="209"/>
                      <a:pt x="74" y="200"/>
                    </a:cubicBezTo>
                    <a:cubicBezTo>
                      <a:pt x="74" y="105"/>
                      <a:pt x="74" y="105"/>
                      <a:pt x="74" y="105"/>
                    </a:cubicBezTo>
                    <a:cubicBezTo>
                      <a:pt x="75" y="105"/>
                      <a:pt x="75" y="105"/>
                      <a:pt x="75" y="105"/>
                    </a:cubicBezTo>
                    <a:cubicBezTo>
                      <a:pt x="79" y="105"/>
                      <a:pt x="85" y="102"/>
                      <a:pt x="87" y="98"/>
                    </a:cubicBezTo>
                    <a:cubicBezTo>
                      <a:pt x="109" y="58"/>
                      <a:pt x="109" y="58"/>
                      <a:pt x="109" y="58"/>
                    </a:cubicBezTo>
                    <a:cubicBezTo>
                      <a:pt x="111" y="54"/>
                      <a:pt x="111" y="48"/>
                      <a:pt x="108" y="44"/>
                    </a:cubicBezTo>
                    <a:lnTo>
                      <a:pt x="81" y="6"/>
                    </a:lnTo>
                    <a:close/>
                    <a:moveTo>
                      <a:pt x="84" y="58"/>
                    </a:moveTo>
                    <a:cubicBezTo>
                      <a:pt x="74" y="75"/>
                      <a:pt x="74" y="75"/>
                      <a:pt x="74" y="75"/>
                    </a:cubicBezTo>
                    <a:cubicBezTo>
                      <a:pt x="74" y="35"/>
                      <a:pt x="74" y="35"/>
                      <a:pt x="74" y="35"/>
                    </a:cubicBezTo>
                    <a:cubicBezTo>
                      <a:pt x="84" y="51"/>
                      <a:pt x="84" y="51"/>
                      <a:pt x="84" y="51"/>
                    </a:cubicBezTo>
                    <a:cubicBezTo>
                      <a:pt x="85" y="52"/>
                      <a:pt x="85" y="56"/>
                      <a:pt x="84" y="58"/>
                    </a:cubicBezTo>
                    <a:close/>
                    <a:moveTo>
                      <a:pt x="84" y="58"/>
                    </a:moveTo>
                    <a:cubicBezTo>
                      <a:pt x="84" y="58"/>
                      <a:pt x="84" y="58"/>
                      <a:pt x="84" y="5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333333"/>
                  </a:solidFill>
                  <a:effectLst/>
                  <a:uLnTx/>
                  <a:uFillTx/>
                  <a:latin typeface="Arial"/>
                  <a:ea typeface="+mn-ea"/>
                  <a:cs typeface="+mn-cs"/>
                </a:endParaRPr>
              </a:p>
            </p:txBody>
          </p:sp>
        </p:grpSp>
      </p:grpSp>
      <p:grpSp>
        <p:nvGrpSpPr>
          <p:cNvPr id="18" name="Group 17"/>
          <p:cNvGrpSpPr/>
          <p:nvPr/>
        </p:nvGrpSpPr>
        <p:grpSpPr>
          <a:xfrm>
            <a:off x="846840" y="3205867"/>
            <a:ext cx="1008000" cy="1008000"/>
            <a:chOff x="568212" y="3190875"/>
            <a:chExt cx="1008000" cy="1008000"/>
          </a:xfrm>
        </p:grpSpPr>
        <p:sp>
          <p:nvSpPr>
            <p:cNvPr id="33" name="Oval 32"/>
            <p:cNvSpPr/>
            <p:nvPr/>
          </p:nvSpPr>
          <p:spPr>
            <a:xfrm>
              <a:off x="568212" y="3190875"/>
              <a:ext cx="1008000" cy="1008000"/>
            </a:xfrm>
            <a:prstGeom prst="ellipse">
              <a:avLst/>
            </a:prstGeom>
            <a:ln w="38100">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lumMod val="60000"/>
                    <a:lumOff val="40000"/>
                  </a:srgbClr>
                </a:solidFill>
                <a:effectLst/>
                <a:uLnTx/>
                <a:uFillTx/>
                <a:latin typeface="Arial"/>
                <a:ea typeface="+mn-ea"/>
                <a:cs typeface="+mn-cs"/>
              </a:endParaRPr>
            </a:p>
          </p:txBody>
        </p:sp>
        <p:grpSp>
          <p:nvGrpSpPr>
            <p:cNvPr id="46" name="Group 45"/>
            <p:cNvGrpSpPr/>
            <p:nvPr/>
          </p:nvGrpSpPr>
          <p:grpSpPr>
            <a:xfrm>
              <a:off x="938862" y="3314669"/>
              <a:ext cx="381000" cy="760412"/>
              <a:chOff x="-750888" y="1744663"/>
              <a:chExt cx="323851" cy="665162"/>
            </a:xfrm>
            <a:solidFill>
              <a:schemeClr val="bg1"/>
            </a:solidFill>
          </p:grpSpPr>
          <p:sp>
            <p:nvSpPr>
              <p:cNvPr id="37" name="Freeform 16"/>
              <p:cNvSpPr>
                <a:spLocks noEditPoints="1"/>
              </p:cNvSpPr>
              <p:nvPr/>
            </p:nvSpPr>
            <p:spPr bwMode="auto">
              <a:xfrm>
                <a:off x="-520700" y="1798638"/>
                <a:ext cx="61913" cy="98425"/>
              </a:xfrm>
              <a:custGeom>
                <a:avLst/>
                <a:gdLst>
                  <a:gd name="T0" fmla="*/ 34 w 69"/>
                  <a:gd name="T1" fmla="*/ 0 h 110"/>
                  <a:gd name="T2" fmla="*/ 0 w 69"/>
                  <a:gd name="T3" fmla="*/ 39 h 110"/>
                  <a:gd name="T4" fmla="*/ 18 w 69"/>
                  <a:gd name="T5" fmla="*/ 74 h 110"/>
                  <a:gd name="T6" fmla="*/ 18 w 69"/>
                  <a:gd name="T7" fmla="*/ 92 h 110"/>
                  <a:gd name="T8" fmla="*/ 34 w 69"/>
                  <a:gd name="T9" fmla="*/ 110 h 110"/>
                  <a:gd name="T10" fmla="*/ 50 w 69"/>
                  <a:gd name="T11" fmla="*/ 92 h 110"/>
                  <a:gd name="T12" fmla="*/ 50 w 69"/>
                  <a:gd name="T13" fmla="*/ 74 h 110"/>
                  <a:gd name="T14" fmla="*/ 69 w 69"/>
                  <a:gd name="T15" fmla="*/ 39 h 110"/>
                  <a:gd name="T16" fmla="*/ 34 w 69"/>
                  <a:gd name="T17" fmla="*/ 0 h 110"/>
                  <a:gd name="T18" fmla="*/ 34 w 69"/>
                  <a:gd name="T19" fmla="*/ 0 h 110"/>
                  <a:gd name="T20" fmla="*/ 34 w 69"/>
                  <a:gd name="T21"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10">
                    <a:moveTo>
                      <a:pt x="34" y="0"/>
                    </a:moveTo>
                    <a:cubicBezTo>
                      <a:pt x="15" y="0"/>
                      <a:pt x="0" y="17"/>
                      <a:pt x="0" y="39"/>
                    </a:cubicBezTo>
                    <a:cubicBezTo>
                      <a:pt x="0" y="54"/>
                      <a:pt x="7" y="67"/>
                      <a:pt x="18" y="74"/>
                    </a:cubicBezTo>
                    <a:cubicBezTo>
                      <a:pt x="18" y="92"/>
                      <a:pt x="18" y="92"/>
                      <a:pt x="18" y="92"/>
                    </a:cubicBezTo>
                    <a:cubicBezTo>
                      <a:pt x="18" y="102"/>
                      <a:pt x="26" y="110"/>
                      <a:pt x="34" y="110"/>
                    </a:cubicBezTo>
                    <a:cubicBezTo>
                      <a:pt x="43" y="110"/>
                      <a:pt x="50" y="102"/>
                      <a:pt x="50" y="92"/>
                    </a:cubicBezTo>
                    <a:cubicBezTo>
                      <a:pt x="50" y="74"/>
                      <a:pt x="50" y="74"/>
                      <a:pt x="50" y="74"/>
                    </a:cubicBezTo>
                    <a:cubicBezTo>
                      <a:pt x="62" y="67"/>
                      <a:pt x="69" y="54"/>
                      <a:pt x="69" y="39"/>
                    </a:cubicBezTo>
                    <a:cubicBezTo>
                      <a:pt x="69" y="17"/>
                      <a:pt x="54" y="0"/>
                      <a:pt x="34" y="0"/>
                    </a:cubicBezTo>
                    <a:close/>
                    <a:moveTo>
                      <a:pt x="34" y="0"/>
                    </a:moveTo>
                    <a:cubicBezTo>
                      <a:pt x="34" y="0"/>
                      <a:pt x="34"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38" name="Freeform 17"/>
              <p:cNvSpPr>
                <a:spLocks noEditPoints="1"/>
              </p:cNvSpPr>
              <p:nvPr/>
            </p:nvSpPr>
            <p:spPr bwMode="auto">
              <a:xfrm>
                <a:off x="-549275" y="1831975"/>
                <a:ext cx="23813" cy="7937"/>
              </a:xfrm>
              <a:custGeom>
                <a:avLst/>
                <a:gdLst>
                  <a:gd name="T0" fmla="*/ 4 w 26"/>
                  <a:gd name="T1" fmla="*/ 9 h 9"/>
                  <a:gd name="T2" fmla="*/ 22 w 26"/>
                  <a:gd name="T3" fmla="*/ 9 h 9"/>
                  <a:gd name="T4" fmla="*/ 26 w 26"/>
                  <a:gd name="T5" fmla="*/ 4 h 9"/>
                  <a:gd name="T6" fmla="*/ 22 w 26"/>
                  <a:gd name="T7" fmla="*/ 0 h 9"/>
                  <a:gd name="T8" fmla="*/ 4 w 26"/>
                  <a:gd name="T9" fmla="*/ 0 h 9"/>
                  <a:gd name="T10" fmla="*/ 0 w 26"/>
                  <a:gd name="T11" fmla="*/ 4 h 9"/>
                  <a:gd name="T12" fmla="*/ 4 w 26"/>
                  <a:gd name="T13" fmla="*/ 9 h 9"/>
                  <a:gd name="T14" fmla="*/ 4 w 26"/>
                  <a:gd name="T15" fmla="*/ 9 h 9"/>
                  <a:gd name="T16" fmla="*/ 4 w 26"/>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9">
                    <a:moveTo>
                      <a:pt x="4" y="9"/>
                    </a:moveTo>
                    <a:cubicBezTo>
                      <a:pt x="22" y="9"/>
                      <a:pt x="22" y="9"/>
                      <a:pt x="22" y="9"/>
                    </a:cubicBezTo>
                    <a:cubicBezTo>
                      <a:pt x="24" y="9"/>
                      <a:pt x="26" y="7"/>
                      <a:pt x="26" y="4"/>
                    </a:cubicBezTo>
                    <a:cubicBezTo>
                      <a:pt x="26" y="2"/>
                      <a:pt x="24" y="0"/>
                      <a:pt x="22" y="0"/>
                    </a:cubicBezTo>
                    <a:cubicBezTo>
                      <a:pt x="4" y="0"/>
                      <a:pt x="4" y="0"/>
                      <a:pt x="4" y="0"/>
                    </a:cubicBezTo>
                    <a:cubicBezTo>
                      <a:pt x="1" y="0"/>
                      <a:pt x="0" y="2"/>
                      <a:pt x="0" y="4"/>
                    </a:cubicBezTo>
                    <a:cubicBezTo>
                      <a:pt x="0" y="7"/>
                      <a:pt x="1" y="9"/>
                      <a:pt x="4" y="9"/>
                    </a:cubicBezTo>
                    <a:close/>
                    <a:moveTo>
                      <a:pt x="4" y="9"/>
                    </a:moveTo>
                    <a:cubicBezTo>
                      <a:pt x="4" y="9"/>
                      <a:pt x="4" y="9"/>
                      <a:pt x="4"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39" name="Freeform 18"/>
              <p:cNvSpPr>
                <a:spLocks noEditPoints="1"/>
              </p:cNvSpPr>
              <p:nvPr/>
            </p:nvSpPr>
            <p:spPr bwMode="auto">
              <a:xfrm>
                <a:off x="-450850" y="1831975"/>
                <a:ext cx="23813" cy="7937"/>
              </a:xfrm>
              <a:custGeom>
                <a:avLst/>
                <a:gdLst>
                  <a:gd name="T0" fmla="*/ 23 w 27"/>
                  <a:gd name="T1" fmla="*/ 0 h 9"/>
                  <a:gd name="T2" fmla="*/ 4 w 27"/>
                  <a:gd name="T3" fmla="*/ 0 h 9"/>
                  <a:gd name="T4" fmla="*/ 0 w 27"/>
                  <a:gd name="T5" fmla="*/ 4 h 9"/>
                  <a:gd name="T6" fmla="*/ 4 w 27"/>
                  <a:gd name="T7" fmla="*/ 9 h 9"/>
                  <a:gd name="T8" fmla="*/ 23 w 27"/>
                  <a:gd name="T9" fmla="*/ 9 h 9"/>
                  <a:gd name="T10" fmla="*/ 27 w 27"/>
                  <a:gd name="T11" fmla="*/ 4 h 9"/>
                  <a:gd name="T12" fmla="*/ 23 w 27"/>
                  <a:gd name="T13" fmla="*/ 0 h 9"/>
                  <a:gd name="T14" fmla="*/ 23 w 27"/>
                  <a:gd name="T15" fmla="*/ 0 h 9"/>
                  <a:gd name="T16" fmla="*/ 23 w 27"/>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9">
                    <a:moveTo>
                      <a:pt x="23" y="0"/>
                    </a:moveTo>
                    <a:cubicBezTo>
                      <a:pt x="4" y="0"/>
                      <a:pt x="4" y="0"/>
                      <a:pt x="4" y="0"/>
                    </a:cubicBezTo>
                    <a:cubicBezTo>
                      <a:pt x="2" y="0"/>
                      <a:pt x="0" y="2"/>
                      <a:pt x="0" y="4"/>
                    </a:cubicBezTo>
                    <a:cubicBezTo>
                      <a:pt x="0" y="7"/>
                      <a:pt x="2" y="9"/>
                      <a:pt x="4" y="9"/>
                    </a:cubicBezTo>
                    <a:cubicBezTo>
                      <a:pt x="23" y="9"/>
                      <a:pt x="23" y="9"/>
                      <a:pt x="23" y="9"/>
                    </a:cubicBezTo>
                    <a:cubicBezTo>
                      <a:pt x="25" y="9"/>
                      <a:pt x="27" y="7"/>
                      <a:pt x="27" y="4"/>
                    </a:cubicBezTo>
                    <a:cubicBezTo>
                      <a:pt x="27" y="2"/>
                      <a:pt x="25" y="0"/>
                      <a:pt x="23" y="0"/>
                    </a:cubicBezTo>
                    <a:close/>
                    <a:moveTo>
                      <a:pt x="23" y="0"/>
                    </a:moveTo>
                    <a:cubicBezTo>
                      <a:pt x="23" y="0"/>
                      <a:pt x="23"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40" name="Freeform 19"/>
              <p:cNvSpPr>
                <a:spLocks noEditPoints="1"/>
              </p:cNvSpPr>
              <p:nvPr/>
            </p:nvSpPr>
            <p:spPr bwMode="auto">
              <a:xfrm>
                <a:off x="-460375" y="1787525"/>
                <a:ext cx="20638" cy="20637"/>
              </a:xfrm>
              <a:custGeom>
                <a:avLst/>
                <a:gdLst>
                  <a:gd name="T0" fmla="*/ 20 w 22"/>
                  <a:gd name="T1" fmla="*/ 2 h 24"/>
                  <a:gd name="T2" fmla="*/ 15 w 22"/>
                  <a:gd name="T3" fmla="*/ 2 h 24"/>
                  <a:gd name="T4" fmla="*/ 2 w 22"/>
                  <a:gd name="T5" fmla="*/ 17 h 24"/>
                  <a:gd name="T6" fmla="*/ 2 w 22"/>
                  <a:gd name="T7" fmla="*/ 23 h 24"/>
                  <a:gd name="T8" fmla="*/ 4 w 22"/>
                  <a:gd name="T9" fmla="*/ 24 h 24"/>
                  <a:gd name="T10" fmla="*/ 7 w 22"/>
                  <a:gd name="T11" fmla="*/ 23 h 24"/>
                  <a:gd name="T12" fmla="*/ 20 w 22"/>
                  <a:gd name="T13" fmla="*/ 8 h 24"/>
                  <a:gd name="T14" fmla="*/ 20 w 22"/>
                  <a:gd name="T15" fmla="*/ 2 h 24"/>
                  <a:gd name="T16" fmla="*/ 20 w 22"/>
                  <a:gd name="T17" fmla="*/ 2 h 24"/>
                  <a:gd name="T18" fmla="*/ 20 w 22"/>
                  <a:gd name="T19"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4">
                    <a:moveTo>
                      <a:pt x="20" y="2"/>
                    </a:moveTo>
                    <a:cubicBezTo>
                      <a:pt x="19" y="0"/>
                      <a:pt x="16" y="0"/>
                      <a:pt x="15" y="2"/>
                    </a:cubicBezTo>
                    <a:cubicBezTo>
                      <a:pt x="2" y="17"/>
                      <a:pt x="2" y="17"/>
                      <a:pt x="2" y="17"/>
                    </a:cubicBezTo>
                    <a:cubicBezTo>
                      <a:pt x="0" y="18"/>
                      <a:pt x="0" y="21"/>
                      <a:pt x="2" y="23"/>
                    </a:cubicBezTo>
                    <a:cubicBezTo>
                      <a:pt x="2" y="24"/>
                      <a:pt x="3" y="24"/>
                      <a:pt x="4" y="24"/>
                    </a:cubicBezTo>
                    <a:cubicBezTo>
                      <a:pt x="5" y="24"/>
                      <a:pt x="6" y="24"/>
                      <a:pt x="7" y="23"/>
                    </a:cubicBezTo>
                    <a:cubicBezTo>
                      <a:pt x="20" y="8"/>
                      <a:pt x="20" y="8"/>
                      <a:pt x="20" y="8"/>
                    </a:cubicBezTo>
                    <a:cubicBezTo>
                      <a:pt x="22" y="6"/>
                      <a:pt x="22" y="4"/>
                      <a:pt x="20" y="2"/>
                    </a:cubicBezTo>
                    <a:close/>
                    <a:moveTo>
                      <a:pt x="20" y="2"/>
                    </a:moveTo>
                    <a:cubicBezTo>
                      <a:pt x="20" y="2"/>
                      <a:pt x="20" y="2"/>
                      <a:pt x="2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41" name="Freeform 20"/>
              <p:cNvSpPr>
                <a:spLocks noEditPoints="1"/>
              </p:cNvSpPr>
              <p:nvPr/>
            </p:nvSpPr>
            <p:spPr bwMode="auto">
              <a:xfrm>
                <a:off x="-538163" y="1787525"/>
                <a:ext cx="20638" cy="20637"/>
              </a:xfrm>
              <a:custGeom>
                <a:avLst/>
                <a:gdLst>
                  <a:gd name="T0" fmla="*/ 15 w 22"/>
                  <a:gd name="T1" fmla="*/ 23 h 24"/>
                  <a:gd name="T2" fmla="*/ 18 w 22"/>
                  <a:gd name="T3" fmla="*/ 24 h 24"/>
                  <a:gd name="T4" fmla="*/ 21 w 22"/>
                  <a:gd name="T5" fmla="*/ 23 h 24"/>
                  <a:gd name="T6" fmla="*/ 21 w 22"/>
                  <a:gd name="T7" fmla="*/ 17 h 24"/>
                  <a:gd name="T8" fmla="*/ 7 w 22"/>
                  <a:gd name="T9" fmla="*/ 2 h 24"/>
                  <a:gd name="T10" fmla="*/ 2 w 22"/>
                  <a:gd name="T11" fmla="*/ 2 h 24"/>
                  <a:gd name="T12" fmla="*/ 2 w 22"/>
                  <a:gd name="T13" fmla="*/ 8 h 24"/>
                  <a:gd name="T14" fmla="*/ 15 w 22"/>
                  <a:gd name="T15" fmla="*/ 23 h 24"/>
                  <a:gd name="T16" fmla="*/ 15 w 22"/>
                  <a:gd name="T17" fmla="*/ 23 h 24"/>
                  <a:gd name="T18" fmla="*/ 15 w 22"/>
                  <a:gd name="T19"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4">
                    <a:moveTo>
                      <a:pt x="15" y="23"/>
                    </a:moveTo>
                    <a:cubicBezTo>
                      <a:pt x="16" y="24"/>
                      <a:pt x="17" y="24"/>
                      <a:pt x="18" y="24"/>
                    </a:cubicBezTo>
                    <a:cubicBezTo>
                      <a:pt x="19" y="24"/>
                      <a:pt x="20" y="24"/>
                      <a:pt x="21" y="23"/>
                    </a:cubicBezTo>
                    <a:cubicBezTo>
                      <a:pt x="22" y="21"/>
                      <a:pt x="22" y="18"/>
                      <a:pt x="21" y="17"/>
                    </a:cubicBezTo>
                    <a:cubicBezTo>
                      <a:pt x="7" y="2"/>
                      <a:pt x="7" y="2"/>
                      <a:pt x="7" y="2"/>
                    </a:cubicBezTo>
                    <a:cubicBezTo>
                      <a:pt x="6" y="0"/>
                      <a:pt x="3" y="0"/>
                      <a:pt x="2" y="2"/>
                    </a:cubicBezTo>
                    <a:cubicBezTo>
                      <a:pt x="0" y="4"/>
                      <a:pt x="0" y="6"/>
                      <a:pt x="2" y="8"/>
                    </a:cubicBezTo>
                    <a:lnTo>
                      <a:pt x="15" y="23"/>
                    </a:lnTo>
                    <a:close/>
                    <a:moveTo>
                      <a:pt x="15" y="23"/>
                    </a:moveTo>
                    <a:cubicBezTo>
                      <a:pt x="15" y="23"/>
                      <a:pt x="15" y="23"/>
                      <a:pt x="15"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42" name="Freeform 21"/>
              <p:cNvSpPr>
                <a:spLocks noEditPoints="1"/>
              </p:cNvSpPr>
              <p:nvPr/>
            </p:nvSpPr>
            <p:spPr bwMode="auto">
              <a:xfrm>
                <a:off x="-493713" y="1763713"/>
                <a:ext cx="7938" cy="26987"/>
              </a:xfrm>
              <a:custGeom>
                <a:avLst/>
                <a:gdLst>
                  <a:gd name="T0" fmla="*/ 4 w 8"/>
                  <a:gd name="T1" fmla="*/ 30 h 30"/>
                  <a:gd name="T2" fmla="*/ 8 w 8"/>
                  <a:gd name="T3" fmla="*/ 25 h 30"/>
                  <a:gd name="T4" fmla="*/ 8 w 8"/>
                  <a:gd name="T5" fmla="*/ 5 h 30"/>
                  <a:gd name="T6" fmla="*/ 4 w 8"/>
                  <a:gd name="T7" fmla="*/ 0 h 30"/>
                  <a:gd name="T8" fmla="*/ 0 w 8"/>
                  <a:gd name="T9" fmla="*/ 5 h 30"/>
                  <a:gd name="T10" fmla="*/ 0 w 8"/>
                  <a:gd name="T11" fmla="*/ 25 h 30"/>
                  <a:gd name="T12" fmla="*/ 4 w 8"/>
                  <a:gd name="T13" fmla="*/ 30 h 30"/>
                  <a:gd name="T14" fmla="*/ 4 w 8"/>
                  <a:gd name="T15" fmla="*/ 30 h 30"/>
                  <a:gd name="T16" fmla="*/ 4 w 8"/>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0">
                    <a:moveTo>
                      <a:pt x="4" y="30"/>
                    </a:moveTo>
                    <a:cubicBezTo>
                      <a:pt x="7" y="30"/>
                      <a:pt x="8" y="28"/>
                      <a:pt x="8" y="25"/>
                    </a:cubicBezTo>
                    <a:cubicBezTo>
                      <a:pt x="8" y="5"/>
                      <a:pt x="8" y="5"/>
                      <a:pt x="8" y="5"/>
                    </a:cubicBezTo>
                    <a:cubicBezTo>
                      <a:pt x="8" y="2"/>
                      <a:pt x="7" y="0"/>
                      <a:pt x="4" y="0"/>
                    </a:cubicBezTo>
                    <a:cubicBezTo>
                      <a:pt x="2" y="0"/>
                      <a:pt x="0" y="2"/>
                      <a:pt x="0" y="5"/>
                    </a:cubicBezTo>
                    <a:cubicBezTo>
                      <a:pt x="0" y="25"/>
                      <a:pt x="0" y="25"/>
                      <a:pt x="0" y="25"/>
                    </a:cubicBezTo>
                    <a:cubicBezTo>
                      <a:pt x="0" y="28"/>
                      <a:pt x="2" y="30"/>
                      <a:pt x="4" y="30"/>
                    </a:cubicBezTo>
                    <a:close/>
                    <a:moveTo>
                      <a:pt x="4" y="30"/>
                    </a:moveTo>
                    <a:cubicBezTo>
                      <a:pt x="4" y="30"/>
                      <a:pt x="4" y="30"/>
                      <a:pt x="4" y="3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43" name="Freeform 22"/>
              <p:cNvSpPr>
                <a:spLocks noEditPoints="1"/>
              </p:cNvSpPr>
              <p:nvPr/>
            </p:nvSpPr>
            <p:spPr bwMode="auto">
              <a:xfrm>
                <a:off x="-704850" y="1744663"/>
                <a:ext cx="142875" cy="133350"/>
              </a:xfrm>
              <a:custGeom>
                <a:avLst/>
                <a:gdLst>
                  <a:gd name="T0" fmla="*/ 32 w 158"/>
                  <a:gd name="T1" fmla="*/ 142 h 148"/>
                  <a:gd name="T2" fmla="*/ 38 w 158"/>
                  <a:gd name="T3" fmla="*/ 139 h 148"/>
                  <a:gd name="T4" fmla="*/ 68 w 158"/>
                  <a:gd name="T5" fmla="*/ 116 h 148"/>
                  <a:gd name="T6" fmla="*/ 106 w 158"/>
                  <a:gd name="T7" fmla="*/ 142 h 148"/>
                  <a:gd name="T8" fmla="*/ 114 w 158"/>
                  <a:gd name="T9" fmla="*/ 146 h 148"/>
                  <a:gd name="T10" fmla="*/ 117 w 158"/>
                  <a:gd name="T11" fmla="*/ 148 h 148"/>
                  <a:gd name="T12" fmla="*/ 158 w 158"/>
                  <a:gd name="T13" fmla="*/ 79 h 148"/>
                  <a:gd name="T14" fmla="*/ 79 w 158"/>
                  <a:gd name="T15" fmla="*/ 0 h 148"/>
                  <a:gd name="T16" fmla="*/ 0 w 158"/>
                  <a:gd name="T17" fmla="*/ 79 h 148"/>
                  <a:gd name="T18" fmla="*/ 32 w 158"/>
                  <a:gd name="T19" fmla="*/ 142 h 148"/>
                  <a:gd name="T20" fmla="*/ 32 w 158"/>
                  <a:gd name="T21" fmla="*/ 142 h 148"/>
                  <a:gd name="T22" fmla="*/ 32 w 158"/>
                  <a:gd name="T23" fmla="*/ 14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148">
                    <a:moveTo>
                      <a:pt x="32" y="142"/>
                    </a:moveTo>
                    <a:cubicBezTo>
                      <a:pt x="38" y="139"/>
                      <a:pt x="38" y="139"/>
                      <a:pt x="38" y="139"/>
                    </a:cubicBezTo>
                    <a:cubicBezTo>
                      <a:pt x="43" y="127"/>
                      <a:pt x="54" y="118"/>
                      <a:pt x="68" y="116"/>
                    </a:cubicBezTo>
                    <a:cubicBezTo>
                      <a:pt x="89" y="114"/>
                      <a:pt x="102" y="129"/>
                      <a:pt x="106" y="142"/>
                    </a:cubicBezTo>
                    <a:cubicBezTo>
                      <a:pt x="114" y="146"/>
                      <a:pt x="114" y="146"/>
                      <a:pt x="114" y="146"/>
                    </a:cubicBezTo>
                    <a:cubicBezTo>
                      <a:pt x="115" y="147"/>
                      <a:pt x="116" y="147"/>
                      <a:pt x="117" y="148"/>
                    </a:cubicBezTo>
                    <a:cubicBezTo>
                      <a:pt x="141" y="135"/>
                      <a:pt x="158" y="109"/>
                      <a:pt x="158" y="79"/>
                    </a:cubicBezTo>
                    <a:cubicBezTo>
                      <a:pt x="158" y="36"/>
                      <a:pt x="122" y="0"/>
                      <a:pt x="79" y="0"/>
                    </a:cubicBezTo>
                    <a:cubicBezTo>
                      <a:pt x="36" y="0"/>
                      <a:pt x="0" y="36"/>
                      <a:pt x="0" y="79"/>
                    </a:cubicBezTo>
                    <a:cubicBezTo>
                      <a:pt x="0" y="105"/>
                      <a:pt x="13" y="128"/>
                      <a:pt x="32" y="142"/>
                    </a:cubicBezTo>
                    <a:close/>
                    <a:moveTo>
                      <a:pt x="32" y="142"/>
                    </a:moveTo>
                    <a:cubicBezTo>
                      <a:pt x="32" y="142"/>
                      <a:pt x="32" y="142"/>
                      <a:pt x="3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44" name="Freeform 23"/>
              <p:cNvSpPr>
                <a:spLocks noEditPoints="1"/>
              </p:cNvSpPr>
              <p:nvPr/>
            </p:nvSpPr>
            <p:spPr bwMode="auto">
              <a:xfrm>
                <a:off x="-750888" y="1854200"/>
                <a:ext cx="138113" cy="166687"/>
              </a:xfrm>
              <a:custGeom>
                <a:avLst/>
                <a:gdLst>
                  <a:gd name="T0" fmla="*/ 59 w 152"/>
                  <a:gd name="T1" fmla="*/ 186 h 186"/>
                  <a:gd name="T2" fmla="*/ 151 w 152"/>
                  <a:gd name="T3" fmla="*/ 37 h 186"/>
                  <a:gd name="T4" fmla="*/ 151 w 152"/>
                  <a:gd name="T5" fmla="*/ 24 h 186"/>
                  <a:gd name="T6" fmla="*/ 128 w 152"/>
                  <a:gd name="T7" fmla="*/ 1 h 186"/>
                  <a:gd name="T8" fmla="*/ 122 w 152"/>
                  <a:gd name="T9" fmla="*/ 0 h 186"/>
                  <a:gd name="T10" fmla="*/ 118 w 152"/>
                  <a:gd name="T11" fmla="*/ 0 h 186"/>
                  <a:gd name="T12" fmla="*/ 92 w 152"/>
                  <a:gd name="T13" fmla="*/ 23 h 186"/>
                  <a:gd name="T14" fmla="*/ 59 w 152"/>
                  <a:gd name="T15" fmla="*/ 117 h 186"/>
                  <a:gd name="T16" fmla="*/ 49 w 152"/>
                  <a:gd name="T17" fmla="*/ 117 h 186"/>
                  <a:gd name="T18" fmla="*/ 81 w 152"/>
                  <a:gd name="T19" fmla="*/ 28 h 186"/>
                  <a:gd name="T20" fmla="*/ 44 w 152"/>
                  <a:gd name="T21" fmla="*/ 59 h 186"/>
                  <a:gd name="T22" fmla="*/ 12 w 152"/>
                  <a:gd name="T23" fmla="*/ 161 h 186"/>
                  <a:gd name="T24" fmla="*/ 59 w 152"/>
                  <a:gd name="T25" fmla="*/ 186 h 186"/>
                  <a:gd name="T26" fmla="*/ 59 w 152"/>
                  <a:gd name="T27" fmla="*/ 186 h 186"/>
                  <a:gd name="T28" fmla="*/ 59 w 152"/>
                  <a:gd name="T2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86">
                    <a:moveTo>
                      <a:pt x="59" y="186"/>
                    </a:moveTo>
                    <a:cubicBezTo>
                      <a:pt x="97" y="186"/>
                      <a:pt x="127" y="136"/>
                      <a:pt x="151" y="37"/>
                    </a:cubicBezTo>
                    <a:cubicBezTo>
                      <a:pt x="152" y="32"/>
                      <a:pt x="152" y="27"/>
                      <a:pt x="151" y="24"/>
                    </a:cubicBezTo>
                    <a:cubicBezTo>
                      <a:pt x="149" y="13"/>
                      <a:pt x="140" y="4"/>
                      <a:pt x="128" y="1"/>
                    </a:cubicBezTo>
                    <a:cubicBezTo>
                      <a:pt x="127" y="1"/>
                      <a:pt x="124" y="0"/>
                      <a:pt x="122" y="0"/>
                    </a:cubicBezTo>
                    <a:cubicBezTo>
                      <a:pt x="120" y="0"/>
                      <a:pt x="119" y="0"/>
                      <a:pt x="118" y="0"/>
                    </a:cubicBezTo>
                    <a:cubicBezTo>
                      <a:pt x="106" y="2"/>
                      <a:pt x="95" y="11"/>
                      <a:pt x="92" y="23"/>
                    </a:cubicBezTo>
                    <a:cubicBezTo>
                      <a:pt x="83" y="60"/>
                      <a:pt x="63" y="108"/>
                      <a:pt x="59" y="117"/>
                    </a:cubicBezTo>
                    <a:cubicBezTo>
                      <a:pt x="55" y="126"/>
                      <a:pt x="46" y="122"/>
                      <a:pt x="49" y="117"/>
                    </a:cubicBezTo>
                    <a:cubicBezTo>
                      <a:pt x="52" y="112"/>
                      <a:pt x="71" y="67"/>
                      <a:pt x="81" y="28"/>
                    </a:cubicBezTo>
                    <a:cubicBezTo>
                      <a:pt x="67" y="35"/>
                      <a:pt x="54" y="47"/>
                      <a:pt x="44" y="59"/>
                    </a:cubicBezTo>
                    <a:cubicBezTo>
                      <a:pt x="27" y="83"/>
                      <a:pt x="0" y="128"/>
                      <a:pt x="12" y="161"/>
                    </a:cubicBezTo>
                    <a:cubicBezTo>
                      <a:pt x="23" y="182"/>
                      <a:pt x="49" y="186"/>
                      <a:pt x="59" y="186"/>
                    </a:cubicBezTo>
                    <a:close/>
                    <a:moveTo>
                      <a:pt x="59" y="186"/>
                    </a:moveTo>
                    <a:cubicBezTo>
                      <a:pt x="59" y="186"/>
                      <a:pt x="59" y="186"/>
                      <a:pt x="59" y="1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45" name="Freeform 24"/>
              <p:cNvSpPr>
                <a:spLocks noEditPoints="1"/>
              </p:cNvSpPr>
              <p:nvPr/>
            </p:nvSpPr>
            <p:spPr bwMode="auto">
              <a:xfrm>
                <a:off x="-715963" y="1881188"/>
                <a:ext cx="206375" cy="528637"/>
              </a:xfrm>
              <a:custGeom>
                <a:avLst/>
                <a:gdLst>
                  <a:gd name="T0" fmla="*/ 133 w 228"/>
                  <a:gd name="T1" fmla="*/ 5 h 588"/>
                  <a:gd name="T2" fmla="*/ 123 w 228"/>
                  <a:gd name="T3" fmla="*/ 0 h 588"/>
                  <a:gd name="T4" fmla="*/ 122 w 228"/>
                  <a:gd name="T5" fmla="*/ 9 h 588"/>
                  <a:gd name="T6" fmla="*/ 21 w 228"/>
                  <a:gd name="T7" fmla="*/ 165 h 588"/>
                  <a:gd name="T8" fmla="*/ 0 w 228"/>
                  <a:gd name="T9" fmla="*/ 163 h 588"/>
                  <a:gd name="T10" fmla="*/ 0 w 228"/>
                  <a:gd name="T11" fmla="*/ 232 h 588"/>
                  <a:gd name="T12" fmla="*/ 7 w 228"/>
                  <a:gd name="T13" fmla="*/ 260 h 588"/>
                  <a:gd name="T14" fmla="*/ 7 w 228"/>
                  <a:gd name="T15" fmla="*/ 260 h 588"/>
                  <a:gd name="T16" fmla="*/ 7 w 228"/>
                  <a:gd name="T17" fmla="*/ 552 h 588"/>
                  <a:gd name="T18" fmla="*/ 43 w 228"/>
                  <a:gd name="T19" fmla="*/ 588 h 588"/>
                  <a:gd name="T20" fmla="*/ 79 w 228"/>
                  <a:gd name="T21" fmla="*/ 552 h 588"/>
                  <a:gd name="T22" fmla="*/ 79 w 228"/>
                  <a:gd name="T23" fmla="*/ 301 h 588"/>
                  <a:gd name="T24" fmla="*/ 84 w 228"/>
                  <a:gd name="T25" fmla="*/ 301 h 588"/>
                  <a:gd name="T26" fmla="*/ 84 w 228"/>
                  <a:gd name="T27" fmla="*/ 552 h 588"/>
                  <a:gd name="T28" fmla="*/ 120 w 228"/>
                  <a:gd name="T29" fmla="*/ 588 h 588"/>
                  <a:gd name="T30" fmla="*/ 156 w 228"/>
                  <a:gd name="T31" fmla="*/ 552 h 588"/>
                  <a:gd name="T32" fmla="*/ 156 w 228"/>
                  <a:gd name="T33" fmla="*/ 259 h 588"/>
                  <a:gd name="T34" fmla="*/ 161 w 228"/>
                  <a:gd name="T35" fmla="*/ 232 h 588"/>
                  <a:gd name="T36" fmla="*/ 161 w 228"/>
                  <a:gd name="T37" fmla="*/ 188 h 588"/>
                  <a:gd name="T38" fmla="*/ 140 w 228"/>
                  <a:gd name="T39" fmla="*/ 191 h 588"/>
                  <a:gd name="T40" fmla="*/ 101 w 228"/>
                  <a:gd name="T41" fmla="*/ 156 h 588"/>
                  <a:gd name="T42" fmla="*/ 134 w 228"/>
                  <a:gd name="T43" fmla="*/ 117 h 588"/>
                  <a:gd name="T44" fmla="*/ 156 w 228"/>
                  <a:gd name="T45" fmla="*/ 112 h 588"/>
                  <a:gd name="T46" fmla="*/ 158 w 228"/>
                  <a:gd name="T47" fmla="*/ 119 h 588"/>
                  <a:gd name="T48" fmla="*/ 137 w 228"/>
                  <a:gd name="T49" fmla="*/ 124 h 588"/>
                  <a:gd name="T50" fmla="*/ 109 w 228"/>
                  <a:gd name="T51" fmla="*/ 156 h 588"/>
                  <a:gd name="T52" fmla="*/ 142 w 228"/>
                  <a:gd name="T53" fmla="*/ 184 h 588"/>
                  <a:gd name="T54" fmla="*/ 217 w 228"/>
                  <a:gd name="T55" fmla="*/ 133 h 588"/>
                  <a:gd name="T56" fmla="*/ 133 w 228"/>
                  <a:gd name="T57" fmla="*/ 5 h 588"/>
                  <a:gd name="T58" fmla="*/ 133 w 228"/>
                  <a:gd name="T59" fmla="*/ 5 h 588"/>
                  <a:gd name="T60" fmla="*/ 133 w 228"/>
                  <a:gd name="T61" fmla="*/ 5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8" h="588">
                    <a:moveTo>
                      <a:pt x="133" y="5"/>
                    </a:moveTo>
                    <a:cubicBezTo>
                      <a:pt x="132" y="4"/>
                      <a:pt x="125" y="1"/>
                      <a:pt x="123" y="0"/>
                    </a:cubicBezTo>
                    <a:cubicBezTo>
                      <a:pt x="123" y="2"/>
                      <a:pt x="123" y="6"/>
                      <a:pt x="122" y="9"/>
                    </a:cubicBezTo>
                    <a:cubicBezTo>
                      <a:pt x="97" y="114"/>
                      <a:pt x="64" y="166"/>
                      <a:pt x="21" y="165"/>
                    </a:cubicBezTo>
                    <a:cubicBezTo>
                      <a:pt x="11" y="165"/>
                      <a:pt x="3" y="163"/>
                      <a:pt x="0" y="163"/>
                    </a:cubicBezTo>
                    <a:cubicBezTo>
                      <a:pt x="0" y="232"/>
                      <a:pt x="0" y="232"/>
                      <a:pt x="0" y="232"/>
                    </a:cubicBezTo>
                    <a:cubicBezTo>
                      <a:pt x="0" y="242"/>
                      <a:pt x="3" y="251"/>
                      <a:pt x="7" y="260"/>
                    </a:cubicBezTo>
                    <a:cubicBezTo>
                      <a:pt x="7" y="260"/>
                      <a:pt x="7" y="260"/>
                      <a:pt x="7" y="260"/>
                    </a:cubicBezTo>
                    <a:cubicBezTo>
                      <a:pt x="7" y="552"/>
                      <a:pt x="7" y="552"/>
                      <a:pt x="7" y="552"/>
                    </a:cubicBezTo>
                    <a:cubicBezTo>
                      <a:pt x="7" y="572"/>
                      <a:pt x="23" y="588"/>
                      <a:pt x="43" y="588"/>
                    </a:cubicBezTo>
                    <a:cubicBezTo>
                      <a:pt x="63" y="588"/>
                      <a:pt x="79" y="572"/>
                      <a:pt x="79" y="552"/>
                    </a:cubicBezTo>
                    <a:cubicBezTo>
                      <a:pt x="79" y="301"/>
                      <a:pt x="79" y="301"/>
                      <a:pt x="79" y="301"/>
                    </a:cubicBezTo>
                    <a:cubicBezTo>
                      <a:pt x="84" y="301"/>
                      <a:pt x="84" y="301"/>
                      <a:pt x="84" y="301"/>
                    </a:cubicBezTo>
                    <a:cubicBezTo>
                      <a:pt x="84" y="552"/>
                      <a:pt x="84" y="552"/>
                      <a:pt x="84" y="552"/>
                    </a:cubicBezTo>
                    <a:cubicBezTo>
                      <a:pt x="84" y="572"/>
                      <a:pt x="100" y="588"/>
                      <a:pt x="120" y="588"/>
                    </a:cubicBezTo>
                    <a:cubicBezTo>
                      <a:pt x="140" y="588"/>
                      <a:pt x="156" y="572"/>
                      <a:pt x="156" y="552"/>
                    </a:cubicBezTo>
                    <a:cubicBezTo>
                      <a:pt x="156" y="259"/>
                      <a:pt x="156" y="259"/>
                      <a:pt x="156" y="259"/>
                    </a:cubicBezTo>
                    <a:cubicBezTo>
                      <a:pt x="159" y="251"/>
                      <a:pt x="161" y="241"/>
                      <a:pt x="161" y="232"/>
                    </a:cubicBezTo>
                    <a:cubicBezTo>
                      <a:pt x="161" y="188"/>
                      <a:pt x="161" y="188"/>
                      <a:pt x="161" y="188"/>
                    </a:cubicBezTo>
                    <a:cubicBezTo>
                      <a:pt x="155" y="190"/>
                      <a:pt x="149" y="190"/>
                      <a:pt x="140" y="191"/>
                    </a:cubicBezTo>
                    <a:cubicBezTo>
                      <a:pt x="118" y="191"/>
                      <a:pt x="102" y="175"/>
                      <a:pt x="101" y="156"/>
                    </a:cubicBezTo>
                    <a:cubicBezTo>
                      <a:pt x="99" y="136"/>
                      <a:pt x="114" y="119"/>
                      <a:pt x="134" y="117"/>
                    </a:cubicBezTo>
                    <a:cubicBezTo>
                      <a:pt x="145" y="116"/>
                      <a:pt x="148" y="115"/>
                      <a:pt x="156" y="112"/>
                    </a:cubicBezTo>
                    <a:cubicBezTo>
                      <a:pt x="158" y="119"/>
                      <a:pt x="158" y="119"/>
                      <a:pt x="158" y="119"/>
                    </a:cubicBezTo>
                    <a:cubicBezTo>
                      <a:pt x="158" y="119"/>
                      <a:pt x="151" y="123"/>
                      <a:pt x="137" y="124"/>
                    </a:cubicBezTo>
                    <a:cubicBezTo>
                      <a:pt x="120" y="125"/>
                      <a:pt x="108" y="139"/>
                      <a:pt x="109" y="156"/>
                    </a:cubicBezTo>
                    <a:cubicBezTo>
                      <a:pt x="110" y="172"/>
                      <a:pt x="124" y="184"/>
                      <a:pt x="142" y="184"/>
                    </a:cubicBezTo>
                    <a:cubicBezTo>
                      <a:pt x="198" y="179"/>
                      <a:pt x="213" y="150"/>
                      <a:pt x="217" y="133"/>
                    </a:cubicBezTo>
                    <a:cubicBezTo>
                      <a:pt x="228" y="88"/>
                      <a:pt x="183" y="36"/>
                      <a:pt x="133" y="5"/>
                    </a:cubicBezTo>
                    <a:close/>
                    <a:moveTo>
                      <a:pt x="133" y="5"/>
                    </a:moveTo>
                    <a:cubicBezTo>
                      <a:pt x="133" y="5"/>
                      <a:pt x="133" y="5"/>
                      <a:pt x="133"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grpSp>
      </p:grpSp>
      <p:grpSp>
        <p:nvGrpSpPr>
          <p:cNvPr id="17" name="Group 16"/>
          <p:cNvGrpSpPr/>
          <p:nvPr/>
        </p:nvGrpSpPr>
        <p:grpSpPr>
          <a:xfrm>
            <a:off x="846840" y="4711863"/>
            <a:ext cx="1008000" cy="1008000"/>
            <a:chOff x="587262" y="4711571"/>
            <a:chExt cx="1008000" cy="1008000"/>
          </a:xfrm>
        </p:grpSpPr>
        <p:sp>
          <p:nvSpPr>
            <p:cNvPr id="34" name="Oval 33"/>
            <p:cNvSpPr/>
            <p:nvPr/>
          </p:nvSpPr>
          <p:spPr>
            <a:xfrm>
              <a:off x="587262" y="4711571"/>
              <a:ext cx="1008000" cy="1008000"/>
            </a:xfrm>
            <a:prstGeom prst="ellipse">
              <a:avLst/>
            </a:prstGeom>
            <a:ln w="38100">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lumMod val="60000"/>
                    <a:lumOff val="40000"/>
                  </a:srgbClr>
                </a:solidFill>
                <a:effectLst/>
                <a:uLnTx/>
                <a:uFillTx/>
                <a:latin typeface="Arial"/>
                <a:ea typeface="+mn-ea"/>
                <a:cs typeface="+mn-cs"/>
              </a:endParaRPr>
            </a:p>
          </p:txBody>
        </p:sp>
        <p:grpSp>
          <p:nvGrpSpPr>
            <p:cNvPr id="51" name="Group 50"/>
            <p:cNvGrpSpPr/>
            <p:nvPr/>
          </p:nvGrpSpPr>
          <p:grpSpPr>
            <a:xfrm>
              <a:off x="818829" y="4938489"/>
              <a:ext cx="602017" cy="554165"/>
              <a:chOff x="-893763" y="1687513"/>
              <a:chExt cx="619125" cy="569913"/>
            </a:xfrm>
            <a:solidFill>
              <a:schemeClr val="bg1"/>
            </a:solidFill>
          </p:grpSpPr>
          <p:sp>
            <p:nvSpPr>
              <p:cNvPr id="49" name="Freeform 28"/>
              <p:cNvSpPr>
                <a:spLocks noEditPoints="1"/>
              </p:cNvSpPr>
              <p:nvPr/>
            </p:nvSpPr>
            <p:spPr bwMode="auto">
              <a:xfrm>
                <a:off x="-798513" y="1687513"/>
                <a:ext cx="523875" cy="476250"/>
              </a:xfrm>
              <a:custGeom>
                <a:avLst/>
                <a:gdLst>
                  <a:gd name="T0" fmla="*/ 362 w 367"/>
                  <a:gd name="T1" fmla="*/ 105 h 334"/>
                  <a:gd name="T2" fmla="*/ 262 w 367"/>
                  <a:gd name="T3" fmla="*/ 5 h 334"/>
                  <a:gd name="T4" fmla="*/ 250 w 367"/>
                  <a:gd name="T5" fmla="*/ 0 h 334"/>
                  <a:gd name="T6" fmla="*/ 244 w 367"/>
                  <a:gd name="T7" fmla="*/ 1 h 334"/>
                  <a:gd name="T8" fmla="*/ 233 w 367"/>
                  <a:gd name="T9" fmla="*/ 17 h 334"/>
                  <a:gd name="T10" fmla="*/ 233 w 367"/>
                  <a:gd name="T11" fmla="*/ 67 h 334"/>
                  <a:gd name="T12" fmla="*/ 192 w 367"/>
                  <a:gd name="T13" fmla="*/ 67 h 334"/>
                  <a:gd name="T14" fmla="*/ 140 w 367"/>
                  <a:gd name="T15" fmla="*/ 70 h 334"/>
                  <a:gd name="T16" fmla="*/ 99 w 367"/>
                  <a:gd name="T17" fmla="*/ 78 h 334"/>
                  <a:gd name="T18" fmla="*/ 66 w 367"/>
                  <a:gd name="T19" fmla="*/ 90 h 334"/>
                  <a:gd name="T20" fmla="*/ 42 w 367"/>
                  <a:gd name="T21" fmla="*/ 106 h 334"/>
                  <a:gd name="T22" fmla="*/ 24 w 367"/>
                  <a:gd name="T23" fmla="*/ 126 h 334"/>
                  <a:gd name="T24" fmla="*/ 12 w 367"/>
                  <a:gd name="T25" fmla="*/ 147 h 334"/>
                  <a:gd name="T26" fmla="*/ 4 w 367"/>
                  <a:gd name="T27" fmla="*/ 170 h 334"/>
                  <a:gd name="T28" fmla="*/ 1 w 367"/>
                  <a:gd name="T29" fmla="*/ 193 h 334"/>
                  <a:gd name="T30" fmla="*/ 0 w 367"/>
                  <a:gd name="T31" fmla="*/ 217 h 334"/>
                  <a:gd name="T32" fmla="*/ 4 w 367"/>
                  <a:gd name="T33" fmla="*/ 249 h 334"/>
                  <a:gd name="T34" fmla="*/ 14 w 367"/>
                  <a:gd name="T35" fmla="*/ 278 h 334"/>
                  <a:gd name="T36" fmla="*/ 27 w 367"/>
                  <a:gd name="T37" fmla="*/ 304 h 334"/>
                  <a:gd name="T38" fmla="*/ 38 w 367"/>
                  <a:gd name="T39" fmla="*/ 322 h 334"/>
                  <a:gd name="T40" fmla="*/ 43 w 367"/>
                  <a:gd name="T41" fmla="*/ 330 h 334"/>
                  <a:gd name="T42" fmla="*/ 50 w 367"/>
                  <a:gd name="T43" fmla="*/ 334 h 334"/>
                  <a:gd name="T44" fmla="*/ 53 w 367"/>
                  <a:gd name="T45" fmla="*/ 333 h 334"/>
                  <a:gd name="T46" fmla="*/ 58 w 367"/>
                  <a:gd name="T47" fmla="*/ 324 h 334"/>
                  <a:gd name="T48" fmla="*/ 77 w 367"/>
                  <a:gd name="T49" fmla="*/ 201 h 334"/>
                  <a:gd name="T50" fmla="*/ 192 w 367"/>
                  <a:gd name="T51" fmla="*/ 167 h 334"/>
                  <a:gd name="T52" fmla="*/ 233 w 367"/>
                  <a:gd name="T53" fmla="*/ 167 h 334"/>
                  <a:gd name="T54" fmla="*/ 233 w 367"/>
                  <a:gd name="T55" fmla="*/ 217 h 334"/>
                  <a:gd name="T56" fmla="*/ 244 w 367"/>
                  <a:gd name="T57" fmla="*/ 232 h 334"/>
                  <a:gd name="T58" fmla="*/ 250 w 367"/>
                  <a:gd name="T59" fmla="*/ 234 h 334"/>
                  <a:gd name="T60" fmla="*/ 262 w 367"/>
                  <a:gd name="T61" fmla="*/ 229 h 334"/>
                  <a:gd name="T62" fmla="*/ 362 w 367"/>
                  <a:gd name="T63" fmla="*/ 129 h 334"/>
                  <a:gd name="T64" fmla="*/ 367 w 367"/>
                  <a:gd name="T65" fmla="*/ 117 h 334"/>
                  <a:gd name="T66" fmla="*/ 362 w 367"/>
                  <a:gd name="T67" fmla="*/ 105 h 334"/>
                  <a:gd name="T68" fmla="*/ 362 w 367"/>
                  <a:gd name="T69" fmla="*/ 105 h 334"/>
                  <a:gd name="T70" fmla="*/ 362 w 367"/>
                  <a:gd name="T71" fmla="*/ 10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7" h="334">
                    <a:moveTo>
                      <a:pt x="362" y="105"/>
                    </a:moveTo>
                    <a:cubicBezTo>
                      <a:pt x="262" y="5"/>
                      <a:pt x="262" y="5"/>
                      <a:pt x="262" y="5"/>
                    </a:cubicBezTo>
                    <a:cubicBezTo>
                      <a:pt x="258" y="2"/>
                      <a:pt x="255" y="0"/>
                      <a:pt x="250" y="0"/>
                    </a:cubicBezTo>
                    <a:cubicBezTo>
                      <a:pt x="248" y="0"/>
                      <a:pt x="246" y="0"/>
                      <a:pt x="244" y="1"/>
                    </a:cubicBezTo>
                    <a:cubicBezTo>
                      <a:pt x="237" y="4"/>
                      <a:pt x="233" y="9"/>
                      <a:pt x="233" y="17"/>
                    </a:cubicBezTo>
                    <a:cubicBezTo>
                      <a:pt x="233" y="67"/>
                      <a:pt x="233" y="67"/>
                      <a:pt x="233" y="67"/>
                    </a:cubicBezTo>
                    <a:cubicBezTo>
                      <a:pt x="192" y="67"/>
                      <a:pt x="192" y="67"/>
                      <a:pt x="192" y="67"/>
                    </a:cubicBezTo>
                    <a:cubicBezTo>
                      <a:pt x="173" y="67"/>
                      <a:pt x="156" y="68"/>
                      <a:pt x="140" y="70"/>
                    </a:cubicBezTo>
                    <a:cubicBezTo>
                      <a:pt x="125" y="72"/>
                      <a:pt x="111" y="74"/>
                      <a:pt x="99" y="78"/>
                    </a:cubicBezTo>
                    <a:cubicBezTo>
                      <a:pt x="87" y="81"/>
                      <a:pt x="76" y="85"/>
                      <a:pt x="66" y="90"/>
                    </a:cubicBezTo>
                    <a:cubicBezTo>
                      <a:pt x="57" y="95"/>
                      <a:pt x="49" y="101"/>
                      <a:pt x="42" y="106"/>
                    </a:cubicBezTo>
                    <a:cubicBezTo>
                      <a:pt x="35" y="112"/>
                      <a:pt x="29" y="118"/>
                      <a:pt x="24" y="126"/>
                    </a:cubicBezTo>
                    <a:cubicBezTo>
                      <a:pt x="19" y="133"/>
                      <a:pt x="15" y="140"/>
                      <a:pt x="12" y="147"/>
                    </a:cubicBezTo>
                    <a:cubicBezTo>
                      <a:pt x="9" y="154"/>
                      <a:pt x="6" y="161"/>
                      <a:pt x="4" y="170"/>
                    </a:cubicBezTo>
                    <a:cubicBezTo>
                      <a:pt x="2" y="178"/>
                      <a:pt x="1" y="186"/>
                      <a:pt x="1" y="193"/>
                    </a:cubicBezTo>
                    <a:cubicBezTo>
                      <a:pt x="0" y="200"/>
                      <a:pt x="0" y="208"/>
                      <a:pt x="0" y="217"/>
                    </a:cubicBezTo>
                    <a:cubicBezTo>
                      <a:pt x="0" y="227"/>
                      <a:pt x="1" y="237"/>
                      <a:pt x="4" y="249"/>
                    </a:cubicBezTo>
                    <a:cubicBezTo>
                      <a:pt x="7" y="260"/>
                      <a:pt x="11" y="270"/>
                      <a:pt x="14" y="278"/>
                    </a:cubicBezTo>
                    <a:cubicBezTo>
                      <a:pt x="18" y="287"/>
                      <a:pt x="22" y="295"/>
                      <a:pt x="27" y="304"/>
                    </a:cubicBezTo>
                    <a:cubicBezTo>
                      <a:pt x="32" y="313"/>
                      <a:pt x="36" y="319"/>
                      <a:pt x="38" y="322"/>
                    </a:cubicBezTo>
                    <a:cubicBezTo>
                      <a:pt x="39" y="325"/>
                      <a:pt x="41" y="328"/>
                      <a:pt x="43" y="330"/>
                    </a:cubicBezTo>
                    <a:cubicBezTo>
                      <a:pt x="45" y="333"/>
                      <a:pt x="47" y="334"/>
                      <a:pt x="50" y="334"/>
                    </a:cubicBezTo>
                    <a:cubicBezTo>
                      <a:pt x="51" y="334"/>
                      <a:pt x="52" y="334"/>
                      <a:pt x="53" y="333"/>
                    </a:cubicBezTo>
                    <a:cubicBezTo>
                      <a:pt x="57" y="331"/>
                      <a:pt x="59" y="328"/>
                      <a:pt x="58" y="324"/>
                    </a:cubicBezTo>
                    <a:cubicBezTo>
                      <a:pt x="50" y="266"/>
                      <a:pt x="57" y="225"/>
                      <a:pt x="77" y="201"/>
                    </a:cubicBezTo>
                    <a:cubicBezTo>
                      <a:pt x="97" y="178"/>
                      <a:pt x="135" y="167"/>
                      <a:pt x="192" y="167"/>
                    </a:cubicBezTo>
                    <a:cubicBezTo>
                      <a:pt x="233" y="167"/>
                      <a:pt x="233" y="167"/>
                      <a:pt x="233" y="167"/>
                    </a:cubicBezTo>
                    <a:cubicBezTo>
                      <a:pt x="233" y="217"/>
                      <a:pt x="233" y="217"/>
                      <a:pt x="233" y="217"/>
                    </a:cubicBezTo>
                    <a:cubicBezTo>
                      <a:pt x="233" y="224"/>
                      <a:pt x="237" y="229"/>
                      <a:pt x="244" y="232"/>
                    </a:cubicBezTo>
                    <a:cubicBezTo>
                      <a:pt x="246" y="233"/>
                      <a:pt x="248" y="234"/>
                      <a:pt x="250" y="234"/>
                    </a:cubicBezTo>
                    <a:cubicBezTo>
                      <a:pt x="255" y="234"/>
                      <a:pt x="259" y="232"/>
                      <a:pt x="262" y="229"/>
                    </a:cubicBezTo>
                    <a:cubicBezTo>
                      <a:pt x="362" y="129"/>
                      <a:pt x="362" y="129"/>
                      <a:pt x="362" y="129"/>
                    </a:cubicBezTo>
                    <a:cubicBezTo>
                      <a:pt x="365" y="125"/>
                      <a:pt x="367" y="121"/>
                      <a:pt x="367" y="117"/>
                    </a:cubicBezTo>
                    <a:cubicBezTo>
                      <a:pt x="367" y="112"/>
                      <a:pt x="365" y="108"/>
                      <a:pt x="362" y="105"/>
                    </a:cubicBezTo>
                    <a:close/>
                    <a:moveTo>
                      <a:pt x="362" y="105"/>
                    </a:moveTo>
                    <a:cubicBezTo>
                      <a:pt x="362" y="105"/>
                      <a:pt x="362" y="105"/>
                      <a:pt x="362" y="10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50" name="Freeform 29"/>
              <p:cNvSpPr>
                <a:spLocks noEditPoints="1"/>
              </p:cNvSpPr>
              <p:nvPr/>
            </p:nvSpPr>
            <p:spPr bwMode="auto">
              <a:xfrm>
                <a:off x="-893763" y="1735138"/>
                <a:ext cx="523875" cy="522288"/>
              </a:xfrm>
              <a:custGeom>
                <a:avLst/>
                <a:gdLst>
                  <a:gd name="T0" fmla="*/ 362 w 367"/>
                  <a:gd name="T1" fmla="*/ 217 h 367"/>
                  <a:gd name="T2" fmla="*/ 352 w 367"/>
                  <a:gd name="T3" fmla="*/ 219 h 367"/>
                  <a:gd name="T4" fmla="*/ 338 w 367"/>
                  <a:gd name="T5" fmla="*/ 229 h 367"/>
                  <a:gd name="T6" fmla="*/ 334 w 367"/>
                  <a:gd name="T7" fmla="*/ 237 h 367"/>
                  <a:gd name="T8" fmla="*/ 334 w 367"/>
                  <a:gd name="T9" fmla="*/ 292 h 367"/>
                  <a:gd name="T10" fmla="*/ 321 w 367"/>
                  <a:gd name="T11" fmla="*/ 322 h 367"/>
                  <a:gd name="T12" fmla="*/ 292 w 367"/>
                  <a:gd name="T13" fmla="*/ 334 h 367"/>
                  <a:gd name="T14" fmla="*/ 75 w 367"/>
                  <a:gd name="T15" fmla="*/ 334 h 367"/>
                  <a:gd name="T16" fmla="*/ 46 w 367"/>
                  <a:gd name="T17" fmla="*/ 322 h 367"/>
                  <a:gd name="T18" fmla="*/ 33 w 367"/>
                  <a:gd name="T19" fmla="*/ 292 h 367"/>
                  <a:gd name="T20" fmla="*/ 33 w 367"/>
                  <a:gd name="T21" fmla="*/ 75 h 367"/>
                  <a:gd name="T22" fmla="*/ 46 w 367"/>
                  <a:gd name="T23" fmla="*/ 46 h 367"/>
                  <a:gd name="T24" fmla="*/ 75 w 367"/>
                  <a:gd name="T25" fmla="*/ 34 h 367"/>
                  <a:gd name="T26" fmla="*/ 104 w 367"/>
                  <a:gd name="T27" fmla="*/ 34 h 367"/>
                  <a:gd name="T28" fmla="*/ 108 w 367"/>
                  <a:gd name="T29" fmla="*/ 33 h 367"/>
                  <a:gd name="T30" fmla="*/ 143 w 367"/>
                  <a:gd name="T31" fmla="*/ 17 h 367"/>
                  <a:gd name="T32" fmla="*/ 150 w 367"/>
                  <a:gd name="T33" fmla="*/ 9 h 367"/>
                  <a:gd name="T34" fmla="*/ 147 w 367"/>
                  <a:gd name="T35" fmla="*/ 3 h 367"/>
                  <a:gd name="T36" fmla="*/ 142 w 367"/>
                  <a:gd name="T37" fmla="*/ 0 h 367"/>
                  <a:gd name="T38" fmla="*/ 75 w 367"/>
                  <a:gd name="T39" fmla="*/ 0 h 367"/>
                  <a:gd name="T40" fmla="*/ 22 w 367"/>
                  <a:gd name="T41" fmla="*/ 22 h 367"/>
                  <a:gd name="T42" fmla="*/ 0 w 367"/>
                  <a:gd name="T43" fmla="*/ 75 h 367"/>
                  <a:gd name="T44" fmla="*/ 0 w 367"/>
                  <a:gd name="T45" fmla="*/ 292 h 367"/>
                  <a:gd name="T46" fmla="*/ 22 w 367"/>
                  <a:gd name="T47" fmla="*/ 345 h 367"/>
                  <a:gd name="T48" fmla="*/ 75 w 367"/>
                  <a:gd name="T49" fmla="*/ 367 h 367"/>
                  <a:gd name="T50" fmla="*/ 292 w 367"/>
                  <a:gd name="T51" fmla="*/ 367 h 367"/>
                  <a:gd name="T52" fmla="*/ 345 w 367"/>
                  <a:gd name="T53" fmla="*/ 345 h 367"/>
                  <a:gd name="T54" fmla="*/ 367 w 367"/>
                  <a:gd name="T55" fmla="*/ 292 h 367"/>
                  <a:gd name="T56" fmla="*/ 367 w 367"/>
                  <a:gd name="T57" fmla="*/ 225 h 367"/>
                  <a:gd name="T58" fmla="*/ 362 w 367"/>
                  <a:gd name="T59" fmla="*/ 217 h 367"/>
                  <a:gd name="T60" fmla="*/ 362 w 367"/>
                  <a:gd name="T61" fmla="*/ 217 h 367"/>
                  <a:gd name="T62" fmla="*/ 362 w 367"/>
                  <a:gd name="T63" fmla="*/ 21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367">
                    <a:moveTo>
                      <a:pt x="362" y="217"/>
                    </a:moveTo>
                    <a:cubicBezTo>
                      <a:pt x="358" y="216"/>
                      <a:pt x="355" y="217"/>
                      <a:pt x="352" y="219"/>
                    </a:cubicBezTo>
                    <a:cubicBezTo>
                      <a:pt x="348" y="224"/>
                      <a:pt x="343" y="227"/>
                      <a:pt x="338" y="229"/>
                    </a:cubicBezTo>
                    <a:cubicBezTo>
                      <a:pt x="335" y="231"/>
                      <a:pt x="334" y="233"/>
                      <a:pt x="334" y="237"/>
                    </a:cubicBezTo>
                    <a:cubicBezTo>
                      <a:pt x="334" y="292"/>
                      <a:pt x="334" y="292"/>
                      <a:pt x="334" y="292"/>
                    </a:cubicBezTo>
                    <a:cubicBezTo>
                      <a:pt x="334" y="304"/>
                      <a:pt x="330" y="314"/>
                      <a:pt x="321" y="322"/>
                    </a:cubicBezTo>
                    <a:cubicBezTo>
                      <a:pt x="313" y="330"/>
                      <a:pt x="303" y="334"/>
                      <a:pt x="292" y="334"/>
                    </a:cubicBezTo>
                    <a:cubicBezTo>
                      <a:pt x="75" y="334"/>
                      <a:pt x="75" y="334"/>
                      <a:pt x="75" y="334"/>
                    </a:cubicBezTo>
                    <a:cubicBezTo>
                      <a:pt x="64" y="334"/>
                      <a:pt x="54" y="330"/>
                      <a:pt x="46" y="322"/>
                    </a:cubicBezTo>
                    <a:cubicBezTo>
                      <a:pt x="37" y="314"/>
                      <a:pt x="33" y="304"/>
                      <a:pt x="33" y="292"/>
                    </a:cubicBezTo>
                    <a:cubicBezTo>
                      <a:pt x="33" y="75"/>
                      <a:pt x="33" y="75"/>
                      <a:pt x="33" y="75"/>
                    </a:cubicBezTo>
                    <a:cubicBezTo>
                      <a:pt x="33" y="64"/>
                      <a:pt x="37" y="54"/>
                      <a:pt x="46" y="46"/>
                    </a:cubicBezTo>
                    <a:cubicBezTo>
                      <a:pt x="54" y="38"/>
                      <a:pt x="64" y="34"/>
                      <a:pt x="75" y="34"/>
                    </a:cubicBezTo>
                    <a:cubicBezTo>
                      <a:pt x="104" y="34"/>
                      <a:pt x="104" y="34"/>
                      <a:pt x="104" y="34"/>
                    </a:cubicBezTo>
                    <a:cubicBezTo>
                      <a:pt x="105" y="34"/>
                      <a:pt x="107" y="33"/>
                      <a:pt x="108" y="33"/>
                    </a:cubicBezTo>
                    <a:cubicBezTo>
                      <a:pt x="118" y="27"/>
                      <a:pt x="130" y="22"/>
                      <a:pt x="143" y="17"/>
                    </a:cubicBezTo>
                    <a:cubicBezTo>
                      <a:pt x="148" y="16"/>
                      <a:pt x="150" y="13"/>
                      <a:pt x="150" y="9"/>
                    </a:cubicBezTo>
                    <a:cubicBezTo>
                      <a:pt x="150" y="6"/>
                      <a:pt x="149" y="4"/>
                      <a:pt x="147" y="3"/>
                    </a:cubicBezTo>
                    <a:cubicBezTo>
                      <a:pt x="146" y="1"/>
                      <a:pt x="144" y="0"/>
                      <a:pt x="142" y="0"/>
                    </a:cubicBezTo>
                    <a:cubicBezTo>
                      <a:pt x="75" y="0"/>
                      <a:pt x="75" y="0"/>
                      <a:pt x="75" y="0"/>
                    </a:cubicBezTo>
                    <a:cubicBezTo>
                      <a:pt x="54" y="0"/>
                      <a:pt x="37" y="8"/>
                      <a:pt x="22" y="22"/>
                    </a:cubicBezTo>
                    <a:cubicBezTo>
                      <a:pt x="7" y="37"/>
                      <a:pt x="0" y="55"/>
                      <a:pt x="0" y="75"/>
                    </a:cubicBezTo>
                    <a:cubicBezTo>
                      <a:pt x="0" y="292"/>
                      <a:pt x="0" y="292"/>
                      <a:pt x="0" y="292"/>
                    </a:cubicBezTo>
                    <a:cubicBezTo>
                      <a:pt x="0" y="313"/>
                      <a:pt x="7" y="331"/>
                      <a:pt x="22" y="345"/>
                    </a:cubicBezTo>
                    <a:cubicBezTo>
                      <a:pt x="37" y="360"/>
                      <a:pt x="54" y="367"/>
                      <a:pt x="75" y="367"/>
                    </a:cubicBezTo>
                    <a:cubicBezTo>
                      <a:pt x="292" y="367"/>
                      <a:pt x="292" y="367"/>
                      <a:pt x="292" y="367"/>
                    </a:cubicBezTo>
                    <a:cubicBezTo>
                      <a:pt x="313" y="367"/>
                      <a:pt x="330" y="360"/>
                      <a:pt x="345" y="345"/>
                    </a:cubicBezTo>
                    <a:cubicBezTo>
                      <a:pt x="360" y="331"/>
                      <a:pt x="367" y="313"/>
                      <a:pt x="367" y="292"/>
                    </a:cubicBezTo>
                    <a:cubicBezTo>
                      <a:pt x="367" y="225"/>
                      <a:pt x="367" y="225"/>
                      <a:pt x="367" y="225"/>
                    </a:cubicBezTo>
                    <a:cubicBezTo>
                      <a:pt x="367" y="221"/>
                      <a:pt x="365" y="219"/>
                      <a:pt x="362" y="217"/>
                    </a:cubicBezTo>
                    <a:close/>
                    <a:moveTo>
                      <a:pt x="362" y="217"/>
                    </a:moveTo>
                    <a:cubicBezTo>
                      <a:pt x="362" y="217"/>
                      <a:pt x="362" y="217"/>
                      <a:pt x="362" y="2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grpSp>
      </p:grpSp>
      <p:grpSp>
        <p:nvGrpSpPr>
          <p:cNvPr id="12" name="Group 11"/>
          <p:cNvGrpSpPr/>
          <p:nvPr/>
        </p:nvGrpSpPr>
        <p:grpSpPr>
          <a:xfrm>
            <a:off x="6980965" y="3205867"/>
            <a:ext cx="1008000" cy="1008000"/>
            <a:chOff x="6902323" y="3123812"/>
            <a:chExt cx="1008000" cy="1008000"/>
          </a:xfrm>
        </p:grpSpPr>
        <p:sp>
          <p:nvSpPr>
            <p:cNvPr id="53" name="Oval 52"/>
            <p:cNvSpPr/>
            <p:nvPr/>
          </p:nvSpPr>
          <p:spPr>
            <a:xfrm>
              <a:off x="6902323" y="3123812"/>
              <a:ext cx="1008000" cy="1008000"/>
            </a:xfrm>
            <a:prstGeom prst="ellipse">
              <a:avLst/>
            </a:prstGeom>
            <a:ln w="38100">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lumMod val="60000"/>
                    <a:lumOff val="40000"/>
                  </a:srgbClr>
                </a:solidFill>
                <a:effectLst/>
                <a:uLnTx/>
                <a:uFillTx/>
                <a:latin typeface="Arial"/>
                <a:ea typeface="+mn-ea"/>
                <a:cs typeface="+mn-cs"/>
              </a:endParaRPr>
            </a:p>
          </p:txBody>
        </p:sp>
        <p:sp>
          <p:nvSpPr>
            <p:cNvPr id="57" name="Freeform 33"/>
            <p:cNvSpPr>
              <a:spLocks noEditPoints="1"/>
            </p:cNvSpPr>
            <p:nvPr/>
          </p:nvSpPr>
          <p:spPr bwMode="auto">
            <a:xfrm>
              <a:off x="7125273" y="3356156"/>
              <a:ext cx="562101" cy="543312"/>
            </a:xfrm>
            <a:custGeom>
              <a:avLst/>
              <a:gdLst>
                <a:gd name="T0" fmla="*/ 297 w 704"/>
                <a:gd name="T1" fmla="*/ 380 h 691"/>
                <a:gd name="T2" fmla="*/ 261 w 704"/>
                <a:gd name="T3" fmla="*/ 416 h 691"/>
                <a:gd name="T4" fmla="*/ 224 w 704"/>
                <a:gd name="T5" fmla="*/ 380 h 691"/>
                <a:gd name="T6" fmla="*/ 261 w 704"/>
                <a:gd name="T7" fmla="*/ 344 h 691"/>
                <a:gd name="T8" fmla="*/ 297 w 704"/>
                <a:gd name="T9" fmla="*/ 380 h 691"/>
                <a:gd name="T10" fmla="*/ 443 w 704"/>
                <a:gd name="T11" fmla="*/ 344 h 691"/>
                <a:gd name="T12" fmla="*/ 407 w 704"/>
                <a:gd name="T13" fmla="*/ 380 h 691"/>
                <a:gd name="T14" fmla="*/ 443 w 704"/>
                <a:gd name="T15" fmla="*/ 416 h 691"/>
                <a:gd name="T16" fmla="*/ 480 w 704"/>
                <a:gd name="T17" fmla="*/ 380 h 691"/>
                <a:gd name="T18" fmla="*/ 443 w 704"/>
                <a:gd name="T19" fmla="*/ 344 h 691"/>
                <a:gd name="T20" fmla="*/ 704 w 704"/>
                <a:gd name="T21" fmla="*/ 360 h 691"/>
                <a:gd name="T22" fmla="*/ 704 w 704"/>
                <a:gd name="T23" fmla="*/ 429 h 691"/>
                <a:gd name="T24" fmla="*/ 642 w 704"/>
                <a:gd name="T25" fmla="*/ 491 h 691"/>
                <a:gd name="T26" fmla="*/ 596 w 704"/>
                <a:gd name="T27" fmla="*/ 491 h 691"/>
                <a:gd name="T28" fmla="*/ 352 w 704"/>
                <a:gd name="T29" fmla="*/ 691 h 691"/>
                <a:gd name="T30" fmla="*/ 108 w 704"/>
                <a:gd name="T31" fmla="*/ 491 h 691"/>
                <a:gd name="T32" fmla="*/ 62 w 704"/>
                <a:gd name="T33" fmla="*/ 491 h 691"/>
                <a:gd name="T34" fmla="*/ 0 w 704"/>
                <a:gd name="T35" fmla="*/ 429 h 691"/>
                <a:gd name="T36" fmla="*/ 0 w 704"/>
                <a:gd name="T37" fmla="*/ 360 h 691"/>
                <a:gd name="T38" fmla="*/ 33 w 704"/>
                <a:gd name="T39" fmla="*/ 305 h 691"/>
                <a:gd name="T40" fmla="*/ 117 w 704"/>
                <a:gd name="T41" fmla="*/ 79 h 691"/>
                <a:gd name="T42" fmla="*/ 352 w 704"/>
                <a:gd name="T43" fmla="*/ 0 h 691"/>
                <a:gd name="T44" fmla="*/ 587 w 704"/>
                <a:gd name="T45" fmla="*/ 79 h 691"/>
                <a:gd name="T46" fmla="*/ 671 w 704"/>
                <a:gd name="T47" fmla="*/ 305 h 691"/>
                <a:gd name="T48" fmla="*/ 704 w 704"/>
                <a:gd name="T49" fmla="*/ 360 h 691"/>
                <a:gd name="T50" fmla="*/ 572 w 704"/>
                <a:gd name="T51" fmla="*/ 380 h 691"/>
                <a:gd name="T52" fmla="*/ 570 w 704"/>
                <a:gd name="T53" fmla="*/ 335 h 691"/>
                <a:gd name="T54" fmla="*/ 428 w 704"/>
                <a:gd name="T55" fmla="*/ 283 h 691"/>
                <a:gd name="T56" fmla="*/ 448 w 704"/>
                <a:gd name="T57" fmla="*/ 321 h 691"/>
                <a:gd name="T58" fmla="*/ 275 w 704"/>
                <a:gd name="T59" fmla="*/ 229 h 691"/>
                <a:gd name="T60" fmla="*/ 267 w 704"/>
                <a:gd name="T61" fmla="*/ 218 h 691"/>
                <a:gd name="T62" fmla="*/ 266 w 704"/>
                <a:gd name="T63" fmla="*/ 218 h 691"/>
                <a:gd name="T64" fmla="*/ 266 w 704"/>
                <a:gd name="T65" fmla="*/ 218 h 691"/>
                <a:gd name="T66" fmla="*/ 252 w 704"/>
                <a:gd name="T67" fmla="*/ 205 h 691"/>
                <a:gd name="T68" fmla="*/ 133 w 704"/>
                <a:gd name="T69" fmla="*/ 354 h 691"/>
                <a:gd name="T70" fmla="*/ 132 w 704"/>
                <a:gd name="T71" fmla="*/ 380 h 691"/>
                <a:gd name="T72" fmla="*/ 147 w 704"/>
                <a:gd name="T73" fmla="*/ 471 h 691"/>
                <a:gd name="T74" fmla="*/ 290 w 704"/>
                <a:gd name="T75" fmla="*/ 529 h 691"/>
                <a:gd name="T76" fmla="*/ 346 w 704"/>
                <a:gd name="T77" fmla="*/ 503 h 691"/>
                <a:gd name="T78" fmla="*/ 406 w 704"/>
                <a:gd name="T79" fmla="*/ 546 h 691"/>
                <a:gd name="T80" fmla="*/ 346 w 704"/>
                <a:gd name="T81" fmla="*/ 589 h 691"/>
                <a:gd name="T82" fmla="*/ 289 w 704"/>
                <a:gd name="T83" fmla="*/ 562 h 691"/>
                <a:gd name="T84" fmla="*/ 179 w 704"/>
                <a:gd name="T85" fmla="*/ 537 h 691"/>
                <a:gd name="T86" fmla="*/ 352 w 704"/>
                <a:gd name="T87" fmla="*/ 647 h 691"/>
                <a:gd name="T88" fmla="*/ 572 w 704"/>
                <a:gd name="T89" fmla="*/ 380 h 691"/>
                <a:gd name="T90" fmla="*/ 634 w 704"/>
                <a:gd name="T91" fmla="*/ 298 h 691"/>
                <a:gd name="T92" fmla="*/ 352 w 704"/>
                <a:gd name="T93" fmla="*/ 38 h 691"/>
                <a:gd name="T94" fmla="*/ 70 w 704"/>
                <a:gd name="T95" fmla="*/ 298 h 691"/>
                <a:gd name="T96" fmla="*/ 94 w 704"/>
                <a:gd name="T97" fmla="*/ 298 h 691"/>
                <a:gd name="T98" fmla="*/ 150 w 704"/>
                <a:gd name="T99" fmla="*/ 157 h 691"/>
                <a:gd name="T100" fmla="*/ 352 w 704"/>
                <a:gd name="T101" fmla="*/ 70 h 691"/>
                <a:gd name="T102" fmla="*/ 554 w 704"/>
                <a:gd name="T103" fmla="*/ 157 h 691"/>
                <a:gd name="T104" fmla="*/ 610 w 704"/>
                <a:gd name="T105" fmla="*/ 298 h 691"/>
                <a:gd name="T106" fmla="*/ 634 w 704"/>
                <a:gd name="T107" fmla="*/ 298 h 691"/>
                <a:gd name="T108" fmla="*/ 634 w 704"/>
                <a:gd name="T109" fmla="*/ 298 h 691"/>
                <a:gd name="T110" fmla="*/ 634 w 704"/>
                <a:gd name="T111" fmla="*/ 298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4" h="691">
                  <a:moveTo>
                    <a:pt x="297" y="380"/>
                  </a:moveTo>
                  <a:cubicBezTo>
                    <a:pt x="297" y="400"/>
                    <a:pt x="281" y="416"/>
                    <a:pt x="261" y="416"/>
                  </a:cubicBezTo>
                  <a:cubicBezTo>
                    <a:pt x="241" y="416"/>
                    <a:pt x="224" y="400"/>
                    <a:pt x="224" y="380"/>
                  </a:cubicBezTo>
                  <a:cubicBezTo>
                    <a:pt x="224" y="360"/>
                    <a:pt x="241" y="344"/>
                    <a:pt x="261" y="344"/>
                  </a:cubicBezTo>
                  <a:cubicBezTo>
                    <a:pt x="281" y="344"/>
                    <a:pt x="297" y="360"/>
                    <a:pt x="297" y="380"/>
                  </a:cubicBezTo>
                  <a:close/>
                  <a:moveTo>
                    <a:pt x="443" y="344"/>
                  </a:moveTo>
                  <a:cubicBezTo>
                    <a:pt x="423" y="344"/>
                    <a:pt x="407" y="360"/>
                    <a:pt x="407" y="380"/>
                  </a:cubicBezTo>
                  <a:cubicBezTo>
                    <a:pt x="407" y="400"/>
                    <a:pt x="423" y="416"/>
                    <a:pt x="443" y="416"/>
                  </a:cubicBezTo>
                  <a:cubicBezTo>
                    <a:pt x="463" y="416"/>
                    <a:pt x="480" y="400"/>
                    <a:pt x="480" y="380"/>
                  </a:cubicBezTo>
                  <a:cubicBezTo>
                    <a:pt x="480" y="360"/>
                    <a:pt x="463" y="344"/>
                    <a:pt x="443" y="344"/>
                  </a:cubicBezTo>
                  <a:close/>
                  <a:moveTo>
                    <a:pt x="704" y="360"/>
                  </a:moveTo>
                  <a:cubicBezTo>
                    <a:pt x="704" y="429"/>
                    <a:pt x="704" y="429"/>
                    <a:pt x="704" y="429"/>
                  </a:cubicBezTo>
                  <a:cubicBezTo>
                    <a:pt x="704" y="463"/>
                    <a:pt x="676" y="491"/>
                    <a:pt x="642" y="491"/>
                  </a:cubicBezTo>
                  <a:cubicBezTo>
                    <a:pt x="596" y="491"/>
                    <a:pt x="596" y="491"/>
                    <a:pt x="596" y="491"/>
                  </a:cubicBezTo>
                  <a:cubicBezTo>
                    <a:pt x="551" y="616"/>
                    <a:pt x="437" y="691"/>
                    <a:pt x="352" y="691"/>
                  </a:cubicBezTo>
                  <a:cubicBezTo>
                    <a:pt x="267" y="691"/>
                    <a:pt x="153" y="616"/>
                    <a:pt x="108" y="491"/>
                  </a:cubicBezTo>
                  <a:cubicBezTo>
                    <a:pt x="62" y="491"/>
                    <a:pt x="62" y="491"/>
                    <a:pt x="62" y="491"/>
                  </a:cubicBezTo>
                  <a:cubicBezTo>
                    <a:pt x="28" y="491"/>
                    <a:pt x="0" y="463"/>
                    <a:pt x="0" y="429"/>
                  </a:cubicBezTo>
                  <a:cubicBezTo>
                    <a:pt x="0" y="360"/>
                    <a:pt x="0" y="360"/>
                    <a:pt x="0" y="360"/>
                  </a:cubicBezTo>
                  <a:cubicBezTo>
                    <a:pt x="0" y="336"/>
                    <a:pt x="13" y="316"/>
                    <a:pt x="33" y="305"/>
                  </a:cubicBezTo>
                  <a:cubicBezTo>
                    <a:pt x="33" y="208"/>
                    <a:pt x="62" y="131"/>
                    <a:pt x="117" y="79"/>
                  </a:cubicBezTo>
                  <a:cubicBezTo>
                    <a:pt x="172" y="27"/>
                    <a:pt x="251" y="0"/>
                    <a:pt x="352" y="0"/>
                  </a:cubicBezTo>
                  <a:cubicBezTo>
                    <a:pt x="453" y="0"/>
                    <a:pt x="532" y="27"/>
                    <a:pt x="587" y="79"/>
                  </a:cubicBezTo>
                  <a:cubicBezTo>
                    <a:pt x="642" y="131"/>
                    <a:pt x="671" y="208"/>
                    <a:pt x="671" y="305"/>
                  </a:cubicBezTo>
                  <a:cubicBezTo>
                    <a:pt x="691" y="316"/>
                    <a:pt x="704" y="336"/>
                    <a:pt x="704" y="360"/>
                  </a:cubicBezTo>
                  <a:close/>
                  <a:moveTo>
                    <a:pt x="572" y="380"/>
                  </a:moveTo>
                  <a:cubicBezTo>
                    <a:pt x="572" y="364"/>
                    <a:pt x="571" y="349"/>
                    <a:pt x="570" y="335"/>
                  </a:cubicBezTo>
                  <a:cubicBezTo>
                    <a:pt x="542" y="309"/>
                    <a:pt x="492" y="290"/>
                    <a:pt x="428" y="283"/>
                  </a:cubicBezTo>
                  <a:cubicBezTo>
                    <a:pt x="437" y="292"/>
                    <a:pt x="444" y="305"/>
                    <a:pt x="448" y="321"/>
                  </a:cubicBezTo>
                  <a:cubicBezTo>
                    <a:pt x="409" y="290"/>
                    <a:pt x="333" y="297"/>
                    <a:pt x="275" y="229"/>
                  </a:cubicBezTo>
                  <a:cubicBezTo>
                    <a:pt x="272" y="225"/>
                    <a:pt x="269" y="221"/>
                    <a:pt x="267" y="218"/>
                  </a:cubicBezTo>
                  <a:cubicBezTo>
                    <a:pt x="267" y="218"/>
                    <a:pt x="266" y="218"/>
                    <a:pt x="266" y="218"/>
                  </a:cubicBezTo>
                  <a:cubicBezTo>
                    <a:pt x="266" y="218"/>
                    <a:pt x="266" y="218"/>
                    <a:pt x="266" y="218"/>
                  </a:cubicBezTo>
                  <a:cubicBezTo>
                    <a:pt x="256" y="204"/>
                    <a:pt x="253" y="196"/>
                    <a:pt x="252" y="205"/>
                  </a:cubicBezTo>
                  <a:cubicBezTo>
                    <a:pt x="251" y="284"/>
                    <a:pt x="195" y="345"/>
                    <a:pt x="133" y="354"/>
                  </a:cubicBezTo>
                  <a:cubicBezTo>
                    <a:pt x="132" y="363"/>
                    <a:pt x="132" y="371"/>
                    <a:pt x="132" y="380"/>
                  </a:cubicBezTo>
                  <a:cubicBezTo>
                    <a:pt x="132" y="414"/>
                    <a:pt x="138" y="444"/>
                    <a:pt x="147" y="471"/>
                  </a:cubicBezTo>
                  <a:cubicBezTo>
                    <a:pt x="182" y="514"/>
                    <a:pt x="239" y="525"/>
                    <a:pt x="290" y="529"/>
                  </a:cubicBezTo>
                  <a:cubicBezTo>
                    <a:pt x="300" y="513"/>
                    <a:pt x="321" y="503"/>
                    <a:pt x="346" y="503"/>
                  </a:cubicBezTo>
                  <a:cubicBezTo>
                    <a:pt x="379" y="503"/>
                    <a:pt x="406" y="522"/>
                    <a:pt x="406" y="546"/>
                  </a:cubicBezTo>
                  <a:cubicBezTo>
                    <a:pt x="406" y="570"/>
                    <a:pt x="379" y="589"/>
                    <a:pt x="346" y="589"/>
                  </a:cubicBezTo>
                  <a:cubicBezTo>
                    <a:pt x="320" y="589"/>
                    <a:pt x="298" y="578"/>
                    <a:pt x="289" y="562"/>
                  </a:cubicBezTo>
                  <a:cubicBezTo>
                    <a:pt x="253" y="560"/>
                    <a:pt x="214" y="553"/>
                    <a:pt x="179" y="537"/>
                  </a:cubicBezTo>
                  <a:cubicBezTo>
                    <a:pt x="228" y="609"/>
                    <a:pt x="305" y="647"/>
                    <a:pt x="352" y="647"/>
                  </a:cubicBezTo>
                  <a:cubicBezTo>
                    <a:pt x="427" y="647"/>
                    <a:pt x="572" y="553"/>
                    <a:pt x="572" y="380"/>
                  </a:cubicBezTo>
                  <a:close/>
                  <a:moveTo>
                    <a:pt x="634" y="298"/>
                  </a:moveTo>
                  <a:cubicBezTo>
                    <a:pt x="630" y="127"/>
                    <a:pt x="533" y="38"/>
                    <a:pt x="352" y="38"/>
                  </a:cubicBezTo>
                  <a:cubicBezTo>
                    <a:pt x="171" y="38"/>
                    <a:pt x="74" y="127"/>
                    <a:pt x="70" y="298"/>
                  </a:cubicBezTo>
                  <a:cubicBezTo>
                    <a:pt x="94" y="298"/>
                    <a:pt x="94" y="298"/>
                    <a:pt x="94" y="298"/>
                  </a:cubicBezTo>
                  <a:cubicBezTo>
                    <a:pt x="103" y="240"/>
                    <a:pt x="122" y="193"/>
                    <a:pt x="150" y="157"/>
                  </a:cubicBezTo>
                  <a:cubicBezTo>
                    <a:pt x="195" y="99"/>
                    <a:pt x="263" y="70"/>
                    <a:pt x="352" y="70"/>
                  </a:cubicBezTo>
                  <a:cubicBezTo>
                    <a:pt x="441" y="70"/>
                    <a:pt x="509" y="99"/>
                    <a:pt x="554" y="157"/>
                  </a:cubicBezTo>
                  <a:cubicBezTo>
                    <a:pt x="582" y="193"/>
                    <a:pt x="601" y="240"/>
                    <a:pt x="610" y="298"/>
                  </a:cubicBezTo>
                  <a:lnTo>
                    <a:pt x="634" y="298"/>
                  </a:lnTo>
                  <a:close/>
                  <a:moveTo>
                    <a:pt x="634" y="298"/>
                  </a:moveTo>
                  <a:cubicBezTo>
                    <a:pt x="634" y="298"/>
                    <a:pt x="634" y="298"/>
                    <a:pt x="634" y="29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grpSp>
      <p:grpSp>
        <p:nvGrpSpPr>
          <p:cNvPr id="15" name="Group 14"/>
          <p:cNvGrpSpPr/>
          <p:nvPr/>
        </p:nvGrpSpPr>
        <p:grpSpPr>
          <a:xfrm>
            <a:off x="6980965" y="4711863"/>
            <a:ext cx="1008000" cy="1008000"/>
            <a:chOff x="6740398" y="4626431"/>
            <a:chExt cx="1008000" cy="1008000"/>
          </a:xfrm>
        </p:grpSpPr>
        <p:sp>
          <p:nvSpPr>
            <p:cNvPr id="54" name="Oval 53"/>
            <p:cNvSpPr/>
            <p:nvPr/>
          </p:nvSpPr>
          <p:spPr>
            <a:xfrm>
              <a:off x="6740398" y="4626431"/>
              <a:ext cx="1008000" cy="1008000"/>
            </a:xfrm>
            <a:prstGeom prst="ellipse">
              <a:avLst/>
            </a:prstGeom>
            <a:ln w="38100">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lumMod val="60000"/>
                    <a:lumOff val="40000"/>
                  </a:srgbClr>
                </a:solidFill>
                <a:effectLst/>
                <a:uLnTx/>
                <a:uFillTx/>
                <a:latin typeface="Arial"/>
                <a:ea typeface="+mn-ea"/>
                <a:cs typeface="+mn-cs"/>
              </a:endParaRPr>
            </a:p>
          </p:txBody>
        </p:sp>
        <p:sp>
          <p:nvSpPr>
            <p:cNvPr id="82" name="Freeform 59"/>
            <p:cNvSpPr>
              <a:spLocks noEditPoints="1"/>
            </p:cNvSpPr>
            <p:nvPr/>
          </p:nvSpPr>
          <p:spPr bwMode="auto">
            <a:xfrm>
              <a:off x="6982461" y="4869097"/>
              <a:ext cx="523875" cy="522668"/>
            </a:xfrm>
            <a:custGeom>
              <a:avLst/>
              <a:gdLst>
                <a:gd name="T0" fmla="*/ 64 w 182"/>
                <a:gd name="T1" fmla="*/ 73 h 181"/>
                <a:gd name="T2" fmla="*/ 67 w 182"/>
                <a:gd name="T3" fmla="*/ 71 h 181"/>
                <a:gd name="T4" fmla="*/ 67 w 182"/>
                <a:gd name="T5" fmla="*/ 71 h 181"/>
                <a:gd name="T6" fmla="*/ 136 w 182"/>
                <a:gd name="T7" fmla="*/ 0 h 181"/>
                <a:gd name="T8" fmla="*/ 136 w 182"/>
                <a:gd name="T9" fmla="*/ 37 h 181"/>
                <a:gd name="T10" fmla="*/ 136 w 182"/>
                <a:gd name="T11" fmla="*/ 0 h 181"/>
                <a:gd name="T12" fmla="*/ 29 w 182"/>
                <a:gd name="T13" fmla="*/ 80 h 181"/>
                <a:gd name="T14" fmla="*/ 24 w 182"/>
                <a:gd name="T15" fmla="*/ 77 h 181"/>
                <a:gd name="T16" fmla="*/ 21 w 182"/>
                <a:gd name="T17" fmla="*/ 76 h 181"/>
                <a:gd name="T18" fmla="*/ 19 w 182"/>
                <a:gd name="T19" fmla="*/ 61 h 181"/>
                <a:gd name="T20" fmla="*/ 19 w 182"/>
                <a:gd name="T21" fmla="*/ 78 h 181"/>
                <a:gd name="T22" fmla="*/ 181 w 182"/>
                <a:gd name="T23" fmla="*/ 114 h 181"/>
                <a:gd name="T24" fmla="*/ 179 w 182"/>
                <a:gd name="T25" fmla="*/ 48 h 181"/>
                <a:gd name="T26" fmla="*/ 174 w 182"/>
                <a:gd name="T27" fmla="*/ 48 h 181"/>
                <a:gd name="T28" fmla="*/ 177 w 182"/>
                <a:gd name="T29" fmla="*/ 114 h 181"/>
                <a:gd name="T30" fmla="*/ 169 w 182"/>
                <a:gd name="T31" fmla="*/ 125 h 181"/>
                <a:gd name="T32" fmla="*/ 127 w 182"/>
                <a:gd name="T33" fmla="*/ 134 h 181"/>
                <a:gd name="T34" fmla="*/ 131 w 182"/>
                <a:gd name="T35" fmla="*/ 135 h 181"/>
                <a:gd name="T36" fmla="*/ 152 w 182"/>
                <a:gd name="T37" fmla="*/ 166 h 181"/>
                <a:gd name="T38" fmla="*/ 138 w 182"/>
                <a:gd name="T39" fmla="*/ 169 h 181"/>
                <a:gd name="T40" fmla="*/ 170 w 182"/>
                <a:gd name="T41" fmla="*/ 173 h 181"/>
                <a:gd name="T42" fmla="*/ 170 w 182"/>
                <a:gd name="T43" fmla="*/ 166 h 181"/>
                <a:gd name="T44" fmla="*/ 161 w 182"/>
                <a:gd name="T45" fmla="*/ 128 h 181"/>
                <a:gd name="T46" fmla="*/ 178 w 182"/>
                <a:gd name="T47" fmla="*/ 128 h 181"/>
                <a:gd name="T48" fmla="*/ 170 w 182"/>
                <a:gd name="T49" fmla="*/ 103 h 181"/>
                <a:gd name="T50" fmla="*/ 128 w 182"/>
                <a:gd name="T51" fmla="*/ 55 h 181"/>
                <a:gd name="T52" fmla="*/ 88 w 182"/>
                <a:gd name="T53" fmla="*/ 77 h 181"/>
                <a:gd name="T54" fmla="*/ 134 w 182"/>
                <a:gd name="T55" fmla="*/ 99 h 181"/>
                <a:gd name="T56" fmla="*/ 85 w 182"/>
                <a:gd name="T57" fmla="*/ 166 h 181"/>
                <a:gd name="T58" fmla="*/ 103 w 182"/>
                <a:gd name="T59" fmla="*/ 97 h 181"/>
                <a:gd name="T60" fmla="*/ 37 w 182"/>
                <a:gd name="T61" fmla="*/ 80 h 181"/>
                <a:gd name="T62" fmla="*/ 37 w 182"/>
                <a:gd name="T63" fmla="*/ 79 h 181"/>
                <a:gd name="T64" fmla="*/ 40 w 182"/>
                <a:gd name="T65" fmla="*/ 77 h 181"/>
                <a:gd name="T66" fmla="*/ 58 w 182"/>
                <a:gd name="T67" fmla="*/ 78 h 181"/>
                <a:gd name="T68" fmla="*/ 61 w 182"/>
                <a:gd name="T69" fmla="*/ 77 h 181"/>
                <a:gd name="T70" fmla="*/ 61 w 182"/>
                <a:gd name="T71" fmla="*/ 76 h 181"/>
                <a:gd name="T72" fmla="*/ 62 w 182"/>
                <a:gd name="T73" fmla="*/ 77 h 181"/>
                <a:gd name="T74" fmla="*/ 72 w 182"/>
                <a:gd name="T75" fmla="*/ 70 h 181"/>
                <a:gd name="T76" fmla="*/ 63 w 182"/>
                <a:gd name="T77" fmla="*/ 74 h 181"/>
                <a:gd name="T78" fmla="*/ 63 w 182"/>
                <a:gd name="T79" fmla="*/ 74 h 181"/>
                <a:gd name="T80" fmla="*/ 61 w 182"/>
                <a:gd name="T81" fmla="*/ 77 h 181"/>
                <a:gd name="T82" fmla="*/ 59 w 182"/>
                <a:gd name="T83" fmla="*/ 78 h 181"/>
                <a:gd name="T84" fmla="*/ 40 w 182"/>
                <a:gd name="T85" fmla="*/ 75 h 181"/>
                <a:gd name="T86" fmla="*/ 39 w 182"/>
                <a:gd name="T87" fmla="*/ 76 h 181"/>
                <a:gd name="T88" fmla="*/ 36 w 182"/>
                <a:gd name="T89" fmla="*/ 80 h 181"/>
                <a:gd name="T90" fmla="*/ 0 w 182"/>
                <a:gd name="T91" fmla="*/ 80 h 181"/>
                <a:gd name="T92" fmla="*/ 10 w 182"/>
                <a:gd name="T93" fmla="*/ 97 h 181"/>
                <a:gd name="T94" fmla="*/ 84 w 182"/>
                <a:gd name="T95" fmla="*/ 176 h 181"/>
                <a:gd name="T96" fmla="*/ 108 w 182"/>
                <a:gd name="T97" fmla="*/ 165 h 181"/>
                <a:gd name="T98" fmla="*/ 170 w 182"/>
                <a:gd name="T99" fmla="*/ 103 h 181"/>
                <a:gd name="T100" fmla="*/ 30 w 182"/>
                <a:gd name="T101" fmla="*/ 69 h 181"/>
                <a:gd name="T102" fmla="*/ 19 w 182"/>
                <a:gd name="T103" fmla="*/ 27 h 181"/>
                <a:gd name="T104" fmla="*/ 27 w 182"/>
                <a:gd name="T105" fmla="*/ 2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2" h="181">
                  <a:moveTo>
                    <a:pt x="67" y="72"/>
                  </a:moveTo>
                  <a:cubicBezTo>
                    <a:pt x="66" y="72"/>
                    <a:pt x="64" y="73"/>
                    <a:pt x="64" y="73"/>
                  </a:cubicBezTo>
                  <a:cubicBezTo>
                    <a:pt x="65" y="74"/>
                    <a:pt x="67" y="71"/>
                    <a:pt x="67" y="72"/>
                  </a:cubicBezTo>
                  <a:close/>
                  <a:moveTo>
                    <a:pt x="67" y="71"/>
                  </a:moveTo>
                  <a:cubicBezTo>
                    <a:pt x="67" y="71"/>
                    <a:pt x="67" y="71"/>
                    <a:pt x="67" y="71"/>
                  </a:cubicBezTo>
                  <a:cubicBezTo>
                    <a:pt x="67" y="71"/>
                    <a:pt x="67" y="71"/>
                    <a:pt x="67" y="71"/>
                  </a:cubicBezTo>
                  <a:cubicBezTo>
                    <a:pt x="67" y="71"/>
                    <a:pt x="67" y="71"/>
                    <a:pt x="67" y="71"/>
                  </a:cubicBezTo>
                  <a:close/>
                  <a:moveTo>
                    <a:pt x="136" y="0"/>
                  </a:moveTo>
                  <a:cubicBezTo>
                    <a:pt x="146" y="0"/>
                    <a:pt x="154" y="8"/>
                    <a:pt x="154" y="19"/>
                  </a:cubicBezTo>
                  <a:cubicBezTo>
                    <a:pt x="154" y="29"/>
                    <a:pt x="146" y="37"/>
                    <a:pt x="136" y="37"/>
                  </a:cubicBezTo>
                  <a:cubicBezTo>
                    <a:pt x="125" y="37"/>
                    <a:pt x="117" y="29"/>
                    <a:pt x="117" y="19"/>
                  </a:cubicBezTo>
                  <a:cubicBezTo>
                    <a:pt x="117" y="8"/>
                    <a:pt x="125" y="0"/>
                    <a:pt x="136" y="0"/>
                  </a:cubicBezTo>
                  <a:close/>
                  <a:moveTo>
                    <a:pt x="24" y="80"/>
                  </a:moveTo>
                  <a:cubicBezTo>
                    <a:pt x="29" y="80"/>
                    <a:pt x="29" y="80"/>
                    <a:pt x="29" y="80"/>
                  </a:cubicBezTo>
                  <a:cubicBezTo>
                    <a:pt x="29" y="77"/>
                    <a:pt x="29" y="77"/>
                    <a:pt x="29" y="77"/>
                  </a:cubicBezTo>
                  <a:cubicBezTo>
                    <a:pt x="24" y="77"/>
                    <a:pt x="24" y="77"/>
                    <a:pt x="24" y="77"/>
                  </a:cubicBezTo>
                  <a:cubicBezTo>
                    <a:pt x="23" y="77"/>
                    <a:pt x="22" y="77"/>
                    <a:pt x="21" y="77"/>
                  </a:cubicBezTo>
                  <a:cubicBezTo>
                    <a:pt x="21" y="76"/>
                    <a:pt x="21" y="76"/>
                    <a:pt x="21" y="76"/>
                  </a:cubicBezTo>
                  <a:cubicBezTo>
                    <a:pt x="21" y="61"/>
                    <a:pt x="21" y="61"/>
                    <a:pt x="21" y="61"/>
                  </a:cubicBezTo>
                  <a:cubicBezTo>
                    <a:pt x="19" y="61"/>
                    <a:pt x="19" y="61"/>
                    <a:pt x="19" y="61"/>
                  </a:cubicBezTo>
                  <a:cubicBezTo>
                    <a:pt x="19" y="75"/>
                    <a:pt x="19" y="75"/>
                    <a:pt x="19" y="75"/>
                  </a:cubicBezTo>
                  <a:cubicBezTo>
                    <a:pt x="19" y="76"/>
                    <a:pt x="19" y="77"/>
                    <a:pt x="19" y="78"/>
                  </a:cubicBezTo>
                  <a:cubicBezTo>
                    <a:pt x="20" y="79"/>
                    <a:pt x="22" y="80"/>
                    <a:pt x="24" y="80"/>
                  </a:cubicBezTo>
                  <a:close/>
                  <a:moveTo>
                    <a:pt x="181" y="114"/>
                  </a:moveTo>
                  <a:cubicBezTo>
                    <a:pt x="181" y="108"/>
                    <a:pt x="181" y="108"/>
                    <a:pt x="181" y="108"/>
                  </a:cubicBezTo>
                  <a:cubicBezTo>
                    <a:pt x="178" y="87"/>
                    <a:pt x="178" y="86"/>
                    <a:pt x="179" y="48"/>
                  </a:cubicBezTo>
                  <a:cubicBezTo>
                    <a:pt x="179" y="47"/>
                    <a:pt x="178" y="46"/>
                    <a:pt x="177" y="46"/>
                  </a:cubicBezTo>
                  <a:cubicBezTo>
                    <a:pt x="175" y="46"/>
                    <a:pt x="174" y="47"/>
                    <a:pt x="174" y="48"/>
                  </a:cubicBezTo>
                  <a:cubicBezTo>
                    <a:pt x="173" y="86"/>
                    <a:pt x="173" y="87"/>
                    <a:pt x="176" y="109"/>
                  </a:cubicBezTo>
                  <a:cubicBezTo>
                    <a:pt x="177" y="114"/>
                    <a:pt x="177" y="114"/>
                    <a:pt x="177" y="114"/>
                  </a:cubicBezTo>
                  <a:cubicBezTo>
                    <a:pt x="177" y="119"/>
                    <a:pt x="177" y="123"/>
                    <a:pt x="175" y="125"/>
                  </a:cubicBezTo>
                  <a:cubicBezTo>
                    <a:pt x="173" y="126"/>
                    <a:pt x="169" y="125"/>
                    <a:pt x="169" y="125"/>
                  </a:cubicBezTo>
                  <a:cubicBezTo>
                    <a:pt x="151" y="119"/>
                    <a:pt x="129" y="130"/>
                    <a:pt x="129" y="131"/>
                  </a:cubicBezTo>
                  <a:cubicBezTo>
                    <a:pt x="127" y="131"/>
                    <a:pt x="127" y="133"/>
                    <a:pt x="127" y="134"/>
                  </a:cubicBezTo>
                  <a:cubicBezTo>
                    <a:pt x="128" y="135"/>
                    <a:pt x="129" y="135"/>
                    <a:pt x="130" y="135"/>
                  </a:cubicBezTo>
                  <a:cubicBezTo>
                    <a:pt x="130" y="135"/>
                    <a:pt x="130" y="135"/>
                    <a:pt x="131" y="135"/>
                  </a:cubicBezTo>
                  <a:cubicBezTo>
                    <a:pt x="131" y="135"/>
                    <a:pt x="141" y="130"/>
                    <a:pt x="152" y="128"/>
                  </a:cubicBezTo>
                  <a:cubicBezTo>
                    <a:pt x="152" y="166"/>
                    <a:pt x="152" y="166"/>
                    <a:pt x="152" y="166"/>
                  </a:cubicBezTo>
                  <a:cubicBezTo>
                    <a:pt x="142" y="166"/>
                    <a:pt x="142" y="166"/>
                    <a:pt x="142" y="166"/>
                  </a:cubicBezTo>
                  <a:cubicBezTo>
                    <a:pt x="140" y="166"/>
                    <a:pt x="138" y="167"/>
                    <a:pt x="138" y="169"/>
                  </a:cubicBezTo>
                  <a:cubicBezTo>
                    <a:pt x="138" y="171"/>
                    <a:pt x="140" y="173"/>
                    <a:pt x="142" y="173"/>
                  </a:cubicBezTo>
                  <a:cubicBezTo>
                    <a:pt x="170" y="173"/>
                    <a:pt x="170" y="173"/>
                    <a:pt x="170" y="173"/>
                  </a:cubicBezTo>
                  <a:cubicBezTo>
                    <a:pt x="172" y="173"/>
                    <a:pt x="174" y="171"/>
                    <a:pt x="174" y="169"/>
                  </a:cubicBezTo>
                  <a:cubicBezTo>
                    <a:pt x="174" y="167"/>
                    <a:pt x="172" y="166"/>
                    <a:pt x="170" y="166"/>
                  </a:cubicBezTo>
                  <a:cubicBezTo>
                    <a:pt x="161" y="166"/>
                    <a:pt x="161" y="166"/>
                    <a:pt x="161" y="166"/>
                  </a:cubicBezTo>
                  <a:cubicBezTo>
                    <a:pt x="161" y="128"/>
                    <a:pt x="161" y="128"/>
                    <a:pt x="161" y="128"/>
                  </a:cubicBezTo>
                  <a:cubicBezTo>
                    <a:pt x="163" y="128"/>
                    <a:pt x="165" y="128"/>
                    <a:pt x="167" y="129"/>
                  </a:cubicBezTo>
                  <a:cubicBezTo>
                    <a:pt x="168" y="129"/>
                    <a:pt x="174" y="132"/>
                    <a:pt x="178" y="128"/>
                  </a:cubicBezTo>
                  <a:cubicBezTo>
                    <a:pt x="181" y="126"/>
                    <a:pt x="182" y="121"/>
                    <a:pt x="181" y="114"/>
                  </a:cubicBezTo>
                  <a:close/>
                  <a:moveTo>
                    <a:pt x="170" y="103"/>
                  </a:moveTo>
                  <a:cubicBezTo>
                    <a:pt x="170" y="87"/>
                    <a:pt x="164" y="72"/>
                    <a:pt x="164" y="56"/>
                  </a:cubicBezTo>
                  <a:cubicBezTo>
                    <a:pt x="163" y="33"/>
                    <a:pt x="128" y="33"/>
                    <a:pt x="128" y="55"/>
                  </a:cubicBezTo>
                  <a:cubicBezTo>
                    <a:pt x="115" y="57"/>
                    <a:pt x="101" y="59"/>
                    <a:pt x="88" y="58"/>
                  </a:cubicBezTo>
                  <a:cubicBezTo>
                    <a:pt x="75" y="57"/>
                    <a:pt x="75" y="77"/>
                    <a:pt x="88" y="77"/>
                  </a:cubicBezTo>
                  <a:cubicBezTo>
                    <a:pt x="102" y="78"/>
                    <a:pt x="116" y="76"/>
                    <a:pt x="130" y="74"/>
                  </a:cubicBezTo>
                  <a:cubicBezTo>
                    <a:pt x="132" y="83"/>
                    <a:pt x="133" y="91"/>
                    <a:pt x="134" y="99"/>
                  </a:cubicBezTo>
                  <a:cubicBezTo>
                    <a:pt x="105" y="110"/>
                    <a:pt x="89" y="134"/>
                    <a:pt x="85" y="166"/>
                  </a:cubicBezTo>
                  <a:cubicBezTo>
                    <a:pt x="85" y="166"/>
                    <a:pt x="85" y="166"/>
                    <a:pt x="85" y="166"/>
                  </a:cubicBezTo>
                  <a:cubicBezTo>
                    <a:pt x="85" y="97"/>
                    <a:pt x="85" y="97"/>
                    <a:pt x="85" y="97"/>
                  </a:cubicBezTo>
                  <a:cubicBezTo>
                    <a:pt x="103" y="97"/>
                    <a:pt x="103" y="97"/>
                    <a:pt x="103" y="97"/>
                  </a:cubicBezTo>
                  <a:cubicBezTo>
                    <a:pt x="103" y="80"/>
                    <a:pt x="103" y="80"/>
                    <a:pt x="103" y="80"/>
                  </a:cubicBezTo>
                  <a:cubicBezTo>
                    <a:pt x="37" y="80"/>
                    <a:pt x="37" y="80"/>
                    <a:pt x="37" y="80"/>
                  </a:cubicBezTo>
                  <a:cubicBezTo>
                    <a:pt x="37" y="80"/>
                    <a:pt x="37" y="80"/>
                    <a:pt x="37" y="80"/>
                  </a:cubicBezTo>
                  <a:cubicBezTo>
                    <a:pt x="37" y="79"/>
                    <a:pt x="37" y="79"/>
                    <a:pt x="37" y="79"/>
                  </a:cubicBezTo>
                  <a:cubicBezTo>
                    <a:pt x="37" y="78"/>
                    <a:pt x="37" y="77"/>
                    <a:pt x="39" y="77"/>
                  </a:cubicBezTo>
                  <a:cubicBezTo>
                    <a:pt x="39" y="77"/>
                    <a:pt x="40" y="77"/>
                    <a:pt x="40" y="77"/>
                  </a:cubicBezTo>
                  <a:cubicBezTo>
                    <a:pt x="40" y="78"/>
                    <a:pt x="40" y="78"/>
                    <a:pt x="40" y="78"/>
                  </a:cubicBezTo>
                  <a:cubicBezTo>
                    <a:pt x="58" y="78"/>
                    <a:pt x="58" y="78"/>
                    <a:pt x="58" y="78"/>
                  </a:cubicBezTo>
                  <a:cubicBezTo>
                    <a:pt x="58" y="78"/>
                    <a:pt x="59" y="78"/>
                    <a:pt x="59" y="78"/>
                  </a:cubicBezTo>
                  <a:cubicBezTo>
                    <a:pt x="60" y="78"/>
                    <a:pt x="61" y="78"/>
                    <a:pt x="61" y="77"/>
                  </a:cubicBezTo>
                  <a:cubicBezTo>
                    <a:pt x="61" y="77"/>
                    <a:pt x="61" y="77"/>
                    <a:pt x="61" y="77"/>
                  </a:cubicBezTo>
                  <a:cubicBezTo>
                    <a:pt x="61" y="76"/>
                    <a:pt x="61" y="76"/>
                    <a:pt x="61" y="76"/>
                  </a:cubicBezTo>
                  <a:cubicBezTo>
                    <a:pt x="62" y="75"/>
                    <a:pt x="62" y="75"/>
                    <a:pt x="62" y="75"/>
                  </a:cubicBezTo>
                  <a:cubicBezTo>
                    <a:pt x="62" y="76"/>
                    <a:pt x="62" y="77"/>
                    <a:pt x="62" y="77"/>
                  </a:cubicBezTo>
                  <a:cubicBezTo>
                    <a:pt x="82" y="77"/>
                    <a:pt x="82" y="77"/>
                    <a:pt x="82" y="77"/>
                  </a:cubicBezTo>
                  <a:cubicBezTo>
                    <a:pt x="82" y="73"/>
                    <a:pt x="77" y="70"/>
                    <a:pt x="72" y="70"/>
                  </a:cubicBezTo>
                  <a:cubicBezTo>
                    <a:pt x="70" y="70"/>
                    <a:pt x="68" y="71"/>
                    <a:pt x="67" y="71"/>
                  </a:cubicBezTo>
                  <a:cubicBezTo>
                    <a:pt x="67" y="75"/>
                    <a:pt x="64" y="74"/>
                    <a:pt x="63" y="74"/>
                  </a:cubicBezTo>
                  <a:cubicBezTo>
                    <a:pt x="63" y="74"/>
                    <a:pt x="63" y="74"/>
                    <a:pt x="63" y="74"/>
                  </a:cubicBezTo>
                  <a:cubicBezTo>
                    <a:pt x="63" y="74"/>
                    <a:pt x="63" y="74"/>
                    <a:pt x="63" y="74"/>
                  </a:cubicBezTo>
                  <a:cubicBezTo>
                    <a:pt x="62" y="74"/>
                    <a:pt x="61" y="75"/>
                    <a:pt x="61" y="75"/>
                  </a:cubicBezTo>
                  <a:cubicBezTo>
                    <a:pt x="61" y="76"/>
                    <a:pt x="61" y="76"/>
                    <a:pt x="61" y="77"/>
                  </a:cubicBezTo>
                  <a:cubicBezTo>
                    <a:pt x="61" y="77"/>
                    <a:pt x="61" y="77"/>
                    <a:pt x="60" y="77"/>
                  </a:cubicBezTo>
                  <a:cubicBezTo>
                    <a:pt x="60" y="77"/>
                    <a:pt x="60" y="78"/>
                    <a:pt x="59" y="78"/>
                  </a:cubicBezTo>
                  <a:cubicBezTo>
                    <a:pt x="59" y="75"/>
                    <a:pt x="59" y="75"/>
                    <a:pt x="59" y="75"/>
                  </a:cubicBezTo>
                  <a:cubicBezTo>
                    <a:pt x="40" y="75"/>
                    <a:pt x="40" y="75"/>
                    <a:pt x="40" y="75"/>
                  </a:cubicBezTo>
                  <a:cubicBezTo>
                    <a:pt x="40" y="76"/>
                    <a:pt x="40" y="76"/>
                    <a:pt x="40" y="76"/>
                  </a:cubicBezTo>
                  <a:cubicBezTo>
                    <a:pt x="39" y="76"/>
                    <a:pt x="39" y="76"/>
                    <a:pt x="39" y="76"/>
                  </a:cubicBezTo>
                  <a:cubicBezTo>
                    <a:pt x="37" y="77"/>
                    <a:pt x="37" y="77"/>
                    <a:pt x="36" y="79"/>
                  </a:cubicBezTo>
                  <a:cubicBezTo>
                    <a:pt x="36" y="79"/>
                    <a:pt x="36" y="79"/>
                    <a:pt x="36" y="80"/>
                  </a:cubicBezTo>
                  <a:cubicBezTo>
                    <a:pt x="36" y="80"/>
                    <a:pt x="36" y="80"/>
                    <a:pt x="36" y="80"/>
                  </a:cubicBezTo>
                  <a:cubicBezTo>
                    <a:pt x="0" y="80"/>
                    <a:pt x="0" y="80"/>
                    <a:pt x="0" y="80"/>
                  </a:cubicBezTo>
                  <a:cubicBezTo>
                    <a:pt x="0" y="97"/>
                    <a:pt x="0" y="97"/>
                    <a:pt x="0" y="97"/>
                  </a:cubicBezTo>
                  <a:cubicBezTo>
                    <a:pt x="10" y="97"/>
                    <a:pt x="10" y="97"/>
                    <a:pt x="10" y="97"/>
                  </a:cubicBezTo>
                  <a:cubicBezTo>
                    <a:pt x="10" y="176"/>
                    <a:pt x="10" y="176"/>
                    <a:pt x="10" y="176"/>
                  </a:cubicBezTo>
                  <a:cubicBezTo>
                    <a:pt x="84" y="176"/>
                    <a:pt x="84" y="176"/>
                    <a:pt x="84" y="176"/>
                  </a:cubicBezTo>
                  <a:cubicBezTo>
                    <a:pt x="84" y="168"/>
                    <a:pt x="84" y="168"/>
                    <a:pt x="84" y="168"/>
                  </a:cubicBezTo>
                  <a:cubicBezTo>
                    <a:pt x="86" y="181"/>
                    <a:pt x="107" y="180"/>
                    <a:pt x="108" y="165"/>
                  </a:cubicBezTo>
                  <a:cubicBezTo>
                    <a:pt x="112" y="141"/>
                    <a:pt x="126" y="125"/>
                    <a:pt x="150" y="120"/>
                  </a:cubicBezTo>
                  <a:cubicBezTo>
                    <a:pt x="159" y="121"/>
                    <a:pt x="170" y="116"/>
                    <a:pt x="170" y="103"/>
                  </a:cubicBezTo>
                  <a:close/>
                  <a:moveTo>
                    <a:pt x="27" y="26"/>
                  </a:moveTo>
                  <a:cubicBezTo>
                    <a:pt x="30" y="69"/>
                    <a:pt x="30" y="69"/>
                    <a:pt x="30" y="69"/>
                  </a:cubicBezTo>
                  <a:cubicBezTo>
                    <a:pt x="22" y="70"/>
                    <a:pt x="22" y="70"/>
                    <a:pt x="22" y="70"/>
                  </a:cubicBezTo>
                  <a:cubicBezTo>
                    <a:pt x="19" y="27"/>
                    <a:pt x="19" y="27"/>
                    <a:pt x="19" y="27"/>
                  </a:cubicBezTo>
                  <a:lnTo>
                    <a:pt x="27" y="26"/>
                  </a:lnTo>
                  <a:close/>
                  <a:moveTo>
                    <a:pt x="27" y="26"/>
                  </a:moveTo>
                  <a:cubicBezTo>
                    <a:pt x="27" y="26"/>
                    <a:pt x="27" y="26"/>
                    <a:pt x="27" y="2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grpSp>
      <p:grpSp>
        <p:nvGrpSpPr>
          <p:cNvPr id="8" name="Group 7"/>
          <p:cNvGrpSpPr/>
          <p:nvPr/>
        </p:nvGrpSpPr>
        <p:grpSpPr>
          <a:xfrm>
            <a:off x="6980965" y="1793033"/>
            <a:ext cx="1008000" cy="1008000"/>
            <a:chOff x="6959473" y="1826566"/>
            <a:chExt cx="1008000" cy="1008000"/>
          </a:xfrm>
        </p:grpSpPr>
        <p:sp>
          <p:nvSpPr>
            <p:cNvPr id="52" name="Oval 51"/>
            <p:cNvSpPr/>
            <p:nvPr/>
          </p:nvSpPr>
          <p:spPr>
            <a:xfrm>
              <a:off x="6959473" y="1826566"/>
              <a:ext cx="1008000" cy="1008000"/>
            </a:xfrm>
            <a:prstGeom prst="ellipse">
              <a:avLst/>
            </a:prstGeom>
            <a:ln w="38100">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lumMod val="60000"/>
                    <a:lumOff val="40000"/>
                  </a:srgbClr>
                </a:solidFill>
                <a:effectLst/>
                <a:uLnTx/>
                <a:uFillTx/>
                <a:latin typeface="Arial"/>
                <a:ea typeface="+mn-ea"/>
                <a:cs typeface="+mn-cs"/>
              </a:endParaRPr>
            </a:p>
          </p:txBody>
        </p:sp>
        <p:grpSp>
          <p:nvGrpSpPr>
            <p:cNvPr id="91" name="Group 90"/>
            <p:cNvGrpSpPr/>
            <p:nvPr/>
          </p:nvGrpSpPr>
          <p:grpSpPr>
            <a:xfrm>
              <a:off x="7186680" y="2063494"/>
              <a:ext cx="553586" cy="534144"/>
              <a:chOff x="-1773238" y="646112"/>
              <a:chExt cx="858838" cy="828676"/>
            </a:xfrm>
          </p:grpSpPr>
          <p:sp>
            <p:nvSpPr>
              <p:cNvPr id="85" name="Freeform 63"/>
              <p:cNvSpPr>
                <a:spLocks noEditPoints="1"/>
              </p:cNvSpPr>
              <p:nvPr/>
            </p:nvSpPr>
            <p:spPr bwMode="auto">
              <a:xfrm>
                <a:off x="-1773238" y="646112"/>
                <a:ext cx="844550" cy="725488"/>
              </a:xfrm>
              <a:custGeom>
                <a:avLst/>
                <a:gdLst>
                  <a:gd name="T0" fmla="*/ 1945 w 2016"/>
                  <a:gd name="T1" fmla="*/ 462 h 1734"/>
                  <a:gd name="T2" fmla="*/ 1804 w 2016"/>
                  <a:gd name="T3" fmla="*/ 745 h 1734"/>
                  <a:gd name="T4" fmla="*/ 1769 w 2016"/>
                  <a:gd name="T5" fmla="*/ 405 h 1734"/>
                  <a:gd name="T6" fmla="*/ 1733 w 2016"/>
                  <a:gd name="T7" fmla="*/ 745 h 1734"/>
                  <a:gd name="T8" fmla="*/ 1584 w 2016"/>
                  <a:gd name="T9" fmla="*/ 415 h 1734"/>
                  <a:gd name="T10" fmla="*/ 1513 w 2016"/>
                  <a:gd name="T11" fmla="*/ 415 h 1734"/>
                  <a:gd name="T12" fmla="*/ 1362 w 2016"/>
                  <a:gd name="T13" fmla="*/ 745 h 1734"/>
                  <a:gd name="T14" fmla="*/ 1327 w 2016"/>
                  <a:gd name="T15" fmla="*/ 351 h 1734"/>
                  <a:gd name="T16" fmla="*/ 1292 w 2016"/>
                  <a:gd name="T17" fmla="*/ 745 h 1734"/>
                  <a:gd name="T18" fmla="*/ 1133 w 2016"/>
                  <a:gd name="T19" fmla="*/ 357 h 1734"/>
                  <a:gd name="T20" fmla="*/ 1062 w 2016"/>
                  <a:gd name="T21" fmla="*/ 360 h 1734"/>
                  <a:gd name="T22" fmla="*/ 929 w 2016"/>
                  <a:gd name="T23" fmla="*/ 745 h 1734"/>
                  <a:gd name="T24" fmla="*/ 836 w 2016"/>
                  <a:gd name="T25" fmla="*/ 288 h 1734"/>
                  <a:gd name="T26" fmla="*/ 858 w 2016"/>
                  <a:gd name="T27" fmla="*/ 745 h 1734"/>
                  <a:gd name="T28" fmla="*/ 595 w 2016"/>
                  <a:gd name="T29" fmla="*/ 290 h 1734"/>
                  <a:gd name="T30" fmla="*/ 526 w 2016"/>
                  <a:gd name="T31" fmla="*/ 305 h 1734"/>
                  <a:gd name="T32" fmla="*/ 455 w 2016"/>
                  <a:gd name="T33" fmla="*/ 745 h 1734"/>
                  <a:gd name="T34" fmla="*/ 180 w 2016"/>
                  <a:gd name="T35" fmla="*/ 31 h 1734"/>
                  <a:gd name="T36" fmla="*/ 4 w 2016"/>
                  <a:gd name="T37" fmla="*/ 32 h 1734"/>
                  <a:gd name="T38" fmla="*/ 166 w 2016"/>
                  <a:gd name="T39" fmla="*/ 100 h 1734"/>
                  <a:gd name="T40" fmla="*/ 530 w 2016"/>
                  <a:gd name="T41" fmla="*/ 1235 h 1734"/>
                  <a:gd name="T42" fmla="*/ 348 w 2016"/>
                  <a:gd name="T43" fmla="*/ 1682 h 1734"/>
                  <a:gd name="T44" fmla="*/ 1910 w 2016"/>
                  <a:gd name="T45" fmla="*/ 1734 h 1734"/>
                  <a:gd name="T46" fmla="*/ 1910 w 2016"/>
                  <a:gd name="T47" fmla="*/ 1663 h 1734"/>
                  <a:gd name="T48" fmla="*/ 409 w 2016"/>
                  <a:gd name="T49" fmla="*/ 1646 h 1734"/>
                  <a:gd name="T50" fmla="*/ 590 w 2016"/>
                  <a:gd name="T51" fmla="*/ 1273 h 1734"/>
                  <a:gd name="T52" fmla="*/ 2016 w 2016"/>
                  <a:gd name="T53" fmla="*/ 1068 h 1734"/>
                  <a:gd name="T54" fmla="*/ 1980 w 2016"/>
                  <a:gd name="T55" fmla="*/ 427 h 1734"/>
                  <a:gd name="T56" fmla="*/ 476 w 2016"/>
                  <a:gd name="T57" fmla="*/ 815 h 1734"/>
                  <a:gd name="T58" fmla="*/ 717 w 2016"/>
                  <a:gd name="T59" fmla="*/ 1193 h 1734"/>
                  <a:gd name="T60" fmla="*/ 788 w 2016"/>
                  <a:gd name="T61" fmla="*/ 1187 h 1734"/>
                  <a:gd name="T62" fmla="*/ 867 w 2016"/>
                  <a:gd name="T63" fmla="*/ 815 h 1734"/>
                  <a:gd name="T64" fmla="*/ 788 w 2016"/>
                  <a:gd name="T65" fmla="*/ 1187 h 1734"/>
                  <a:gd name="T66" fmla="*/ 938 w 2016"/>
                  <a:gd name="T67" fmla="*/ 815 h 1734"/>
                  <a:gd name="T68" fmla="*/ 1096 w 2016"/>
                  <a:gd name="T69" fmla="*/ 1164 h 1734"/>
                  <a:gd name="T70" fmla="*/ 1292 w 2016"/>
                  <a:gd name="T71" fmla="*/ 1149 h 1734"/>
                  <a:gd name="T72" fmla="*/ 1152 w 2016"/>
                  <a:gd name="T73" fmla="*/ 815 h 1734"/>
                  <a:gd name="T74" fmla="*/ 1292 w 2016"/>
                  <a:gd name="T75" fmla="*/ 1149 h 1734"/>
                  <a:gd name="T76" fmla="*/ 1362 w 2016"/>
                  <a:gd name="T77" fmla="*/ 1144 h 1734"/>
                  <a:gd name="T78" fmla="*/ 1513 w 2016"/>
                  <a:gd name="T79" fmla="*/ 815 h 1734"/>
                  <a:gd name="T80" fmla="*/ 1733 w 2016"/>
                  <a:gd name="T81" fmla="*/ 1116 h 1734"/>
                  <a:gd name="T82" fmla="*/ 1584 w 2016"/>
                  <a:gd name="T83" fmla="*/ 815 h 1734"/>
                  <a:gd name="T84" fmla="*/ 1733 w 2016"/>
                  <a:gd name="T85" fmla="*/ 1116 h 1734"/>
                  <a:gd name="T86" fmla="*/ 1912 w 2016"/>
                  <a:gd name="T87" fmla="*/ 1103 h 1734"/>
                  <a:gd name="T88" fmla="*/ 1804 w 2016"/>
                  <a:gd name="T89" fmla="*/ 815 h 1734"/>
                  <a:gd name="T90" fmla="*/ 1945 w 2016"/>
                  <a:gd name="T91" fmla="*/ 1068 h 1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16" h="1734">
                    <a:moveTo>
                      <a:pt x="1980" y="427"/>
                    </a:moveTo>
                    <a:cubicBezTo>
                      <a:pt x="1961" y="427"/>
                      <a:pt x="1945" y="443"/>
                      <a:pt x="1945" y="462"/>
                    </a:cubicBezTo>
                    <a:cubicBezTo>
                      <a:pt x="1945" y="745"/>
                      <a:pt x="1945" y="745"/>
                      <a:pt x="1945" y="745"/>
                    </a:cubicBezTo>
                    <a:cubicBezTo>
                      <a:pt x="1804" y="745"/>
                      <a:pt x="1804" y="745"/>
                      <a:pt x="1804" y="745"/>
                    </a:cubicBezTo>
                    <a:cubicBezTo>
                      <a:pt x="1804" y="440"/>
                      <a:pt x="1804" y="440"/>
                      <a:pt x="1804" y="440"/>
                    </a:cubicBezTo>
                    <a:cubicBezTo>
                      <a:pt x="1804" y="421"/>
                      <a:pt x="1788" y="405"/>
                      <a:pt x="1769" y="405"/>
                    </a:cubicBezTo>
                    <a:cubicBezTo>
                      <a:pt x="1749" y="405"/>
                      <a:pt x="1733" y="421"/>
                      <a:pt x="1733" y="440"/>
                    </a:cubicBezTo>
                    <a:cubicBezTo>
                      <a:pt x="1733" y="745"/>
                      <a:pt x="1733" y="745"/>
                      <a:pt x="1733" y="745"/>
                    </a:cubicBezTo>
                    <a:cubicBezTo>
                      <a:pt x="1584" y="745"/>
                      <a:pt x="1584" y="745"/>
                      <a:pt x="1584" y="745"/>
                    </a:cubicBezTo>
                    <a:cubicBezTo>
                      <a:pt x="1584" y="415"/>
                      <a:pt x="1584" y="415"/>
                      <a:pt x="1584" y="415"/>
                    </a:cubicBezTo>
                    <a:cubicBezTo>
                      <a:pt x="1584" y="396"/>
                      <a:pt x="1568" y="380"/>
                      <a:pt x="1549" y="380"/>
                    </a:cubicBezTo>
                    <a:cubicBezTo>
                      <a:pt x="1529" y="380"/>
                      <a:pt x="1513" y="396"/>
                      <a:pt x="1513" y="415"/>
                    </a:cubicBezTo>
                    <a:cubicBezTo>
                      <a:pt x="1513" y="745"/>
                      <a:pt x="1513" y="745"/>
                      <a:pt x="1513" y="745"/>
                    </a:cubicBezTo>
                    <a:cubicBezTo>
                      <a:pt x="1362" y="745"/>
                      <a:pt x="1362" y="745"/>
                      <a:pt x="1362" y="745"/>
                    </a:cubicBezTo>
                    <a:cubicBezTo>
                      <a:pt x="1362" y="386"/>
                      <a:pt x="1362" y="386"/>
                      <a:pt x="1362" y="386"/>
                    </a:cubicBezTo>
                    <a:cubicBezTo>
                      <a:pt x="1362" y="366"/>
                      <a:pt x="1347" y="351"/>
                      <a:pt x="1327" y="351"/>
                    </a:cubicBezTo>
                    <a:cubicBezTo>
                      <a:pt x="1308" y="351"/>
                      <a:pt x="1292" y="366"/>
                      <a:pt x="1292" y="386"/>
                    </a:cubicBezTo>
                    <a:cubicBezTo>
                      <a:pt x="1292" y="745"/>
                      <a:pt x="1292" y="745"/>
                      <a:pt x="1292" y="745"/>
                    </a:cubicBezTo>
                    <a:cubicBezTo>
                      <a:pt x="1149" y="745"/>
                      <a:pt x="1149" y="745"/>
                      <a:pt x="1149" y="745"/>
                    </a:cubicBezTo>
                    <a:cubicBezTo>
                      <a:pt x="1133" y="357"/>
                      <a:pt x="1133" y="357"/>
                      <a:pt x="1133" y="357"/>
                    </a:cubicBezTo>
                    <a:cubicBezTo>
                      <a:pt x="1132" y="337"/>
                      <a:pt x="1115" y="322"/>
                      <a:pt x="1096" y="323"/>
                    </a:cubicBezTo>
                    <a:cubicBezTo>
                      <a:pt x="1077" y="324"/>
                      <a:pt x="1062" y="340"/>
                      <a:pt x="1062" y="360"/>
                    </a:cubicBezTo>
                    <a:cubicBezTo>
                      <a:pt x="1078" y="745"/>
                      <a:pt x="1078" y="745"/>
                      <a:pt x="1078" y="745"/>
                    </a:cubicBezTo>
                    <a:cubicBezTo>
                      <a:pt x="929" y="745"/>
                      <a:pt x="929" y="745"/>
                      <a:pt x="929" y="745"/>
                    </a:cubicBezTo>
                    <a:cubicBezTo>
                      <a:pt x="875" y="319"/>
                      <a:pt x="875" y="319"/>
                      <a:pt x="875" y="319"/>
                    </a:cubicBezTo>
                    <a:cubicBezTo>
                      <a:pt x="873" y="299"/>
                      <a:pt x="855" y="286"/>
                      <a:pt x="836" y="288"/>
                    </a:cubicBezTo>
                    <a:cubicBezTo>
                      <a:pt x="816" y="290"/>
                      <a:pt x="803" y="308"/>
                      <a:pt x="805" y="327"/>
                    </a:cubicBezTo>
                    <a:cubicBezTo>
                      <a:pt x="858" y="745"/>
                      <a:pt x="858" y="745"/>
                      <a:pt x="858" y="745"/>
                    </a:cubicBezTo>
                    <a:cubicBezTo>
                      <a:pt x="693" y="745"/>
                      <a:pt x="693" y="745"/>
                      <a:pt x="693" y="745"/>
                    </a:cubicBezTo>
                    <a:cubicBezTo>
                      <a:pt x="595" y="290"/>
                      <a:pt x="595" y="290"/>
                      <a:pt x="595" y="290"/>
                    </a:cubicBezTo>
                    <a:cubicBezTo>
                      <a:pt x="591" y="271"/>
                      <a:pt x="572" y="259"/>
                      <a:pt x="553" y="263"/>
                    </a:cubicBezTo>
                    <a:cubicBezTo>
                      <a:pt x="534" y="267"/>
                      <a:pt x="522" y="286"/>
                      <a:pt x="526" y="305"/>
                    </a:cubicBezTo>
                    <a:cubicBezTo>
                      <a:pt x="621" y="745"/>
                      <a:pt x="621" y="745"/>
                      <a:pt x="621" y="745"/>
                    </a:cubicBezTo>
                    <a:cubicBezTo>
                      <a:pt x="455" y="745"/>
                      <a:pt x="455" y="745"/>
                      <a:pt x="455" y="745"/>
                    </a:cubicBezTo>
                    <a:cubicBezTo>
                      <a:pt x="261" y="104"/>
                      <a:pt x="261" y="104"/>
                      <a:pt x="261" y="104"/>
                    </a:cubicBezTo>
                    <a:cubicBezTo>
                      <a:pt x="250" y="67"/>
                      <a:pt x="219" y="39"/>
                      <a:pt x="180" y="31"/>
                    </a:cubicBezTo>
                    <a:cubicBezTo>
                      <a:pt x="45" y="4"/>
                      <a:pt x="45" y="4"/>
                      <a:pt x="45" y="4"/>
                    </a:cubicBezTo>
                    <a:cubicBezTo>
                      <a:pt x="26" y="0"/>
                      <a:pt x="7" y="13"/>
                      <a:pt x="4" y="32"/>
                    </a:cubicBezTo>
                    <a:cubicBezTo>
                      <a:pt x="0" y="51"/>
                      <a:pt x="12" y="69"/>
                      <a:pt x="31" y="73"/>
                    </a:cubicBezTo>
                    <a:cubicBezTo>
                      <a:pt x="166" y="100"/>
                      <a:pt x="166" y="100"/>
                      <a:pt x="166" y="100"/>
                    </a:cubicBezTo>
                    <a:cubicBezTo>
                      <a:pt x="179" y="103"/>
                      <a:pt x="190" y="112"/>
                      <a:pt x="193" y="125"/>
                    </a:cubicBezTo>
                    <a:cubicBezTo>
                      <a:pt x="530" y="1235"/>
                      <a:pt x="530" y="1235"/>
                      <a:pt x="530" y="1235"/>
                    </a:cubicBezTo>
                    <a:cubicBezTo>
                      <a:pt x="346" y="1577"/>
                      <a:pt x="346" y="1577"/>
                      <a:pt x="346" y="1577"/>
                    </a:cubicBezTo>
                    <a:cubicBezTo>
                      <a:pt x="328" y="1611"/>
                      <a:pt x="329" y="1650"/>
                      <a:pt x="348" y="1682"/>
                    </a:cubicBezTo>
                    <a:cubicBezTo>
                      <a:pt x="367" y="1714"/>
                      <a:pt x="401" y="1734"/>
                      <a:pt x="439" y="1734"/>
                    </a:cubicBezTo>
                    <a:cubicBezTo>
                      <a:pt x="1910" y="1734"/>
                      <a:pt x="1910" y="1734"/>
                      <a:pt x="1910" y="1734"/>
                    </a:cubicBezTo>
                    <a:cubicBezTo>
                      <a:pt x="1929" y="1734"/>
                      <a:pt x="1945" y="1718"/>
                      <a:pt x="1945" y="1698"/>
                    </a:cubicBezTo>
                    <a:cubicBezTo>
                      <a:pt x="1945" y="1679"/>
                      <a:pt x="1929" y="1663"/>
                      <a:pt x="1910" y="1663"/>
                    </a:cubicBezTo>
                    <a:cubicBezTo>
                      <a:pt x="439" y="1663"/>
                      <a:pt x="439" y="1663"/>
                      <a:pt x="439" y="1663"/>
                    </a:cubicBezTo>
                    <a:cubicBezTo>
                      <a:pt x="421" y="1663"/>
                      <a:pt x="412" y="1651"/>
                      <a:pt x="409" y="1646"/>
                    </a:cubicBezTo>
                    <a:cubicBezTo>
                      <a:pt x="406" y="1641"/>
                      <a:pt x="399" y="1627"/>
                      <a:pt x="408" y="1611"/>
                    </a:cubicBezTo>
                    <a:cubicBezTo>
                      <a:pt x="590" y="1273"/>
                      <a:pt x="590" y="1273"/>
                      <a:pt x="590" y="1273"/>
                    </a:cubicBezTo>
                    <a:cubicBezTo>
                      <a:pt x="1918" y="1173"/>
                      <a:pt x="1918" y="1173"/>
                      <a:pt x="1918" y="1173"/>
                    </a:cubicBezTo>
                    <a:cubicBezTo>
                      <a:pt x="1973" y="1169"/>
                      <a:pt x="2016" y="1123"/>
                      <a:pt x="2016" y="1068"/>
                    </a:cubicBezTo>
                    <a:cubicBezTo>
                      <a:pt x="2016" y="462"/>
                      <a:pt x="2016" y="462"/>
                      <a:pt x="2016" y="462"/>
                    </a:cubicBezTo>
                    <a:cubicBezTo>
                      <a:pt x="2016" y="443"/>
                      <a:pt x="2000" y="427"/>
                      <a:pt x="1980" y="427"/>
                    </a:cubicBezTo>
                    <a:close/>
                    <a:moveTo>
                      <a:pt x="594" y="1202"/>
                    </a:moveTo>
                    <a:cubicBezTo>
                      <a:pt x="476" y="815"/>
                      <a:pt x="476" y="815"/>
                      <a:pt x="476" y="815"/>
                    </a:cubicBezTo>
                    <a:cubicBezTo>
                      <a:pt x="636" y="815"/>
                      <a:pt x="636" y="815"/>
                      <a:pt x="636" y="815"/>
                    </a:cubicBezTo>
                    <a:cubicBezTo>
                      <a:pt x="717" y="1193"/>
                      <a:pt x="717" y="1193"/>
                      <a:pt x="717" y="1193"/>
                    </a:cubicBezTo>
                    <a:lnTo>
                      <a:pt x="594" y="1202"/>
                    </a:lnTo>
                    <a:close/>
                    <a:moveTo>
                      <a:pt x="788" y="1187"/>
                    </a:moveTo>
                    <a:cubicBezTo>
                      <a:pt x="708" y="815"/>
                      <a:pt x="708" y="815"/>
                      <a:pt x="708" y="815"/>
                    </a:cubicBezTo>
                    <a:cubicBezTo>
                      <a:pt x="867" y="815"/>
                      <a:pt x="867" y="815"/>
                      <a:pt x="867" y="815"/>
                    </a:cubicBezTo>
                    <a:cubicBezTo>
                      <a:pt x="913" y="1178"/>
                      <a:pt x="913" y="1178"/>
                      <a:pt x="913" y="1178"/>
                    </a:cubicBezTo>
                    <a:lnTo>
                      <a:pt x="788" y="1187"/>
                    </a:lnTo>
                    <a:close/>
                    <a:moveTo>
                      <a:pt x="984" y="1173"/>
                    </a:moveTo>
                    <a:cubicBezTo>
                      <a:pt x="938" y="815"/>
                      <a:pt x="938" y="815"/>
                      <a:pt x="938" y="815"/>
                    </a:cubicBezTo>
                    <a:cubicBezTo>
                      <a:pt x="1081" y="815"/>
                      <a:pt x="1081" y="815"/>
                      <a:pt x="1081" y="815"/>
                    </a:cubicBezTo>
                    <a:cubicBezTo>
                      <a:pt x="1096" y="1164"/>
                      <a:pt x="1096" y="1164"/>
                      <a:pt x="1096" y="1164"/>
                    </a:cubicBezTo>
                    <a:lnTo>
                      <a:pt x="984" y="1173"/>
                    </a:lnTo>
                    <a:close/>
                    <a:moveTo>
                      <a:pt x="1292" y="1149"/>
                    </a:moveTo>
                    <a:cubicBezTo>
                      <a:pt x="1166" y="1159"/>
                      <a:pt x="1166" y="1159"/>
                      <a:pt x="1166" y="1159"/>
                    </a:cubicBezTo>
                    <a:cubicBezTo>
                      <a:pt x="1152" y="815"/>
                      <a:pt x="1152" y="815"/>
                      <a:pt x="1152" y="815"/>
                    </a:cubicBezTo>
                    <a:cubicBezTo>
                      <a:pt x="1292" y="815"/>
                      <a:pt x="1292" y="815"/>
                      <a:pt x="1292" y="815"/>
                    </a:cubicBezTo>
                    <a:lnTo>
                      <a:pt x="1292" y="1149"/>
                    </a:lnTo>
                    <a:close/>
                    <a:moveTo>
                      <a:pt x="1513" y="1133"/>
                    </a:moveTo>
                    <a:cubicBezTo>
                      <a:pt x="1362" y="1144"/>
                      <a:pt x="1362" y="1144"/>
                      <a:pt x="1362" y="1144"/>
                    </a:cubicBezTo>
                    <a:cubicBezTo>
                      <a:pt x="1362" y="815"/>
                      <a:pt x="1362" y="815"/>
                      <a:pt x="1362" y="815"/>
                    </a:cubicBezTo>
                    <a:cubicBezTo>
                      <a:pt x="1513" y="815"/>
                      <a:pt x="1513" y="815"/>
                      <a:pt x="1513" y="815"/>
                    </a:cubicBezTo>
                    <a:lnTo>
                      <a:pt x="1513" y="1133"/>
                    </a:lnTo>
                    <a:close/>
                    <a:moveTo>
                      <a:pt x="1733" y="1116"/>
                    </a:moveTo>
                    <a:cubicBezTo>
                      <a:pt x="1584" y="1128"/>
                      <a:pt x="1584" y="1128"/>
                      <a:pt x="1584" y="1128"/>
                    </a:cubicBezTo>
                    <a:cubicBezTo>
                      <a:pt x="1584" y="815"/>
                      <a:pt x="1584" y="815"/>
                      <a:pt x="1584" y="815"/>
                    </a:cubicBezTo>
                    <a:cubicBezTo>
                      <a:pt x="1733" y="815"/>
                      <a:pt x="1733" y="815"/>
                      <a:pt x="1733" y="815"/>
                    </a:cubicBezTo>
                    <a:lnTo>
                      <a:pt x="1733" y="1116"/>
                    </a:lnTo>
                    <a:close/>
                    <a:moveTo>
                      <a:pt x="1945" y="1068"/>
                    </a:moveTo>
                    <a:cubicBezTo>
                      <a:pt x="1945" y="1086"/>
                      <a:pt x="1931" y="1102"/>
                      <a:pt x="1912" y="1103"/>
                    </a:cubicBezTo>
                    <a:cubicBezTo>
                      <a:pt x="1804" y="1111"/>
                      <a:pt x="1804" y="1111"/>
                      <a:pt x="1804" y="1111"/>
                    </a:cubicBezTo>
                    <a:cubicBezTo>
                      <a:pt x="1804" y="815"/>
                      <a:pt x="1804" y="815"/>
                      <a:pt x="1804" y="815"/>
                    </a:cubicBezTo>
                    <a:cubicBezTo>
                      <a:pt x="1945" y="815"/>
                      <a:pt x="1945" y="815"/>
                      <a:pt x="1945" y="815"/>
                    </a:cubicBezTo>
                    <a:lnTo>
                      <a:pt x="1945" y="1068"/>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86" name="Oval 64"/>
              <p:cNvSpPr>
                <a:spLocks noChangeArrowheads="1"/>
              </p:cNvSpPr>
              <p:nvPr/>
            </p:nvSpPr>
            <p:spPr bwMode="auto">
              <a:xfrm>
                <a:off x="-1593850" y="1385888"/>
                <a:ext cx="88900" cy="88900"/>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87" name="Oval 65"/>
              <p:cNvSpPr>
                <a:spLocks noChangeArrowheads="1"/>
              </p:cNvSpPr>
              <p:nvPr/>
            </p:nvSpPr>
            <p:spPr bwMode="auto">
              <a:xfrm>
                <a:off x="-1062038" y="1385888"/>
                <a:ext cx="88900" cy="88900"/>
              </a:xfrm>
              <a:prstGeom prst="ellipse">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88" name="Freeform 66"/>
              <p:cNvSpPr>
                <a:spLocks/>
              </p:cNvSpPr>
              <p:nvPr/>
            </p:nvSpPr>
            <p:spPr bwMode="auto">
              <a:xfrm>
                <a:off x="-1579563" y="1371600"/>
                <a:ext cx="58738" cy="74613"/>
              </a:xfrm>
              <a:custGeom>
                <a:avLst/>
                <a:gdLst>
                  <a:gd name="T0" fmla="*/ 71 w 141"/>
                  <a:gd name="T1" fmla="*/ 176 h 176"/>
                  <a:gd name="T2" fmla="*/ 71 w 141"/>
                  <a:gd name="T3" fmla="*/ 176 h 176"/>
                  <a:gd name="T4" fmla="*/ 28 w 141"/>
                  <a:gd name="T5" fmla="*/ 141 h 176"/>
                  <a:gd name="T6" fmla="*/ 0 w 141"/>
                  <a:gd name="T7" fmla="*/ 0 h 176"/>
                  <a:gd name="T8" fmla="*/ 141 w 141"/>
                  <a:gd name="T9" fmla="*/ 0 h 176"/>
                  <a:gd name="T10" fmla="*/ 113 w 141"/>
                  <a:gd name="T11" fmla="*/ 141 h 176"/>
                  <a:gd name="T12" fmla="*/ 71 w 141"/>
                  <a:gd name="T13" fmla="*/ 176 h 176"/>
                </a:gdLst>
                <a:ahLst/>
                <a:cxnLst>
                  <a:cxn ang="0">
                    <a:pos x="T0" y="T1"/>
                  </a:cxn>
                  <a:cxn ang="0">
                    <a:pos x="T2" y="T3"/>
                  </a:cxn>
                  <a:cxn ang="0">
                    <a:pos x="T4" y="T5"/>
                  </a:cxn>
                  <a:cxn ang="0">
                    <a:pos x="T6" y="T7"/>
                  </a:cxn>
                  <a:cxn ang="0">
                    <a:pos x="T8" y="T9"/>
                  </a:cxn>
                  <a:cxn ang="0">
                    <a:pos x="T10" y="T11"/>
                  </a:cxn>
                  <a:cxn ang="0">
                    <a:pos x="T12" y="T13"/>
                  </a:cxn>
                </a:cxnLst>
                <a:rect l="0" t="0" r="r" b="b"/>
                <a:pathLst>
                  <a:path w="141" h="176">
                    <a:moveTo>
                      <a:pt x="71" y="176"/>
                    </a:moveTo>
                    <a:cubicBezTo>
                      <a:pt x="71" y="176"/>
                      <a:pt x="71" y="176"/>
                      <a:pt x="71" y="176"/>
                    </a:cubicBezTo>
                    <a:cubicBezTo>
                      <a:pt x="50" y="176"/>
                      <a:pt x="32" y="162"/>
                      <a:pt x="28" y="141"/>
                    </a:cubicBezTo>
                    <a:cubicBezTo>
                      <a:pt x="0" y="0"/>
                      <a:pt x="0" y="0"/>
                      <a:pt x="0" y="0"/>
                    </a:cubicBezTo>
                    <a:cubicBezTo>
                      <a:pt x="141" y="0"/>
                      <a:pt x="141" y="0"/>
                      <a:pt x="141" y="0"/>
                    </a:cubicBezTo>
                    <a:cubicBezTo>
                      <a:pt x="113" y="141"/>
                      <a:pt x="113" y="141"/>
                      <a:pt x="113" y="141"/>
                    </a:cubicBezTo>
                    <a:cubicBezTo>
                      <a:pt x="109" y="162"/>
                      <a:pt x="91" y="176"/>
                      <a:pt x="71" y="17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89" name="Freeform 67"/>
              <p:cNvSpPr>
                <a:spLocks/>
              </p:cNvSpPr>
              <p:nvPr/>
            </p:nvSpPr>
            <p:spPr bwMode="auto">
              <a:xfrm>
                <a:off x="-1047750" y="1371600"/>
                <a:ext cx="58738" cy="74613"/>
              </a:xfrm>
              <a:custGeom>
                <a:avLst/>
                <a:gdLst>
                  <a:gd name="T0" fmla="*/ 71 w 141"/>
                  <a:gd name="T1" fmla="*/ 176 h 176"/>
                  <a:gd name="T2" fmla="*/ 71 w 141"/>
                  <a:gd name="T3" fmla="*/ 176 h 176"/>
                  <a:gd name="T4" fmla="*/ 29 w 141"/>
                  <a:gd name="T5" fmla="*/ 141 h 176"/>
                  <a:gd name="T6" fmla="*/ 0 w 141"/>
                  <a:gd name="T7" fmla="*/ 0 h 176"/>
                  <a:gd name="T8" fmla="*/ 141 w 141"/>
                  <a:gd name="T9" fmla="*/ 0 h 176"/>
                  <a:gd name="T10" fmla="*/ 113 w 141"/>
                  <a:gd name="T11" fmla="*/ 141 h 176"/>
                  <a:gd name="T12" fmla="*/ 71 w 141"/>
                  <a:gd name="T13" fmla="*/ 176 h 176"/>
                </a:gdLst>
                <a:ahLst/>
                <a:cxnLst>
                  <a:cxn ang="0">
                    <a:pos x="T0" y="T1"/>
                  </a:cxn>
                  <a:cxn ang="0">
                    <a:pos x="T2" y="T3"/>
                  </a:cxn>
                  <a:cxn ang="0">
                    <a:pos x="T4" y="T5"/>
                  </a:cxn>
                  <a:cxn ang="0">
                    <a:pos x="T6" y="T7"/>
                  </a:cxn>
                  <a:cxn ang="0">
                    <a:pos x="T8" y="T9"/>
                  </a:cxn>
                  <a:cxn ang="0">
                    <a:pos x="T10" y="T11"/>
                  </a:cxn>
                  <a:cxn ang="0">
                    <a:pos x="T12" y="T13"/>
                  </a:cxn>
                </a:cxnLst>
                <a:rect l="0" t="0" r="r" b="b"/>
                <a:pathLst>
                  <a:path w="141" h="176">
                    <a:moveTo>
                      <a:pt x="71" y="176"/>
                    </a:moveTo>
                    <a:cubicBezTo>
                      <a:pt x="71" y="176"/>
                      <a:pt x="71" y="176"/>
                      <a:pt x="71" y="176"/>
                    </a:cubicBezTo>
                    <a:cubicBezTo>
                      <a:pt x="50" y="176"/>
                      <a:pt x="33" y="162"/>
                      <a:pt x="29" y="141"/>
                    </a:cubicBezTo>
                    <a:cubicBezTo>
                      <a:pt x="0" y="0"/>
                      <a:pt x="0" y="0"/>
                      <a:pt x="0" y="0"/>
                    </a:cubicBezTo>
                    <a:cubicBezTo>
                      <a:pt x="141" y="0"/>
                      <a:pt x="141" y="0"/>
                      <a:pt x="141" y="0"/>
                    </a:cubicBezTo>
                    <a:cubicBezTo>
                      <a:pt x="113" y="141"/>
                      <a:pt x="113" y="141"/>
                      <a:pt x="113" y="141"/>
                    </a:cubicBezTo>
                    <a:cubicBezTo>
                      <a:pt x="109" y="162"/>
                      <a:pt x="91" y="176"/>
                      <a:pt x="71" y="17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sp>
            <p:nvSpPr>
              <p:cNvPr id="90" name="Freeform 68"/>
              <p:cNvSpPr>
                <a:spLocks/>
              </p:cNvSpPr>
              <p:nvPr/>
            </p:nvSpPr>
            <p:spPr bwMode="auto">
              <a:xfrm>
                <a:off x="-1649413" y="736600"/>
                <a:ext cx="735013" cy="119063"/>
              </a:xfrm>
              <a:custGeom>
                <a:avLst/>
                <a:gdLst>
                  <a:gd name="T0" fmla="*/ 1725 w 1758"/>
                  <a:gd name="T1" fmla="*/ 211 h 282"/>
                  <a:gd name="T2" fmla="*/ 0 w 1758"/>
                  <a:gd name="T3" fmla="*/ 0 h 282"/>
                  <a:gd name="T4" fmla="*/ 22 w 1758"/>
                  <a:gd name="T5" fmla="*/ 74 h 282"/>
                  <a:gd name="T6" fmla="*/ 1716 w 1758"/>
                  <a:gd name="T7" fmla="*/ 281 h 282"/>
                  <a:gd name="T8" fmla="*/ 1721 w 1758"/>
                  <a:gd name="T9" fmla="*/ 282 h 282"/>
                  <a:gd name="T10" fmla="*/ 1756 w 1758"/>
                  <a:gd name="T11" fmla="*/ 251 h 282"/>
                  <a:gd name="T12" fmla="*/ 1725 w 1758"/>
                  <a:gd name="T13" fmla="*/ 211 h 282"/>
                </a:gdLst>
                <a:ahLst/>
                <a:cxnLst>
                  <a:cxn ang="0">
                    <a:pos x="T0" y="T1"/>
                  </a:cxn>
                  <a:cxn ang="0">
                    <a:pos x="T2" y="T3"/>
                  </a:cxn>
                  <a:cxn ang="0">
                    <a:pos x="T4" y="T5"/>
                  </a:cxn>
                  <a:cxn ang="0">
                    <a:pos x="T6" y="T7"/>
                  </a:cxn>
                  <a:cxn ang="0">
                    <a:pos x="T8" y="T9"/>
                  </a:cxn>
                  <a:cxn ang="0">
                    <a:pos x="T10" y="T11"/>
                  </a:cxn>
                  <a:cxn ang="0">
                    <a:pos x="T12" y="T13"/>
                  </a:cxn>
                </a:cxnLst>
                <a:rect l="0" t="0" r="r" b="b"/>
                <a:pathLst>
                  <a:path w="1758" h="282">
                    <a:moveTo>
                      <a:pt x="1725" y="211"/>
                    </a:moveTo>
                    <a:cubicBezTo>
                      <a:pt x="0" y="0"/>
                      <a:pt x="0" y="0"/>
                      <a:pt x="0" y="0"/>
                    </a:cubicBezTo>
                    <a:cubicBezTo>
                      <a:pt x="22" y="74"/>
                      <a:pt x="22" y="74"/>
                      <a:pt x="22" y="74"/>
                    </a:cubicBezTo>
                    <a:cubicBezTo>
                      <a:pt x="1716" y="281"/>
                      <a:pt x="1716" y="281"/>
                      <a:pt x="1716" y="281"/>
                    </a:cubicBezTo>
                    <a:cubicBezTo>
                      <a:pt x="1718" y="282"/>
                      <a:pt x="1719" y="282"/>
                      <a:pt x="1721" y="282"/>
                    </a:cubicBezTo>
                    <a:cubicBezTo>
                      <a:pt x="1738" y="282"/>
                      <a:pt x="1754" y="269"/>
                      <a:pt x="1756" y="251"/>
                    </a:cubicBezTo>
                    <a:cubicBezTo>
                      <a:pt x="1758" y="231"/>
                      <a:pt x="1744" y="214"/>
                      <a:pt x="1725" y="21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333333"/>
                  </a:solidFill>
                  <a:effectLst/>
                  <a:uLnTx/>
                  <a:uFillTx/>
                  <a:latin typeface="Arial"/>
                  <a:ea typeface="+mn-ea"/>
                  <a:cs typeface="+mn-cs"/>
                </a:endParaRPr>
              </a:p>
            </p:txBody>
          </p:sp>
        </p:grpSp>
      </p:grpSp>
    </p:spTree>
    <p:extLst>
      <p:ext uri="{BB962C8B-B14F-4D97-AF65-F5344CB8AC3E}">
        <p14:creationId xmlns:p14="http://schemas.microsoft.com/office/powerpoint/2010/main" val="741742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758574" y="758016"/>
            <a:ext cx="8917071" cy="2852737"/>
          </a:xfrm>
        </p:spPr>
        <p:txBody>
          <a:bodyPr/>
          <a:lstStyle/>
          <a:p>
            <a:pPr algn="ctr"/>
            <a:br>
              <a:rPr lang="de-DE" dirty="0"/>
            </a:br>
            <a:r>
              <a:rPr lang="de-DE" dirty="0"/>
              <a:t>World Gone Mobile &amp; In-App</a:t>
            </a:r>
          </a:p>
        </p:txBody>
      </p:sp>
      <p:sp>
        <p:nvSpPr>
          <p:cNvPr id="3" name="Date Placeholder 2"/>
          <p:cNvSpPr>
            <a:spLocks noGrp="1"/>
          </p:cNvSpPr>
          <p:nvPr>
            <p:ph type="dt" sz="half" idx="10"/>
          </p:nvPr>
        </p:nvSpPr>
        <p:spPr/>
        <p:txBody>
          <a:bodyPr/>
          <a:lstStyle/>
          <a:p>
            <a:fld id="{DFCCC08D-D6D9-734D-B3F4-1D7EB4E73237}" type="datetime1">
              <a:rPr lang="en-US" smtClean="0"/>
              <a:t>3/10/2017</a:t>
            </a:fld>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t>3</a:t>
            </a:fld>
            <a:endParaRPr lang="en-US"/>
          </a:p>
        </p:txBody>
      </p:sp>
    </p:spTree>
    <p:extLst>
      <p:ext uri="{BB962C8B-B14F-4D97-AF65-F5344CB8AC3E}">
        <p14:creationId xmlns:p14="http://schemas.microsoft.com/office/powerpoint/2010/main" val="3244202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Mobile Video Needs to Be Part of Your Strategy</a:t>
            </a:r>
            <a:endParaRPr lang="en-US" dirty="0"/>
          </a:p>
        </p:txBody>
      </p:sp>
      <p:sp>
        <p:nvSpPr>
          <p:cNvPr id="3" name="Date Placeholder 2"/>
          <p:cNvSpPr>
            <a:spLocks noGrp="1"/>
          </p:cNvSpPr>
          <p:nvPr>
            <p:ph type="dt" sz="half" idx="10"/>
          </p:nvPr>
        </p:nvSpPr>
        <p:spPr/>
        <p:txBody>
          <a:bodyPr/>
          <a:lstStyle/>
          <a:p>
            <a:pPr lvl="0"/>
            <a:fld id="{DFCCC08D-D6D9-734D-B3F4-1D7EB4E73237}" type="datetime1">
              <a:rPr lang="en-US" noProof="0" smtClean="0"/>
              <a:pPr lvl="0"/>
              <a:t>3/10/2017</a:t>
            </a:fld>
            <a:endParaRPr lang="en-US" noProof="0"/>
          </a:p>
        </p:txBody>
      </p:sp>
      <p:sp>
        <p:nvSpPr>
          <p:cNvPr id="4" name="Slide Number Placeholder 3"/>
          <p:cNvSpPr>
            <a:spLocks noGrp="1"/>
          </p:cNvSpPr>
          <p:nvPr>
            <p:ph type="sldNum" sz="quarter" idx="12"/>
          </p:nvPr>
        </p:nvSpPr>
        <p:spPr/>
        <p:txBody>
          <a:bodyPr/>
          <a:lstStyle/>
          <a:p>
            <a:pPr lvl="0"/>
            <a:fld id="{5246FB18-5DF1-419A-B975-14AFDDD65B9F}" type="slidenum">
              <a:rPr lang="en-US" noProof="0" smtClean="0"/>
              <a:pPr lvl="0"/>
              <a:t>30</a:t>
            </a:fld>
            <a:endParaRPr lang="en-US" noProof="0"/>
          </a:p>
        </p:txBody>
      </p:sp>
      <p:sp>
        <p:nvSpPr>
          <p:cNvPr id="22" name="Text Placeholder 21"/>
          <p:cNvSpPr>
            <a:spLocks noGrp="1"/>
          </p:cNvSpPr>
          <p:nvPr>
            <p:ph type="body" sz="quarter" idx="13"/>
          </p:nvPr>
        </p:nvSpPr>
        <p:spPr/>
        <p:txBody>
          <a:bodyPr/>
          <a:lstStyle/>
          <a:p>
            <a:endParaRPr lang="en-GB"/>
          </a:p>
        </p:txBody>
      </p:sp>
      <p:sp>
        <p:nvSpPr>
          <p:cNvPr id="6" name="Footer Placeholder 5"/>
          <p:cNvSpPr>
            <a:spLocks noGrp="1"/>
          </p:cNvSpPr>
          <p:nvPr>
            <p:ph type="ftr" sz="quarter" idx="3"/>
          </p:nvPr>
        </p:nvSpPr>
        <p:spPr/>
        <p:txBody>
          <a:bodyPr/>
          <a:lstStyle/>
          <a:p>
            <a:pPr lvl="0"/>
            <a:r>
              <a:rPr lang="en-US" noProof="0" dirty="0"/>
              <a:t>​Copyright © 2017 </a:t>
            </a:r>
            <a:r>
              <a:rPr lang="en-US" noProof="0" dirty="0" err="1"/>
              <a:t>Smaato</a:t>
            </a:r>
            <a:r>
              <a:rPr lang="en-US" noProof="0" dirty="0"/>
              <a:t> Inc. All Rights Reserved.</a:t>
            </a:r>
          </a:p>
        </p:txBody>
      </p:sp>
      <p:grpSp>
        <p:nvGrpSpPr>
          <p:cNvPr id="20" name="Group 19"/>
          <p:cNvGrpSpPr/>
          <p:nvPr/>
        </p:nvGrpSpPr>
        <p:grpSpPr>
          <a:xfrm>
            <a:off x="2983043" y="1499016"/>
            <a:ext cx="5388740" cy="5028110"/>
            <a:chOff x="2725615" y="1477107"/>
            <a:chExt cx="5669483" cy="5181671"/>
          </a:xfrm>
        </p:grpSpPr>
        <p:sp>
          <p:nvSpPr>
            <p:cNvPr id="10" name="Oval 9"/>
            <p:cNvSpPr/>
            <p:nvPr/>
          </p:nvSpPr>
          <p:spPr>
            <a:xfrm>
              <a:off x="2725615" y="1498365"/>
              <a:ext cx="3229448" cy="3127973"/>
            </a:xfrm>
            <a:prstGeom prst="ellipse">
              <a:avLst/>
            </a:prstGeom>
            <a:solidFill>
              <a:schemeClr val="accent3">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Oval 10"/>
            <p:cNvSpPr/>
            <p:nvPr/>
          </p:nvSpPr>
          <p:spPr>
            <a:xfrm>
              <a:off x="5045435" y="1477107"/>
              <a:ext cx="3229448" cy="3127973"/>
            </a:xfrm>
            <a:prstGeom prst="ellipse">
              <a:avLst/>
            </a:prstGeom>
            <a:solidFill>
              <a:schemeClr val="accent6">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p:cNvSpPr txBox="1"/>
            <p:nvPr/>
          </p:nvSpPr>
          <p:spPr>
            <a:xfrm>
              <a:off x="3016265" y="2334180"/>
              <a:ext cx="2029170" cy="123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2">
                      <a:lumMod val="25000"/>
                    </a:schemeClr>
                  </a:solidFill>
                  <a:effectLst/>
                  <a:uLnTx/>
                  <a:uFillTx/>
                  <a:latin typeface="Arial"/>
                  <a:ea typeface="+mn-ea"/>
                  <a:cs typeface="+mn-cs"/>
                </a:rPr>
                <a:t>What does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2">
                      <a:lumMod val="25000"/>
                    </a:schemeClr>
                  </a:solidFill>
                  <a:effectLst/>
                  <a:uLnTx/>
                  <a:uFillTx/>
                  <a:latin typeface="Arial"/>
                  <a:ea typeface="+mn-ea"/>
                  <a:cs typeface="+mn-cs"/>
                </a:rPr>
                <a:t>my audience care about? </a:t>
              </a:r>
            </a:p>
          </p:txBody>
        </p:sp>
        <p:sp>
          <p:nvSpPr>
            <p:cNvPr id="13" name="TextBox 12"/>
            <p:cNvSpPr txBox="1"/>
            <p:nvPr/>
          </p:nvSpPr>
          <p:spPr>
            <a:xfrm>
              <a:off x="6005306" y="2334180"/>
              <a:ext cx="2389792" cy="123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2">
                      <a:lumMod val="25000"/>
                    </a:schemeClr>
                  </a:solidFill>
                  <a:effectLst/>
                  <a:uLnTx/>
                  <a:uFillTx/>
                  <a:latin typeface="Arial"/>
                  <a:ea typeface="+mn-ea"/>
                  <a:cs typeface="+mn-cs"/>
                </a:rPr>
                <a:t>What does my brand stand for? </a:t>
              </a:r>
            </a:p>
          </p:txBody>
        </p:sp>
        <p:sp>
          <p:nvSpPr>
            <p:cNvPr id="14" name="Oval 13"/>
            <p:cNvSpPr/>
            <p:nvPr/>
          </p:nvSpPr>
          <p:spPr>
            <a:xfrm>
              <a:off x="3928348" y="3530805"/>
              <a:ext cx="3229448" cy="3127973"/>
            </a:xfrm>
            <a:prstGeom prst="ellipse">
              <a:avLst/>
            </a:prstGeom>
            <a:solidFill>
              <a:schemeClr val="accent4">
                <a:alpha val="6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5" name="TextBox 14"/>
            <p:cNvSpPr txBox="1"/>
            <p:nvPr/>
          </p:nvSpPr>
          <p:spPr>
            <a:xfrm>
              <a:off x="4040478" y="4837674"/>
              <a:ext cx="3005188" cy="8563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2">
                      <a:lumMod val="25000"/>
                    </a:schemeClr>
                  </a:solidFill>
                  <a:effectLst/>
                  <a:uLnTx/>
                  <a:uFillTx/>
                  <a:latin typeface="Arial"/>
                  <a:ea typeface="+mn-ea"/>
                  <a:cs typeface="+mn-cs"/>
                </a:rPr>
                <a:t>Where does my audience discover? </a:t>
              </a:r>
            </a:p>
          </p:txBody>
        </p:sp>
        <p:grpSp>
          <p:nvGrpSpPr>
            <p:cNvPr id="16" name="Group 15"/>
            <p:cNvGrpSpPr/>
            <p:nvPr/>
          </p:nvGrpSpPr>
          <p:grpSpPr>
            <a:xfrm>
              <a:off x="5107564" y="3294945"/>
              <a:ext cx="992829" cy="942021"/>
              <a:chOff x="832662" y="1175257"/>
              <a:chExt cx="2283518" cy="2077444"/>
            </a:xfrm>
          </p:grpSpPr>
          <p:sp>
            <p:nvSpPr>
              <p:cNvPr id="17" name="Oval 16"/>
              <p:cNvSpPr/>
              <p:nvPr/>
            </p:nvSpPr>
            <p:spPr>
              <a:xfrm>
                <a:off x="832662" y="1175257"/>
                <a:ext cx="2283518" cy="2077444"/>
              </a:xfrm>
              <a:prstGeom prst="ellipse">
                <a:avLst/>
              </a:prstGeom>
              <a:ln w="38100">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333333">
                      <a:lumMod val="60000"/>
                      <a:lumOff val="40000"/>
                    </a:srgbClr>
                  </a:solidFill>
                  <a:effectLst/>
                  <a:uLnTx/>
                  <a:uFillTx/>
                  <a:latin typeface="Arial"/>
                  <a:ea typeface="+mn-ea"/>
                  <a:cs typeface="+mn-cs"/>
                </a:endParaRPr>
              </a:p>
            </p:txBody>
          </p:sp>
          <p:pic>
            <p:nvPicPr>
              <p:cNvPr id="18" name="Picture 17" descr="ic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6926" y="1399548"/>
                <a:ext cx="1584993" cy="1584993"/>
              </a:xfrm>
              <a:prstGeom prst="rect">
                <a:avLst/>
              </a:prstGeom>
            </p:spPr>
          </p:pic>
        </p:grpSp>
      </p:grpSp>
      <p:sp>
        <p:nvSpPr>
          <p:cNvPr id="21" name="TextBox 20"/>
          <p:cNvSpPr txBox="1"/>
          <p:nvPr/>
        </p:nvSpPr>
        <p:spPr>
          <a:xfrm>
            <a:off x="1738859" y="895607"/>
            <a:ext cx="757003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25000"/>
                  </a:schemeClr>
                </a:solidFill>
                <a:effectLst/>
                <a:uLnTx/>
                <a:uFillTx/>
                <a:latin typeface="Arial"/>
                <a:ea typeface="+mn-ea"/>
                <a:cs typeface="+mn-cs"/>
              </a:rPr>
              <a:t>The Mobile Video Sweet Spot</a:t>
            </a:r>
          </a:p>
        </p:txBody>
      </p:sp>
    </p:spTree>
    <p:extLst>
      <p:ext uri="{BB962C8B-B14F-4D97-AF65-F5344CB8AC3E}">
        <p14:creationId xmlns:p14="http://schemas.microsoft.com/office/powerpoint/2010/main" val="1129940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236"/>
            <a:ext cx="9351827" cy="430607"/>
          </a:xfrm>
        </p:spPr>
        <p:txBody>
          <a:bodyPr/>
          <a:lstStyle/>
          <a:p>
            <a:r>
              <a:rPr lang="en-US" sz="2600" dirty="0"/>
              <a:t>Mobile Video Ad Spending Skyrockets in Q4</a:t>
            </a:r>
          </a:p>
        </p:txBody>
      </p:sp>
      <p:sp>
        <p:nvSpPr>
          <p:cNvPr id="3" name="Date Placeholder 2"/>
          <p:cNvSpPr>
            <a:spLocks noGrp="1"/>
          </p:cNvSpPr>
          <p:nvPr>
            <p:ph type="dt" sz="half" idx="10"/>
          </p:nvPr>
        </p:nvSpPr>
        <p:spPr/>
        <p:txBody>
          <a:bodyPr/>
          <a:lstStyle/>
          <a:p>
            <a:r>
              <a:rPr lang="bg-BG" dirty="0"/>
              <a:t>7/7/17</a:t>
            </a:r>
            <a:endParaRPr lang="en-US" dirty="0"/>
          </a:p>
        </p:txBody>
      </p:sp>
      <p:sp>
        <p:nvSpPr>
          <p:cNvPr id="4" name="Slide Number Placeholder 3"/>
          <p:cNvSpPr>
            <a:spLocks noGrp="1"/>
          </p:cNvSpPr>
          <p:nvPr>
            <p:ph type="sldNum" sz="quarter" idx="12"/>
          </p:nvPr>
        </p:nvSpPr>
        <p:spPr/>
        <p:txBody>
          <a:bodyPr/>
          <a:lstStyle/>
          <a:p>
            <a:r>
              <a:rPr lang="en-US" dirty="0"/>
              <a:t>5</a:t>
            </a:r>
          </a:p>
        </p:txBody>
      </p:sp>
      <p:sp>
        <p:nvSpPr>
          <p:cNvPr id="6" name="Footer Placeholder 5"/>
          <p:cNvSpPr>
            <a:spLocks noGrp="1"/>
          </p:cNvSpPr>
          <p:nvPr>
            <p:ph type="ftr" sz="quarter" idx="3"/>
          </p:nvPr>
        </p:nvSpPr>
        <p:spPr/>
        <p:txBody>
          <a:bodyPr/>
          <a:lstStyle/>
          <a:p>
            <a:r>
              <a:rPr lang="en-US" dirty="0"/>
              <a:t>​Copyright © 2017 </a:t>
            </a:r>
            <a:r>
              <a:rPr lang="en-US" dirty="0" err="1"/>
              <a:t>Smaato</a:t>
            </a:r>
            <a:r>
              <a:rPr lang="en-US" dirty="0"/>
              <a:t> Inc. All Rights Reserved.</a:t>
            </a:r>
          </a:p>
        </p:txBody>
      </p:sp>
      <p:sp>
        <p:nvSpPr>
          <p:cNvPr id="9" name="TextBox 8"/>
          <p:cNvSpPr txBox="1"/>
          <p:nvPr/>
        </p:nvSpPr>
        <p:spPr>
          <a:xfrm>
            <a:off x="6679956" y="6324680"/>
            <a:ext cx="4654242" cy="215444"/>
          </a:xfrm>
          <a:prstGeom prst="rect">
            <a:avLst/>
          </a:prstGeom>
          <a:noFill/>
        </p:spPr>
        <p:txBody>
          <a:bodyPr wrap="square" rtlCol="0">
            <a:spAutoFit/>
          </a:bodyPr>
          <a:lstStyle/>
          <a:p>
            <a:pPr algn="r"/>
            <a:r>
              <a:rPr lang="en-US" sz="800" dirty="0">
                <a:solidFill>
                  <a:srgbClr val="57585A"/>
                </a:solidFill>
              </a:rPr>
              <a:t>Source: </a:t>
            </a:r>
            <a:r>
              <a:rPr lang="en-US" sz="800" dirty="0" err="1">
                <a:solidFill>
                  <a:srgbClr val="57585A"/>
                </a:solidFill>
              </a:rPr>
              <a:t>Smaato</a:t>
            </a:r>
            <a:r>
              <a:rPr lang="en-US" sz="800" dirty="0">
                <a:solidFill>
                  <a:srgbClr val="57585A"/>
                </a:solidFill>
              </a:rPr>
              <a:t> Publisher Platform (SPX) – 2014 - 2016</a:t>
            </a:r>
          </a:p>
        </p:txBody>
      </p:sp>
      <p:sp>
        <p:nvSpPr>
          <p:cNvPr id="8" name="TextBox 7"/>
          <p:cNvSpPr txBox="1"/>
          <p:nvPr/>
        </p:nvSpPr>
        <p:spPr>
          <a:xfrm>
            <a:off x="11300059" y="4292867"/>
            <a:ext cx="184731"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1258" b="64369"/>
          <a:stretch/>
        </p:blipFill>
        <p:spPr>
          <a:xfrm>
            <a:off x="288112" y="1881622"/>
            <a:ext cx="11615776" cy="3641270"/>
          </a:xfrm>
          <a:prstGeom prst="rect">
            <a:avLst/>
          </a:prstGeom>
        </p:spPr>
      </p:pic>
      <p:sp>
        <p:nvSpPr>
          <p:cNvPr id="7" name="Rectangle 6"/>
          <p:cNvSpPr/>
          <p:nvPr/>
        </p:nvSpPr>
        <p:spPr>
          <a:xfrm>
            <a:off x="2024743" y="1185999"/>
            <a:ext cx="8303774" cy="769441"/>
          </a:xfrm>
          <a:prstGeom prst="rect">
            <a:avLst/>
          </a:prstGeom>
        </p:spPr>
        <p:txBody>
          <a:bodyPr wrap="square">
            <a:spAutoFit/>
          </a:bodyPr>
          <a:lstStyle/>
          <a:p>
            <a:pPr algn="ctr"/>
            <a:r>
              <a:rPr lang="en-US" sz="1600" dirty="0">
                <a:solidFill>
                  <a:schemeClr val="tx1">
                    <a:lumMod val="75000"/>
                    <a:lumOff val="25000"/>
                  </a:schemeClr>
                </a:solidFill>
              </a:rPr>
              <a:t>Global and Regional Mobile Video Ad Spend Growth</a:t>
            </a:r>
            <a:br>
              <a:rPr lang="en-US" sz="1600" dirty="0"/>
            </a:br>
            <a:r>
              <a:rPr lang="en-US" sz="1200" dirty="0">
                <a:solidFill>
                  <a:schemeClr val="tx1">
                    <a:lumMod val="75000"/>
                    <a:lumOff val="25000"/>
                  </a:schemeClr>
                </a:solidFill>
              </a:rPr>
              <a:t>Q4 2016 vs. Q3 2016</a:t>
            </a:r>
            <a:endParaRPr lang="en-US" sz="1600" dirty="0">
              <a:solidFill>
                <a:schemeClr val="tx1">
                  <a:lumMod val="75000"/>
                  <a:lumOff val="25000"/>
                </a:schemeClr>
              </a:solidFill>
            </a:endParaRPr>
          </a:p>
          <a:p>
            <a:endParaRPr lang="de-DE" sz="1600" dirty="0"/>
          </a:p>
        </p:txBody>
      </p:sp>
    </p:spTree>
    <p:extLst>
      <p:ext uri="{BB962C8B-B14F-4D97-AF65-F5344CB8AC3E}">
        <p14:creationId xmlns:p14="http://schemas.microsoft.com/office/powerpoint/2010/main" val="712563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0629" y="421104"/>
            <a:ext cx="1638235" cy="365760"/>
          </a:xfrm>
          <a:prstGeom prst="rect">
            <a:avLst/>
          </a:prstGeom>
        </p:spPr>
      </p:pic>
      <p:sp>
        <p:nvSpPr>
          <p:cNvPr id="20" name="Rectangle 19"/>
          <p:cNvSpPr/>
          <p:nvPr/>
        </p:nvSpPr>
        <p:spPr>
          <a:xfrm>
            <a:off x="373501" y="910034"/>
            <a:ext cx="1153300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Open Sans" panose="020B0606030504020204" pitchFamily="34" charset="0"/>
                <a:cs typeface="Open Sans" panose="020B0606030504020204" pitchFamily="34" charset="0"/>
              </a:rPr>
              <a:t>A video advertising unit - typically within text content - that </a:t>
            </a:r>
            <a:r>
              <a:rPr kumimoji="0" lang="en-GB" sz="2000" b="0" i="0" u="none" strike="noStrike" kern="1200" cap="none" spc="0" normalizeH="0" baseline="0" noProof="0" dirty="0" err="1">
                <a:ln>
                  <a:noFill/>
                </a:ln>
                <a:solidFill>
                  <a:srgbClr val="000000">
                    <a:lumMod val="65000"/>
                    <a:lumOff val="35000"/>
                  </a:srgbClr>
                </a:solidFill>
                <a:effectLst/>
                <a:uLnTx/>
                <a:uFillTx/>
                <a:latin typeface="Arial"/>
                <a:ea typeface="Open Sans" panose="020B0606030504020204" pitchFamily="34" charset="0"/>
                <a:cs typeface="Open Sans" panose="020B0606030504020204" pitchFamily="34" charset="0"/>
              </a:rPr>
              <a:t>autoplays</a:t>
            </a: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Open Sans" panose="020B0606030504020204" pitchFamily="34" charset="0"/>
                <a:cs typeface="Open Sans" panose="020B0606030504020204" pitchFamily="34" charset="0"/>
              </a:rPr>
              <a:t> in a player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Open Sans" panose="020B0606030504020204" pitchFamily="34" charset="0"/>
                <a:cs typeface="Open Sans" panose="020B0606030504020204" pitchFamily="34" charset="0"/>
              </a:rPr>
              <a:t>only when a user navigates to the ad unit section.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Open Sans" panose="020B0606030504020204" pitchFamily="34" charset="0"/>
                <a:cs typeface="Open Sans" panose="020B0606030504020204" pitchFamily="34" charset="0"/>
              </a:rPr>
              <a:t>Other Names: In-Read, In-Article, In-Line or </a:t>
            </a:r>
            <a:r>
              <a:rPr kumimoji="0" lang="en-US" sz="2000" b="0" i="0" u="none" strike="noStrike" kern="1200" cap="none" spc="0" normalizeH="0" baseline="0" noProof="0" dirty="0">
                <a:ln>
                  <a:noFill/>
                </a:ln>
                <a:solidFill>
                  <a:srgbClr val="000000">
                    <a:lumMod val="65000"/>
                    <a:lumOff val="35000"/>
                  </a:srgbClr>
                </a:solidFill>
                <a:effectLst/>
                <a:uLnTx/>
                <a:uFillTx/>
                <a:latin typeface="Arial"/>
                <a:ea typeface="Open Sans" panose="020B0606030504020204" pitchFamily="34" charset="0"/>
                <a:cs typeface="Open Sans" panose="020B0606030504020204" pitchFamily="34" charset="0"/>
              </a:rPr>
              <a:t>In-Page</a:t>
            </a:r>
            <a:endParaRPr kumimoji="0" lang="en-GB" sz="2000" b="0" i="0" u="none" strike="noStrike" kern="1200" cap="none" spc="0" normalizeH="0" baseline="0" noProof="0" dirty="0">
              <a:ln>
                <a:noFill/>
              </a:ln>
              <a:solidFill>
                <a:srgbClr val="000000">
                  <a:lumMod val="65000"/>
                  <a:lumOff val="35000"/>
                </a:srgbClr>
              </a:solidFill>
              <a:effectLst/>
              <a:uLnTx/>
              <a:uFillTx/>
              <a:latin typeface="Arial"/>
              <a:ea typeface="Open Sans" panose="020B0606030504020204" pitchFamily="34" charset="0"/>
              <a:cs typeface="Open Sans" panose="020B0606030504020204" pitchFamily="34" charset="0"/>
            </a:endParaRPr>
          </a:p>
        </p:txBody>
      </p:sp>
      <p:grpSp>
        <p:nvGrpSpPr>
          <p:cNvPr id="2" name="Group 1"/>
          <p:cNvGrpSpPr/>
          <p:nvPr/>
        </p:nvGrpSpPr>
        <p:grpSpPr>
          <a:xfrm>
            <a:off x="3307749" y="2661832"/>
            <a:ext cx="635309" cy="635309"/>
            <a:chOff x="2079015" y="2424084"/>
            <a:chExt cx="548640" cy="548640"/>
          </a:xfrm>
        </p:grpSpPr>
        <p:sp>
          <p:nvSpPr>
            <p:cNvPr id="23"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chemeClr val="accent2">
                <a:lumMod val="60000"/>
                <a:lumOff val="4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4"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3333"/>
                </a:solidFill>
                <a:effectLst/>
                <a:uLnTx/>
                <a:uFillTx/>
                <a:latin typeface="Arial"/>
                <a:ea typeface="+mn-ea"/>
                <a:cs typeface="+mn-cs"/>
              </a:endParaRPr>
            </a:p>
          </p:txBody>
        </p:sp>
      </p:grpSp>
      <p:sp>
        <p:nvSpPr>
          <p:cNvPr id="25" name="Rectangle 24"/>
          <p:cNvSpPr/>
          <p:nvPr/>
        </p:nvSpPr>
        <p:spPr>
          <a:xfrm>
            <a:off x="199505" y="2488075"/>
            <a:ext cx="2997579" cy="954107"/>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lumMod val="65000"/>
                    <a:lumOff val="35000"/>
                  </a:srgbClr>
                </a:solidFill>
                <a:effectLst/>
                <a:uLnTx/>
                <a:uFillTx/>
                <a:latin typeface="Arial"/>
                <a:ea typeface="+mn-ea"/>
                <a:cs typeface="+mn-cs"/>
              </a:rPr>
              <a:t>Technology: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lumMod val="65000"/>
                    <a:lumOff val="35000"/>
                  </a:srgbClr>
                </a:solidFill>
                <a:effectLst/>
                <a:uLnTx/>
                <a:uFillTx/>
                <a:latin typeface="Arial"/>
                <a:ea typeface="+mn-ea"/>
                <a:cs typeface="+mn-cs"/>
              </a:rPr>
              <a:t>VAST +JS player designed</a:t>
            </a:r>
            <a:br>
              <a:rPr kumimoji="0" lang="en-GB" b="0" i="0" u="none" strike="noStrike" kern="1200" cap="none" spc="0" normalizeH="0" baseline="0" noProof="0" dirty="0">
                <a:ln>
                  <a:noFill/>
                </a:ln>
                <a:solidFill>
                  <a:srgbClr val="000000">
                    <a:lumMod val="65000"/>
                    <a:lumOff val="35000"/>
                  </a:srgbClr>
                </a:solidFill>
                <a:effectLst/>
                <a:uLnTx/>
                <a:uFillTx/>
                <a:latin typeface="Arial"/>
                <a:ea typeface="+mn-ea"/>
                <a:cs typeface="+mn-cs"/>
              </a:rPr>
            </a:br>
            <a:r>
              <a:rPr kumimoji="0" lang="en-GB" b="0" i="0" u="none" strike="noStrike" kern="1200" cap="none" spc="0" normalizeH="0" baseline="0" noProof="0" dirty="0">
                <a:ln>
                  <a:noFill/>
                </a:ln>
                <a:solidFill>
                  <a:srgbClr val="000000">
                    <a:lumMod val="65000"/>
                    <a:lumOff val="35000"/>
                  </a:srgbClr>
                </a:solidFill>
                <a:effectLst/>
                <a:uLnTx/>
                <a:uFillTx/>
                <a:latin typeface="Arial"/>
                <a:ea typeface="+mn-ea"/>
                <a:cs typeface="+mn-cs"/>
              </a:rPr>
              <a:t> for</a:t>
            </a:r>
            <a:r>
              <a:rPr kumimoji="0" lang="en-GB" b="0" i="0" u="none" strike="noStrike" kern="1200" cap="none" spc="0" normalizeH="0" noProof="0" dirty="0">
                <a:ln>
                  <a:noFill/>
                </a:ln>
                <a:solidFill>
                  <a:srgbClr val="000000">
                    <a:lumMod val="65000"/>
                    <a:lumOff val="35000"/>
                  </a:srgbClr>
                </a:solidFill>
                <a:effectLst/>
                <a:uLnTx/>
                <a:uFillTx/>
                <a:latin typeface="Arial"/>
                <a:ea typeface="+mn-ea"/>
                <a:cs typeface="+mn-cs"/>
              </a:rPr>
              <a:t> </a:t>
            </a:r>
            <a:r>
              <a:rPr kumimoji="0" lang="en-GB" b="0" i="0" u="none" strike="noStrike" kern="1200" cap="none" spc="0" normalizeH="0" baseline="0" noProof="0" dirty="0">
                <a:ln>
                  <a:noFill/>
                </a:ln>
                <a:solidFill>
                  <a:srgbClr val="000000">
                    <a:lumMod val="65000"/>
                    <a:lumOff val="35000"/>
                  </a:srgbClr>
                </a:solidFill>
                <a:effectLst/>
                <a:uLnTx/>
                <a:uFillTx/>
                <a:latin typeface="Arial"/>
                <a:ea typeface="+mn-ea"/>
                <a:cs typeface="+mn-cs"/>
              </a:rPr>
              <a:t>Mobile</a:t>
            </a:r>
          </a:p>
        </p:txBody>
      </p:sp>
      <p:sp>
        <p:nvSpPr>
          <p:cNvPr id="26" name="Rectangle 25"/>
          <p:cNvSpPr/>
          <p:nvPr/>
        </p:nvSpPr>
        <p:spPr>
          <a:xfrm>
            <a:off x="604483" y="3921028"/>
            <a:ext cx="2592601" cy="677108"/>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65000"/>
                    <a:lumOff val="35000"/>
                  </a:srgbClr>
                </a:solidFill>
                <a:effectLst/>
                <a:uLnTx/>
                <a:uFillTx/>
                <a:latin typeface="Arial"/>
                <a:ea typeface="+mn-ea"/>
                <a:cs typeface="+mn-cs"/>
              </a:rPr>
              <a:t>Tracking:</a:t>
            </a:r>
            <a:endParaRPr kumimoji="0" lang="en-US" sz="14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lumMod val="65000"/>
                    <a:lumOff val="35000"/>
                  </a:srgbClr>
                </a:solidFill>
                <a:effectLst/>
                <a:uLnTx/>
                <a:uFillTx/>
                <a:latin typeface="Arial"/>
                <a:ea typeface="+mn-ea"/>
                <a:cs typeface="+mn-cs"/>
              </a:rPr>
              <a:t>Quartile / VTR etc.</a:t>
            </a:r>
          </a:p>
        </p:txBody>
      </p:sp>
      <p:sp>
        <p:nvSpPr>
          <p:cNvPr id="27" name="Rectangle 26"/>
          <p:cNvSpPr/>
          <p:nvPr/>
        </p:nvSpPr>
        <p:spPr>
          <a:xfrm>
            <a:off x="199505" y="4830761"/>
            <a:ext cx="2997580" cy="1231106"/>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lumMod val="65000"/>
                    <a:lumOff val="35000"/>
                  </a:srgbClr>
                </a:solidFill>
                <a:effectLst/>
                <a:uLnTx/>
                <a:uFillTx/>
                <a:latin typeface="Arial"/>
                <a:ea typeface="+mn-ea"/>
                <a:cs typeface="+mn-cs"/>
              </a:rPr>
              <a:t>Viewability:</a:t>
            </a:r>
            <a:endParaRPr kumimoji="0" lang="en-GB" sz="14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lumMod val="65000"/>
                    <a:lumOff val="35000"/>
                  </a:srgbClr>
                </a:solidFill>
                <a:effectLst/>
                <a:uLnTx/>
                <a:uFillTx/>
                <a:latin typeface="Arial"/>
                <a:ea typeface="+mn-ea"/>
                <a:cs typeface="+mn-cs"/>
              </a:rPr>
              <a:t>Top scores, since the video loads and plays only when 70% or more visible</a:t>
            </a:r>
          </a:p>
        </p:txBody>
      </p:sp>
      <p:sp>
        <p:nvSpPr>
          <p:cNvPr id="34" name="Rectangle 33"/>
          <p:cNvSpPr/>
          <p:nvPr/>
        </p:nvSpPr>
        <p:spPr>
          <a:xfrm>
            <a:off x="8845279" y="2349574"/>
            <a:ext cx="3346719" cy="1231106"/>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lumMod val="65000"/>
                    <a:lumOff val="35000"/>
                  </a:srgbClr>
                </a:solidFill>
                <a:effectLst/>
                <a:uLnTx/>
                <a:uFillTx/>
                <a:latin typeface="Arial"/>
                <a:ea typeface="+mn-ea"/>
                <a:cs typeface="+mn-cs"/>
              </a:rPr>
              <a:t>Intent</a:t>
            </a:r>
            <a:r>
              <a:rPr kumimoji="0" lang="en-US"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a:t>
            </a:r>
            <a:endParaRPr kumimoji="0" lang="en-GB" sz="2000" b="1"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lumMod val="65000"/>
                    <a:lumOff val="35000"/>
                  </a:srgbClr>
                </a:solidFill>
                <a:effectLst/>
                <a:uLnTx/>
                <a:uFillTx/>
                <a:latin typeface="Arial"/>
                <a:ea typeface="+mn-ea"/>
                <a:cs typeface="+mn-cs"/>
              </a:rPr>
              <a:t>Highly engaging since the user controls whether he wants to watch the video or not</a:t>
            </a:r>
          </a:p>
        </p:txBody>
      </p:sp>
      <p:sp>
        <p:nvSpPr>
          <p:cNvPr id="35" name="Rectangle 34"/>
          <p:cNvSpPr/>
          <p:nvPr/>
        </p:nvSpPr>
        <p:spPr>
          <a:xfrm>
            <a:off x="8994914" y="3921027"/>
            <a:ext cx="2911591" cy="677108"/>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65000"/>
                    <a:lumOff val="35000"/>
                  </a:srgbClr>
                </a:solidFill>
                <a:effectLst/>
                <a:uLnTx/>
                <a:uFillTx/>
                <a:latin typeface="Arial"/>
                <a:ea typeface="+mn-ea"/>
                <a:cs typeface="+mn-cs"/>
              </a:rPr>
              <a:t>Placement:</a:t>
            </a:r>
            <a:endParaRPr kumimoji="0" lang="en-US" sz="14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lumMod val="65000"/>
                    <a:lumOff val="35000"/>
                  </a:srgbClr>
                </a:solidFill>
                <a:effectLst/>
                <a:uLnTx/>
                <a:uFillTx/>
                <a:latin typeface="Arial"/>
                <a:ea typeface="+mn-ea"/>
                <a:cs typeface="+mn-cs"/>
              </a:rPr>
              <a:t>In-App &amp; Mobile Websites</a:t>
            </a:r>
          </a:p>
        </p:txBody>
      </p:sp>
      <p:sp>
        <p:nvSpPr>
          <p:cNvPr id="36" name="Rectangle 35"/>
          <p:cNvSpPr/>
          <p:nvPr/>
        </p:nvSpPr>
        <p:spPr>
          <a:xfrm>
            <a:off x="8994916" y="5107760"/>
            <a:ext cx="2805657" cy="677108"/>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lumMod val="65000"/>
                    <a:lumOff val="35000"/>
                  </a:srgbClr>
                </a:solidFill>
                <a:effectLst/>
                <a:uLnTx/>
                <a:uFillTx/>
                <a:latin typeface="Arial"/>
                <a:ea typeface="+mn-ea"/>
                <a:cs typeface="+mn-cs"/>
              </a:rPr>
              <a:t>Price:</a:t>
            </a:r>
            <a:endParaRPr kumimoji="0" lang="en-GB" sz="14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0000">
                    <a:lumMod val="65000"/>
                    <a:lumOff val="35000"/>
                  </a:srgbClr>
                </a:solidFill>
                <a:effectLst/>
                <a:uLnTx/>
                <a:uFillTx/>
                <a:latin typeface="Arial"/>
                <a:ea typeface="+mn-ea"/>
                <a:cs typeface="+mn-cs"/>
              </a:rPr>
              <a:t>Medium - High Range</a:t>
            </a:r>
          </a:p>
        </p:txBody>
      </p:sp>
      <p:grpSp>
        <p:nvGrpSpPr>
          <p:cNvPr id="47" name="Group 46"/>
          <p:cNvGrpSpPr/>
          <p:nvPr/>
        </p:nvGrpSpPr>
        <p:grpSpPr>
          <a:xfrm>
            <a:off x="3307749" y="3999743"/>
            <a:ext cx="635309" cy="635309"/>
            <a:chOff x="2079015" y="2424084"/>
            <a:chExt cx="548640" cy="548640"/>
          </a:xfrm>
        </p:grpSpPr>
        <p:sp>
          <p:nvSpPr>
            <p:cNvPr id="48"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rgbClr val="FFC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49"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3333"/>
                </a:solidFill>
                <a:effectLst/>
                <a:uLnTx/>
                <a:uFillTx/>
                <a:latin typeface="Arial"/>
                <a:ea typeface="+mn-ea"/>
                <a:cs typeface="+mn-cs"/>
              </a:endParaRPr>
            </a:p>
          </p:txBody>
        </p:sp>
      </p:grpSp>
      <p:grpSp>
        <p:nvGrpSpPr>
          <p:cNvPr id="50" name="Group 49"/>
          <p:cNvGrpSpPr/>
          <p:nvPr/>
        </p:nvGrpSpPr>
        <p:grpSpPr>
          <a:xfrm>
            <a:off x="3307749" y="5222152"/>
            <a:ext cx="635309" cy="635309"/>
            <a:chOff x="2079015" y="2424084"/>
            <a:chExt cx="548640" cy="548640"/>
          </a:xfrm>
        </p:grpSpPr>
        <p:sp>
          <p:nvSpPr>
            <p:cNvPr id="51"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chemeClr val="accent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52"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3333"/>
                </a:solidFill>
                <a:effectLst/>
                <a:uLnTx/>
                <a:uFillTx/>
                <a:latin typeface="Arial"/>
                <a:ea typeface="+mn-ea"/>
                <a:cs typeface="+mn-cs"/>
              </a:endParaRPr>
            </a:p>
          </p:txBody>
        </p:sp>
      </p:grpSp>
      <p:grpSp>
        <p:nvGrpSpPr>
          <p:cNvPr id="53" name="Group 52"/>
          <p:cNvGrpSpPr/>
          <p:nvPr/>
        </p:nvGrpSpPr>
        <p:grpSpPr>
          <a:xfrm>
            <a:off x="8188197" y="2661832"/>
            <a:ext cx="635309" cy="635309"/>
            <a:chOff x="2079015" y="2424084"/>
            <a:chExt cx="548640" cy="548640"/>
          </a:xfrm>
        </p:grpSpPr>
        <p:sp>
          <p:nvSpPr>
            <p:cNvPr id="54"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55"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solidFill>
              <a:srgbClr val="92D050"/>
            </a:solidFill>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grpSp>
      <p:grpSp>
        <p:nvGrpSpPr>
          <p:cNvPr id="56" name="Group 55"/>
          <p:cNvGrpSpPr/>
          <p:nvPr/>
        </p:nvGrpSpPr>
        <p:grpSpPr>
          <a:xfrm>
            <a:off x="8271321" y="3999743"/>
            <a:ext cx="635309" cy="635309"/>
            <a:chOff x="2079015" y="2424084"/>
            <a:chExt cx="548640" cy="548640"/>
          </a:xfrm>
        </p:grpSpPr>
        <p:sp>
          <p:nvSpPr>
            <p:cNvPr id="57"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rgbClr val="D3A9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58"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solidFill>
              <a:srgbClr val="FF9999"/>
            </a:solidFill>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grpSp>
      <p:grpSp>
        <p:nvGrpSpPr>
          <p:cNvPr id="59" name="Group 58"/>
          <p:cNvGrpSpPr/>
          <p:nvPr/>
        </p:nvGrpSpPr>
        <p:grpSpPr>
          <a:xfrm>
            <a:off x="8312886" y="5222152"/>
            <a:ext cx="635309" cy="635309"/>
            <a:chOff x="2079015" y="2424084"/>
            <a:chExt cx="548640" cy="548640"/>
          </a:xfrm>
        </p:grpSpPr>
        <p:sp>
          <p:nvSpPr>
            <p:cNvPr id="60"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rgbClr val="71C5A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61"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3333"/>
                </a:solidFill>
                <a:effectLst/>
                <a:uLnTx/>
                <a:uFillTx/>
                <a:latin typeface="Arial"/>
                <a:ea typeface="+mn-ea"/>
                <a:cs typeface="+mn-cs"/>
              </a:endParaRPr>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8651" y="5304387"/>
            <a:ext cx="453504" cy="45350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1859" y="2734532"/>
            <a:ext cx="483980" cy="4839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3434" y="4081112"/>
            <a:ext cx="453796" cy="45379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2975" y="5313573"/>
            <a:ext cx="435129" cy="435129"/>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8348" y="4122246"/>
            <a:ext cx="422287" cy="422287"/>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75750" y="2779861"/>
            <a:ext cx="449105" cy="429025"/>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5403" y="1878607"/>
            <a:ext cx="5029200" cy="4778223"/>
          </a:xfrm>
          <a:prstGeom prst="rect">
            <a:avLst/>
          </a:prstGeom>
        </p:spPr>
      </p:pic>
      <p:sp>
        <p:nvSpPr>
          <p:cNvPr id="37" name="Rectangle 36"/>
          <p:cNvSpPr/>
          <p:nvPr/>
        </p:nvSpPr>
        <p:spPr>
          <a:xfrm>
            <a:off x="0" y="6656832"/>
            <a:ext cx="12192000" cy="2011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Date Placeholder 3"/>
          <p:cNvSpPr>
            <a:spLocks noGrp="1"/>
          </p:cNvSpPr>
          <p:nvPr>
            <p:ph type="dt" sz="half" idx="10"/>
          </p:nvPr>
        </p:nvSpPr>
        <p:spPr/>
        <p:txBody>
          <a:bodyPr/>
          <a:lstStyle/>
          <a:p>
            <a:pPr lvl="0"/>
            <a:fld id="{5FA27277-3C32-EE4F-8C70-283A280C80E5}" type="datetime1">
              <a:rPr lang="en-US" noProof="0" smtClean="0">
                <a:sym typeface="Arial"/>
              </a:rPr>
              <a:pPr lvl="0"/>
              <a:t>3/10/2017</a:t>
            </a:fld>
            <a:endParaRPr lang="en-US" noProof="0" dirty="0">
              <a:sym typeface="Arial"/>
            </a:endParaRPr>
          </a:p>
        </p:txBody>
      </p:sp>
      <p:sp>
        <p:nvSpPr>
          <p:cNvPr id="39" name="Slide Number Placeholder 5"/>
          <p:cNvSpPr>
            <a:spLocks noGrp="1"/>
          </p:cNvSpPr>
          <p:nvPr>
            <p:ph type="sldNum" sz="quarter" idx="12"/>
          </p:nvPr>
        </p:nvSpPr>
        <p:spPr/>
        <p:txBody>
          <a:bodyPr/>
          <a:lstStyle/>
          <a:p>
            <a:pPr lvl="0"/>
            <a:fld id="{5246FB18-5DF1-419A-B975-14AFDDD65B9F}" type="slidenum">
              <a:rPr lang="en-US" noProof="0" smtClean="0"/>
              <a:pPr lvl="0"/>
              <a:t>32</a:t>
            </a:fld>
            <a:endParaRPr lang="en-US" noProof="0" dirty="0"/>
          </a:p>
        </p:txBody>
      </p:sp>
      <p:sp>
        <p:nvSpPr>
          <p:cNvPr id="6" name="Title 5"/>
          <p:cNvSpPr>
            <a:spLocks noGrp="1"/>
          </p:cNvSpPr>
          <p:nvPr>
            <p:ph type="title"/>
          </p:nvPr>
        </p:nvSpPr>
        <p:spPr/>
        <p:txBody>
          <a:bodyPr/>
          <a:lstStyle/>
          <a:p>
            <a:r>
              <a:rPr lang="de-DE"/>
              <a:t>Smart Video Strategy: Outstream Video</a:t>
            </a:r>
            <a:endParaRPr lang="de-DE" dirty="0"/>
          </a:p>
        </p:txBody>
      </p:sp>
      <p:sp>
        <p:nvSpPr>
          <p:cNvPr id="15" name="Text Placeholder 14"/>
          <p:cNvSpPr>
            <a:spLocks noGrp="1"/>
          </p:cNvSpPr>
          <p:nvPr>
            <p:ph type="body" sz="quarter" idx="13"/>
          </p:nvPr>
        </p:nvSpPr>
        <p:spPr/>
        <p:txBody>
          <a:bodyPr/>
          <a:lstStyle/>
          <a:p>
            <a:endParaRPr lang="en-GB"/>
          </a:p>
        </p:txBody>
      </p:sp>
      <p:sp>
        <p:nvSpPr>
          <p:cNvPr id="40" name="Footer Placeholder 2"/>
          <p:cNvSpPr txBox="1">
            <a:spLocks/>
          </p:cNvSpPr>
          <p:nvPr/>
        </p:nvSpPr>
        <p:spPr>
          <a:xfrm>
            <a:off x="-2" y="6656831"/>
            <a:ext cx="10324653" cy="201169"/>
          </a:xfrm>
          <a:prstGeom prst="rect">
            <a:avLst/>
          </a:prstGeom>
        </p:spPr>
        <p:txBody>
          <a:bodyPr/>
          <a:lstStyle>
            <a:defPPr>
              <a:defRPr lang="en-US"/>
            </a:defPPr>
            <a:lvl1pPr marL="0" algn="l"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rPr>
              <a:t>​Copyright © 2017 </a:t>
            </a:r>
            <a:r>
              <a:rPr kumimoji="0" lang="en-US" sz="800" b="0" i="0" u="none" strike="noStrike" kern="1200" cap="none" spc="0" normalizeH="0" baseline="0" noProof="0" dirty="0" err="1">
                <a:ln>
                  <a:noFill/>
                </a:ln>
                <a:solidFill>
                  <a:srgbClr val="333333">
                    <a:lumMod val="50000"/>
                    <a:lumOff val="50000"/>
                  </a:srgbClr>
                </a:solidFill>
                <a:effectLst/>
                <a:uLnTx/>
                <a:uFillTx/>
                <a:latin typeface="Arial"/>
                <a:ea typeface="+mn-ea"/>
                <a:cs typeface="+mn-cs"/>
              </a:rPr>
              <a:t>Smaato</a:t>
            </a:r>
            <a:r>
              <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rPr>
              <a:t> Inc. All Rights Reserved.</a:t>
            </a:r>
          </a:p>
        </p:txBody>
      </p:sp>
    </p:spTree>
    <p:extLst>
      <p:ext uri="{BB962C8B-B14F-4D97-AF65-F5344CB8AC3E}">
        <p14:creationId xmlns:p14="http://schemas.microsoft.com/office/powerpoint/2010/main" val="169784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p:cNvSpPr/>
          <p:nvPr/>
        </p:nvSpPr>
        <p:spPr>
          <a:xfrm>
            <a:off x="952500" y="914401"/>
            <a:ext cx="5130265" cy="5501924"/>
          </a:xfrm>
          <a:prstGeom prst="roundRect">
            <a:avLst>
              <a:gd name="adj" fmla="val 4284"/>
            </a:avLst>
          </a:prstGeom>
          <a:solidFill>
            <a:schemeClr val="bg1"/>
          </a:solidFill>
          <a:ln>
            <a:solidFill>
              <a:schemeClr val="bg1">
                <a:lumMod val="95000"/>
              </a:schemeClr>
            </a:solidFill>
          </a:ln>
          <a:effectLst>
            <a:outerShdw blurRad="50800" dist="381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FFFFFF"/>
              </a:solidFill>
              <a:effectLst/>
              <a:uLnTx/>
              <a:uFillTx/>
              <a:latin typeface="Arial"/>
              <a:ea typeface="+mn-ea"/>
              <a:cs typeface="+mn-cs"/>
            </a:endParaRPr>
          </a:p>
        </p:txBody>
      </p:sp>
      <p:pic>
        <p:nvPicPr>
          <p:cNvPr id="105" name="Picture 10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0629" y="421104"/>
            <a:ext cx="1638235" cy="365760"/>
          </a:xfrm>
          <a:prstGeom prst="rect">
            <a:avLst/>
          </a:prstGeom>
        </p:spPr>
      </p:pic>
      <p:sp>
        <p:nvSpPr>
          <p:cNvPr id="20" name="Rectangle 19"/>
          <p:cNvSpPr/>
          <p:nvPr/>
        </p:nvSpPr>
        <p:spPr>
          <a:xfrm>
            <a:off x="1287284" y="1142907"/>
            <a:ext cx="418647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BBBEB"/>
                </a:solidFill>
                <a:effectLst/>
                <a:uLnTx/>
                <a:uFillTx/>
                <a:latin typeface="Arial"/>
                <a:ea typeface="Open Sans" panose="020B0606030504020204" pitchFamily="34" charset="0"/>
                <a:cs typeface="Open Sans" panose="020B0606030504020204" pitchFamily="34" charset="0"/>
              </a:rPr>
              <a:t>Instream</a:t>
            </a:r>
            <a:r>
              <a:rPr kumimoji="0" lang="en-GB" sz="2800" b="0" i="0" u="none" strike="noStrike" kern="1200" cap="none" spc="0" normalizeH="0" baseline="0" noProof="0" dirty="0">
                <a:ln>
                  <a:noFill/>
                </a:ln>
                <a:solidFill>
                  <a:srgbClr val="000000">
                    <a:lumMod val="75000"/>
                    <a:lumOff val="25000"/>
                  </a:srgbClr>
                </a:solidFill>
                <a:effectLst/>
                <a:uLnTx/>
                <a:uFillTx/>
                <a:latin typeface="Arial"/>
                <a:ea typeface="Open Sans" panose="020B0606030504020204" pitchFamily="34" charset="0"/>
                <a:cs typeface="Open Sans" panose="020B0606030504020204" pitchFamily="34" charset="0"/>
              </a:rPr>
              <a:t> </a:t>
            </a:r>
          </a:p>
        </p:txBody>
      </p:sp>
      <p:sp>
        <p:nvSpPr>
          <p:cNvPr id="12" name="Rectangle 11"/>
          <p:cNvSpPr/>
          <p:nvPr/>
        </p:nvSpPr>
        <p:spPr>
          <a:xfrm>
            <a:off x="0" y="6656832"/>
            <a:ext cx="12192000" cy="2011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Date Placeholder 3"/>
          <p:cNvSpPr>
            <a:spLocks noGrp="1"/>
          </p:cNvSpPr>
          <p:nvPr>
            <p:ph type="dt" sz="half" idx="10"/>
          </p:nvPr>
        </p:nvSpPr>
        <p:spPr/>
        <p:txBody>
          <a:bodyPr/>
          <a:lstStyle/>
          <a:p>
            <a:pPr lvl="0"/>
            <a:fld id="{5FA27277-3C32-EE4F-8C70-283A280C80E5}" type="datetime1">
              <a:rPr lang="en-US" noProof="0" smtClean="0">
                <a:sym typeface="Arial"/>
              </a:rPr>
              <a:pPr lvl="0"/>
              <a:t>3/10/2017</a:t>
            </a:fld>
            <a:endParaRPr lang="en-US" noProof="0" dirty="0">
              <a:sym typeface="Arial"/>
            </a:endParaRPr>
          </a:p>
        </p:txBody>
      </p:sp>
      <p:sp>
        <p:nvSpPr>
          <p:cNvPr id="14" name="Slide Number Placeholder 5"/>
          <p:cNvSpPr>
            <a:spLocks noGrp="1"/>
          </p:cNvSpPr>
          <p:nvPr>
            <p:ph type="sldNum" sz="quarter" idx="12"/>
          </p:nvPr>
        </p:nvSpPr>
        <p:spPr/>
        <p:txBody>
          <a:bodyPr/>
          <a:lstStyle/>
          <a:p>
            <a:pPr lvl="0"/>
            <a:fld id="{5246FB18-5DF1-419A-B975-14AFDDD65B9F}" type="slidenum">
              <a:rPr lang="en-US" noProof="0" smtClean="0"/>
              <a:pPr lvl="0"/>
              <a:t>33</a:t>
            </a:fld>
            <a:endParaRPr lang="en-US" noProof="0" dirty="0"/>
          </a:p>
        </p:txBody>
      </p:sp>
      <p:sp>
        <p:nvSpPr>
          <p:cNvPr id="3" name="Title 2"/>
          <p:cNvSpPr>
            <a:spLocks noGrp="1"/>
          </p:cNvSpPr>
          <p:nvPr>
            <p:ph type="title"/>
          </p:nvPr>
        </p:nvSpPr>
        <p:spPr/>
        <p:txBody>
          <a:bodyPr/>
          <a:lstStyle/>
          <a:p>
            <a:r>
              <a:rPr lang="de-DE"/>
              <a:t>Outstream vs. Instream: What</a:t>
            </a:r>
            <a:r>
              <a:rPr lang="en-US"/>
              <a:t>‘s The Difference?</a:t>
            </a:r>
            <a:endParaRPr lang="de-DE" dirty="0"/>
          </a:p>
        </p:txBody>
      </p:sp>
      <p:sp>
        <p:nvSpPr>
          <p:cNvPr id="10" name="Text Placeholder 9"/>
          <p:cNvSpPr>
            <a:spLocks noGrp="1"/>
          </p:cNvSpPr>
          <p:nvPr>
            <p:ph type="body" sz="quarter" idx="13"/>
          </p:nvPr>
        </p:nvSpPr>
        <p:spPr/>
        <p:txBody>
          <a:bodyPr/>
          <a:lstStyle/>
          <a:p>
            <a:endParaRPr lang="en-GB"/>
          </a:p>
        </p:txBody>
      </p:sp>
      <p:sp>
        <p:nvSpPr>
          <p:cNvPr id="15" name="Footer Placeholder 2"/>
          <p:cNvSpPr txBox="1">
            <a:spLocks/>
          </p:cNvSpPr>
          <p:nvPr/>
        </p:nvSpPr>
        <p:spPr>
          <a:xfrm>
            <a:off x="-2" y="6656831"/>
            <a:ext cx="10324653" cy="201169"/>
          </a:xfrm>
          <a:prstGeom prst="rect">
            <a:avLst/>
          </a:prstGeom>
        </p:spPr>
        <p:txBody>
          <a:bodyPr/>
          <a:lstStyle>
            <a:defPPr>
              <a:defRPr lang="en-US"/>
            </a:defPPr>
            <a:lvl1pPr marL="0" algn="l"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rPr>
              <a:t>​Copyright © 2017 </a:t>
            </a:r>
            <a:r>
              <a:rPr kumimoji="0" lang="en-US" sz="800" b="0" i="0" u="none" strike="noStrike" kern="1200" cap="none" spc="0" normalizeH="0" baseline="0" noProof="0" dirty="0" err="1">
                <a:ln>
                  <a:noFill/>
                </a:ln>
                <a:solidFill>
                  <a:srgbClr val="333333">
                    <a:lumMod val="50000"/>
                    <a:lumOff val="50000"/>
                  </a:srgbClr>
                </a:solidFill>
                <a:effectLst/>
                <a:uLnTx/>
                <a:uFillTx/>
                <a:latin typeface="Arial"/>
                <a:ea typeface="+mn-ea"/>
                <a:cs typeface="+mn-cs"/>
              </a:rPr>
              <a:t>Smaato</a:t>
            </a:r>
            <a:r>
              <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rPr>
              <a:t> Inc. All Rights Reserved.</a:t>
            </a:r>
          </a:p>
        </p:txBody>
      </p:sp>
      <p:grpSp>
        <p:nvGrpSpPr>
          <p:cNvPr id="6" name="Group 5"/>
          <p:cNvGrpSpPr/>
          <p:nvPr/>
        </p:nvGrpSpPr>
        <p:grpSpPr>
          <a:xfrm>
            <a:off x="6505923" y="959225"/>
            <a:ext cx="5408171" cy="5457100"/>
            <a:chOff x="1344328" y="1066805"/>
            <a:chExt cx="5408171" cy="5457100"/>
          </a:xfrm>
        </p:grpSpPr>
        <p:sp>
          <p:nvSpPr>
            <p:cNvPr id="54" name="Rectangle: Rounded Corners 53"/>
            <p:cNvSpPr/>
            <p:nvPr/>
          </p:nvSpPr>
          <p:spPr>
            <a:xfrm>
              <a:off x="1344328" y="1066805"/>
              <a:ext cx="5408171" cy="5457100"/>
            </a:xfrm>
            <a:prstGeom prst="roundRect">
              <a:avLst>
                <a:gd name="adj" fmla="val 4284"/>
              </a:avLst>
            </a:prstGeom>
            <a:solidFill>
              <a:schemeClr val="bg1"/>
            </a:solidFill>
            <a:ln>
              <a:solidFill>
                <a:schemeClr val="bg1">
                  <a:lumMod val="95000"/>
                </a:schemeClr>
              </a:solidFill>
            </a:ln>
            <a:effectLst>
              <a:outerShdw blurRad="50800" dist="38100" dir="2700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p:cNvSpPr/>
            <p:nvPr/>
          </p:nvSpPr>
          <p:spPr>
            <a:xfrm>
              <a:off x="1503512" y="1258940"/>
              <a:ext cx="494194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BBBEB"/>
                  </a:solidFill>
                  <a:effectLst/>
                  <a:uLnTx/>
                  <a:uFillTx/>
                  <a:latin typeface="Arial"/>
                  <a:ea typeface="Open Sans" panose="020B0606030504020204" pitchFamily="34" charset="0"/>
                  <a:cs typeface="Open Sans" panose="020B0606030504020204" pitchFamily="34" charset="0"/>
                </a:rPr>
                <a:t>Outstream</a:t>
              </a:r>
              <a:endParaRPr kumimoji="0" lang="en-GB" sz="2800" b="0" i="0" u="none" strike="noStrike" kern="1200" cap="none" spc="0" normalizeH="0" baseline="0" noProof="0" dirty="0">
                <a:ln>
                  <a:noFill/>
                </a:ln>
                <a:solidFill>
                  <a:srgbClr val="000000">
                    <a:lumMod val="75000"/>
                    <a:lumOff val="25000"/>
                  </a:srgbClr>
                </a:solidFill>
                <a:effectLst/>
                <a:uLnTx/>
                <a:uFillTx/>
                <a:latin typeface="Arial"/>
                <a:ea typeface="Open Sans" panose="020B0606030504020204" pitchFamily="34" charset="0"/>
                <a:cs typeface="Open Sans" panose="020B0606030504020204" pitchFamily="34"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1632" y="1650597"/>
              <a:ext cx="2066800" cy="2943504"/>
            </a:xfrm>
            <a:prstGeom prst="rect">
              <a:avLst/>
            </a:prstGeom>
            <a:effectLst>
              <a:outerShdw blurRad="76200" dir="18900000" sy="23000" kx="-1200000" algn="bl" rotWithShape="0">
                <a:prstClr val="black">
                  <a:alpha val="20000"/>
                </a:prstClr>
              </a:outerShdw>
            </a:effectLst>
          </p:spPr>
        </p:pic>
      </p:gr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6140" y="2032415"/>
            <a:ext cx="4219346" cy="1807465"/>
          </a:xfrm>
          <a:prstGeom prst="rect">
            <a:avLst/>
          </a:prstGeom>
          <a:effectLst>
            <a:outerShdw blurRad="76200" dir="18900000" sy="23000" kx="-1200000" algn="bl" rotWithShape="0">
              <a:prstClr val="black">
                <a:alpha val="20000"/>
              </a:prstClr>
            </a:outerShdw>
          </a:effectLst>
        </p:spPr>
      </p:pic>
      <p:pic>
        <p:nvPicPr>
          <p:cNvPr id="25" name="Fotolia_127892298_V_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839716" y="2128693"/>
            <a:ext cx="2939952" cy="1614908"/>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6515" y="2032415"/>
            <a:ext cx="4219346" cy="1807465"/>
          </a:xfrm>
          <a:prstGeom prst="rect">
            <a:avLst/>
          </a:prstGeom>
        </p:spPr>
      </p:pic>
      <p:sp>
        <p:nvSpPr>
          <p:cNvPr id="2" name="TextBox 1"/>
          <p:cNvSpPr txBox="1"/>
          <p:nvPr/>
        </p:nvSpPr>
        <p:spPr>
          <a:xfrm>
            <a:off x="1117600" y="4533636"/>
            <a:ext cx="4800600" cy="1477328"/>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charset="0"/>
              <a:buChar char="•"/>
              <a:tabLst/>
              <a:defRPr/>
            </a:pPr>
            <a:r>
              <a:rPr kumimoji="0" lang="en-GB" sz="1800" b="0" i="0" u="none" strike="noStrike" kern="1200" cap="none" spc="0" normalizeH="0" baseline="0" noProof="0" dirty="0">
                <a:ln>
                  <a:noFill/>
                </a:ln>
                <a:solidFill>
                  <a:srgbClr val="000000">
                    <a:lumMod val="75000"/>
                    <a:lumOff val="25000"/>
                  </a:srgbClr>
                </a:solidFill>
                <a:effectLst/>
                <a:uLnTx/>
                <a:uFillTx/>
                <a:latin typeface="Arial"/>
                <a:ea typeface="Open Sans" panose="020B0606030504020204" pitchFamily="34" charset="0"/>
                <a:cs typeface="Open Sans" panose="020B0606030504020204" pitchFamily="34" charset="0"/>
              </a:rPr>
              <a:t>Classic video ad format known from classic media such as TV (pre-roll, mid-roll, post-roll) </a:t>
            </a:r>
          </a:p>
          <a:p>
            <a:pPr marL="342900" marR="0" lvl="0" indent="-342900" algn="just" defTabSz="914400" rtl="0" eaLnBrk="1" fontAlgn="auto" latinLnBrk="0" hangingPunct="1">
              <a:lnSpc>
                <a:spcPct val="100000"/>
              </a:lnSpc>
              <a:spcBef>
                <a:spcPts val="0"/>
              </a:spcBef>
              <a:spcAft>
                <a:spcPts val="0"/>
              </a:spcAft>
              <a:buClrTx/>
              <a:buSzTx/>
              <a:buFont typeface="Arial" charset="0"/>
              <a:buChar char="•"/>
              <a:tabLst/>
              <a:defRPr/>
            </a:pPr>
            <a:r>
              <a:rPr kumimoji="0" lang="en-GB" sz="1800" b="0" i="0" u="none" strike="noStrike" kern="1200" cap="none" spc="0" normalizeH="0" baseline="0" noProof="0" dirty="0">
                <a:ln>
                  <a:noFill/>
                </a:ln>
                <a:solidFill>
                  <a:srgbClr val="000000">
                    <a:lumMod val="75000"/>
                    <a:lumOff val="25000"/>
                  </a:srgbClr>
                </a:solidFill>
                <a:effectLst/>
                <a:uLnTx/>
                <a:uFillTx/>
                <a:latin typeface="Arial"/>
                <a:ea typeface="Open Sans" panose="020B0606030504020204" pitchFamily="34" charset="0"/>
                <a:cs typeface="Open Sans" panose="020B0606030504020204" pitchFamily="34" charset="0"/>
              </a:rPr>
              <a:t>Runs only within video content and thus limited by availability of such content</a:t>
            </a:r>
          </a:p>
        </p:txBody>
      </p:sp>
      <p:sp>
        <p:nvSpPr>
          <p:cNvPr id="18" name="TextBox 17"/>
          <p:cNvSpPr txBox="1"/>
          <p:nvPr/>
        </p:nvSpPr>
        <p:spPr>
          <a:xfrm>
            <a:off x="6665106" y="4574260"/>
            <a:ext cx="5093757" cy="1477328"/>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charset="0"/>
              <a:buChar char="•"/>
              <a:tabLst/>
              <a:defRPr/>
            </a:pPr>
            <a:r>
              <a:rPr kumimoji="0" lang="en-GB" sz="1800" b="0" i="0" u="none" strike="noStrike" kern="1200" cap="none" spc="0" normalizeH="0" baseline="0" noProof="0" dirty="0">
                <a:ln>
                  <a:noFill/>
                </a:ln>
                <a:solidFill>
                  <a:srgbClr val="000000">
                    <a:lumMod val="75000"/>
                    <a:lumOff val="25000"/>
                  </a:srgbClr>
                </a:solidFill>
                <a:effectLst/>
                <a:uLnTx/>
                <a:uFillTx/>
                <a:latin typeface="Arial"/>
                <a:ea typeface="Open Sans" panose="020B0606030504020204" pitchFamily="34" charset="0"/>
                <a:cs typeface="Open Sans" panose="020B0606030504020204" pitchFamily="34" charset="0"/>
              </a:rPr>
              <a:t>Video ad format which typically plays within static text content outside of video content</a:t>
            </a:r>
          </a:p>
          <a:p>
            <a:pPr marL="342900" marR="0" lvl="0" indent="-342900" algn="just" defTabSz="914400" rtl="0" eaLnBrk="1" fontAlgn="auto" latinLnBrk="0" hangingPunct="1">
              <a:lnSpc>
                <a:spcPct val="100000"/>
              </a:lnSpc>
              <a:spcBef>
                <a:spcPts val="0"/>
              </a:spcBef>
              <a:spcAft>
                <a:spcPts val="0"/>
              </a:spcAft>
              <a:buClrTx/>
              <a:buSzTx/>
              <a:buFont typeface="Arial" charset="0"/>
              <a:buChar char="•"/>
              <a:tabLst/>
              <a:defRPr/>
            </a:pPr>
            <a:r>
              <a:rPr kumimoji="0" lang="en-GB" sz="1800" b="0" i="0" u="none" strike="noStrike" kern="1200" cap="none" spc="0" normalizeH="0" baseline="0" noProof="0" dirty="0">
                <a:ln>
                  <a:noFill/>
                </a:ln>
                <a:solidFill>
                  <a:srgbClr val="000000">
                    <a:lumMod val="75000"/>
                    <a:lumOff val="25000"/>
                  </a:srgbClr>
                </a:solidFill>
                <a:effectLst/>
                <a:uLnTx/>
                <a:uFillTx/>
                <a:latin typeface="Arial"/>
                <a:ea typeface="Open Sans" panose="020B0606030504020204" pitchFamily="34" charset="0"/>
                <a:cs typeface="Open Sans" panose="020B0606030504020204" pitchFamily="34" charset="0"/>
              </a:rPr>
              <a:t>Expands inventory available for video ads</a:t>
            </a:r>
          </a:p>
          <a:p>
            <a:pPr marL="342900" marR="0" lvl="0" indent="-342900" algn="just" defTabSz="914400" rtl="0" eaLnBrk="1" fontAlgn="auto" latinLnBrk="0" hangingPunct="1">
              <a:lnSpc>
                <a:spcPct val="100000"/>
              </a:lnSpc>
              <a:spcBef>
                <a:spcPts val="0"/>
              </a:spcBef>
              <a:spcAft>
                <a:spcPts val="0"/>
              </a:spcAft>
              <a:buClrTx/>
              <a:buSzTx/>
              <a:buFont typeface="Arial" charset="0"/>
              <a:buChar char="•"/>
              <a:tabLst/>
              <a:defRPr/>
            </a:pPr>
            <a:r>
              <a:rPr kumimoji="0" lang="en-GB" sz="1800" b="0" i="0" u="none" strike="noStrike" kern="1200" cap="none" spc="0" normalizeH="0" baseline="0" noProof="0" dirty="0">
                <a:ln>
                  <a:noFill/>
                </a:ln>
                <a:solidFill>
                  <a:srgbClr val="000000">
                    <a:lumMod val="75000"/>
                    <a:lumOff val="25000"/>
                  </a:srgbClr>
                </a:solidFill>
                <a:effectLst/>
                <a:uLnTx/>
                <a:uFillTx/>
                <a:latin typeface="Arial"/>
                <a:ea typeface="Open Sans" panose="020B0606030504020204" pitchFamily="34" charset="0"/>
                <a:cs typeface="Open Sans" panose="020B0606030504020204" pitchFamily="34" charset="0"/>
              </a:rPr>
              <a:t>Loads and plays only when 70% or more is visible to consumer</a:t>
            </a:r>
          </a:p>
        </p:txBody>
      </p:sp>
    </p:spTree>
    <p:extLst>
      <p:ext uri="{BB962C8B-B14F-4D97-AF65-F5344CB8AC3E}">
        <p14:creationId xmlns:p14="http://schemas.microsoft.com/office/powerpoint/2010/main" val="193058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25"/>
                                        </p:tgtEl>
                                      </p:cBhvr>
                                    </p:cmd>
                                  </p:childTnLst>
                                </p:cTn>
                              </p:par>
                            </p:childTnLst>
                          </p:cTn>
                        </p:par>
                        <p:par>
                          <p:cTn id="7" fill="hold">
                            <p:stCondLst>
                              <p:cond delay="20000"/>
                            </p:stCondLst>
                            <p:childTnLst>
                              <p:par>
                                <p:cTn id="8" presetID="2" presetClass="mediacall" presetSubtype="0" fill="hold" nodeType="afterEffect">
                                  <p:stCondLst>
                                    <p:cond delay="0"/>
                                  </p:stCondLst>
                                  <p:childTnLst>
                                    <p:cmd type="call" cmd="togglePause">
                                      <p:cBhvr>
                                        <p:cTn id="9"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repeatCount="10000" fill="remove" display="0">
                  <p:stCondLst>
                    <p:cond delay="indefinite"/>
                  </p:stCondLst>
                </p:cTn>
                <p:tgtEl>
                  <p:spTgt spid="2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0629" y="421104"/>
            <a:ext cx="1638235" cy="365760"/>
          </a:xfrm>
          <a:prstGeom prst="rect">
            <a:avLst/>
          </a:prstGeom>
        </p:spPr>
      </p:pic>
      <p:sp>
        <p:nvSpPr>
          <p:cNvPr id="20" name="Rectangle 19"/>
          <p:cNvSpPr/>
          <p:nvPr/>
        </p:nvSpPr>
        <p:spPr>
          <a:xfrm>
            <a:off x="1157837" y="1183499"/>
            <a:ext cx="992572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Open Sans" panose="020B0606030504020204" pitchFamily="34" charset="0"/>
                <a:cs typeface="Open Sans" panose="020B0606030504020204" pitchFamily="34" charset="0"/>
              </a:rPr>
              <a:t>F</a:t>
            </a:r>
            <a:r>
              <a:rPr kumimoji="0" lang="en-GB" sz="2000" b="0" i="0" u="none" strike="noStrike" kern="1200" cap="none" spc="0" normalizeH="0" baseline="0" noProof="0" dirty="0" err="1">
                <a:ln>
                  <a:noFill/>
                </a:ln>
                <a:solidFill>
                  <a:srgbClr val="000000">
                    <a:lumMod val="65000"/>
                    <a:lumOff val="35000"/>
                  </a:srgbClr>
                </a:solidFill>
                <a:effectLst/>
                <a:uLnTx/>
                <a:uFillTx/>
                <a:latin typeface="Arial"/>
                <a:ea typeface="Open Sans" panose="020B0606030504020204" pitchFamily="34" charset="0"/>
                <a:cs typeface="Open Sans" panose="020B0606030504020204" pitchFamily="34" charset="0"/>
              </a:rPr>
              <a:t>ull</a:t>
            </a: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Open Sans" panose="020B0606030504020204" pitchFamily="34" charset="0"/>
                <a:cs typeface="Open Sans" panose="020B0606030504020204" pitchFamily="34" charset="0"/>
              </a:rPr>
              <a:t>-screen video ads that appear between two content pages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Open Sans" panose="020B0606030504020204" pitchFamily="34" charset="0"/>
                <a:cs typeface="Open Sans" panose="020B0606030504020204" pitchFamily="34" charset="0"/>
              </a:rPr>
              <a:t>Other Names: Transition Ads, </a:t>
            </a:r>
            <a:r>
              <a:rPr kumimoji="0" lang="en-GB" sz="2000" b="0" i="0" u="none" strike="noStrike" kern="1200" cap="none" spc="0" normalizeH="0" baseline="0" noProof="0" dirty="0" err="1">
                <a:ln>
                  <a:noFill/>
                </a:ln>
                <a:solidFill>
                  <a:srgbClr val="000000">
                    <a:lumMod val="65000"/>
                    <a:lumOff val="35000"/>
                  </a:srgbClr>
                </a:solidFill>
                <a:effectLst/>
                <a:uLnTx/>
                <a:uFillTx/>
                <a:latin typeface="Arial"/>
                <a:ea typeface="Open Sans" panose="020B0606030504020204" pitchFamily="34" charset="0"/>
                <a:cs typeface="Open Sans" panose="020B0606030504020204" pitchFamily="34" charset="0"/>
              </a:rPr>
              <a:t>Intermercial</a:t>
            </a: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Open Sans" panose="020B0606030504020204" pitchFamily="34" charset="0"/>
                <a:cs typeface="Open Sans" panose="020B0606030504020204" pitchFamily="34" charset="0"/>
              </a:rPr>
              <a:t> Ads and Splash Pages</a:t>
            </a:r>
          </a:p>
        </p:txBody>
      </p:sp>
      <p:grpSp>
        <p:nvGrpSpPr>
          <p:cNvPr id="2" name="Group 1"/>
          <p:cNvGrpSpPr/>
          <p:nvPr/>
        </p:nvGrpSpPr>
        <p:grpSpPr>
          <a:xfrm>
            <a:off x="3307749" y="2661832"/>
            <a:ext cx="635309" cy="635309"/>
            <a:chOff x="2079015" y="2424084"/>
            <a:chExt cx="548640" cy="548640"/>
          </a:xfrm>
        </p:grpSpPr>
        <p:sp>
          <p:nvSpPr>
            <p:cNvPr id="23"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chemeClr val="accent2">
                <a:lumMod val="60000"/>
                <a:lumOff val="4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4"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3333"/>
                </a:solidFill>
                <a:effectLst/>
                <a:uLnTx/>
                <a:uFillTx/>
                <a:latin typeface="Arial"/>
                <a:ea typeface="+mn-ea"/>
                <a:cs typeface="+mn-cs"/>
              </a:endParaRPr>
            </a:p>
          </p:txBody>
        </p:sp>
      </p:grpSp>
      <p:sp>
        <p:nvSpPr>
          <p:cNvPr id="25" name="Rectangle 24"/>
          <p:cNvSpPr/>
          <p:nvPr/>
        </p:nvSpPr>
        <p:spPr>
          <a:xfrm>
            <a:off x="604483" y="2580408"/>
            <a:ext cx="2592601" cy="769441"/>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lumMod val="65000"/>
                    <a:lumOff val="35000"/>
                  </a:srgbClr>
                </a:solidFill>
                <a:effectLst/>
                <a:uLnTx/>
                <a:uFillTx/>
                <a:latin typeface="Arial"/>
                <a:ea typeface="+mn-ea"/>
                <a:cs typeface="+mn-cs"/>
              </a:rPr>
              <a:t>Technology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Vast Standard</a:t>
            </a:r>
          </a:p>
        </p:txBody>
      </p:sp>
      <p:sp>
        <p:nvSpPr>
          <p:cNvPr id="26" name="Rectangle 25"/>
          <p:cNvSpPr/>
          <p:nvPr/>
        </p:nvSpPr>
        <p:spPr>
          <a:xfrm>
            <a:off x="604483" y="3963454"/>
            <a:ext cx="2592601" cy="707886"/>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65000"/>
                    <a:lumOff val="35000"/>
                  </a:srgbClr>
                </a:solidFill>
                <a:effectLst/>
                <a:uLnTx/>
                <a:uFillTx/>
                <a:latin typeface="Arial"/>
                <a:ea typeface="+mn-ea"/>
                <a:cs typeface="+mn-cs"/>
              </a:rPr>
              <a:t>Tracking:</a:t>
            </a:r>
            <a:endParaRPr kumimoji="0" lang="en-US" sz="14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Quartile/VTR</a:t>
            </a:r>
            <a:r>
              <a:rPr kumimoji="0" lang="en-US" sz="1400" b="0" i="0" u="none" strike="noStrike" kern="1200" cap="none" spc="0" normalizeH="0" baseline="0" noProof="0" dirty="0">
                <a:ln>
                  <a:noFill/>
                </a:ln>
                <a:solidFill>
                  <a:srgbClr val="000000">
                    <a:lumMod val="65000"/>
                    <a:lumOff val="35000"/>
                  </a:srgbClr>
                </a:solidFill>
                <a:effectLst/>
                <a:uLnTx/>
                <a:uFillTx/>
                <a:latin typeface="Arial"/>
                <a:ea typeface="+mn-ea"/>
                <a:cs typeface="+mn-cs"/>
              </a:rPr>
              <a:t> etc.</a:t>
            </a:r>
          </a:p>
        </p:txBody>
      </p:sp>
      <p:sp>
        <p:nvSpPr>
          <p:cNvPr id="27" name="Rectangle 26"/>
          <p:cNvSpPr/>
          <p:nvPr/>
        </p:nvSpPr>
        <p:spPr>
          <a:xfrm>
            <a:off x="482062" y="5031974"/>
            <a:ext cx="2725596" cy="1015663"/>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lumMod val="65000"/>
                    <a:lumOff val="35000"/>
                  </a:srgbClr>
                </a:solidFill>
                <a:effectLst/>
                <a:uLnTx/>
                <a:uFillTx/>
                <a:latin typeface="Arial"/>
                <a:ea typeface="+mn-ea"/>
                <a:cs typeface="+mn-cs"/>
              </a:rPr>
              <a:t>Viewability:</a:t>
            </a:r>
            <a:endPar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Mostly 100%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b</a:t>
            </a:r>
            <a:r>
              <a:rPr kumimoji="0" lang="en-GB" sz="2000" b="0" i="0" u="none" strike="noStrike" kern="1200" cap="none" spc="0" normalizeH="0" baseline="0" noProof="0" dirty="0" err="1">
                <a:ln>
                  <a:noFill/>
                </a:ln>
                <a:solidFill>
                  <a:srgbClr val="000000">
                    <a:lumMod val="65000"/>
                    <a:lumOff val="35000"/>
                  </a:srgbClr>
                </a:solidFill>
                <a:effectLst/>
                <a:uLnTx/>
                <a:uFillTx/>
                <a:latin typeface="Arial"/>
                <a:ea typeface="+mn-ea"/>
                <a:cs typeface="+mn-cs"/>
              </a:rPr>
              <a:t>ecause</a:t>
            </a: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 f</a:t>
            </a:r>
            <a:r>
              <a:rPr kumimoji="0" lang="en-GB" sz="2000" b="0" i="0" u="none" strike="noStrike" kern="1200" cap="none" spc="0" normalizeH="0" baseline="0" noProof="0" dirty="0" err="1">
                <a:ln>
                  <a:noFill/>
                </a:ln>
                <a:solidFill>
                  <a:srgbClr val="000000">
                    <a:lumMod val="65000"/>
                    <a:lumOff val="35000"/>
                  </a:srgbClr>
                </a:solidFill>
                <a:effectLst/>
                <a:uLnTx/>
                <a:uFillTx/>
                <a:latin typeface="Arial"/>
                <a:ea typeface="+mn-ea"/>
                <a:cs typeface="+mn-cs"/>
              </a:rPr>
              <a:t>ull</a:t>
            </a: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-screen</a:t>
            </a:r>
          </a:p>
        </p:txBody>
      </p:sp>
      <p:sp>
        <p:nvSpPr>
          <p:cNvPr id="34" name="Rectangle 33"/>
          <p:cNvSpPr/>
          <p:nvPr/>
        </p:nvSpPr>
        <p:spPr>
          <a:xfrm>
            <a:off x="8994915" y="2272630"/>
            <a:ext cx="2747906" cy="1384995"/>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lumMod val="65000"/>
                    <a:lumOff val="35000"/>
                  </a:srgbClr>
                </a:solidFill>
                <a:effectLst/>
                <a:uLnTx/>
                <a:uFillTx/>
                <a:latin typeface="Arial"/>
                <a:ea typeface="+mn-ea"/>
                <a:cs typeface="+mn-cs"/>
              </a:rPr>
              <a:t>User Experience</a:t>
            </a:r>
            <a:endParaRPr kumimoji="0" lang="en-GB" sz="2000" b="1"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Intrusive because full-screen but skippable-Sound Auto</a:t>
            </a:r>
          </a:p>
        </p:txBody>
      </p:sp>
      <p:sp>
        <p:nvSpPr>
          <p:cNvPr id="35" name="Rectangle 34"/>
          <p:cNvSpPr/>
          <p:nvPr/>
        </p:nvSpPr>
        <p:spPr>
          <a:xfrm>
            <a:off x="8994916" y="3905639"/>
            <a:ext cx="1580452" cy="707886"/>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65000"/>
                    <a:lumOff val="35000"/>
                  </a:srgbClr>
                </a:solidFill>
                <a:effectLst/>
                <a:uLnTx/>
                <a:uFillTx/>
                <a:latin typeface="Arial"/>
                <a:ea typeface="+mn-ea"/>
                <a:cs typeface="+mn-cs"/>
              </a:rPr>
              <a:t>Placement</a:t>
            </a:r>
            <a:endParaRPr kumimoji="0" lang="en-US" sz="2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In-App</a:t>
            </a:r>
          </a:p>
        </p:txBody>
      </p:sp>
      <p:sp>
        <p:nvSpPr>
          <p:cNvPr id="36" name="Rectangle 35"/>
          <p:cNvSpPr/>
          <p:nvPr/>
        </p:nvSpPr>
        <p:spPr>
          <a:xfrm>
            <a:off x="8994916" y="5092371"/>
            <a:ext cx="2747905" cy="707886"/>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lumMod val="65000"/>
                    <a:lumOff val="35000"/>
                  </a:srgbClr>
                </a:solidFill>
                <a:effectLst/>
                <a:uLnTx/>
                <a:uFillTx/>
                <a:latin typeface="Arial"/>
                <a:ea typeface="+mn-ea"/>
                <a:cs typeface="+mn-cs"/>
              </a:rPr>
              <a:t>Price</a:t>
            </a:r>
            <a:endPar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Medium Range</a:t>
            </a:r>
          </a:p>
        </p:txBody>
      </p:sp>
      <p:grpSp>
        <p:nvGrpSpPr>
          <p:cNvPr id="47" name="Group 46"/>
          <p:cNvGrpSpPr/>
          <p:nvPr/>
        </p:nvGrpSpPr>
        <p:grpSpPr>
          <a:xfrm>
            <a:off x="3307749" y="3999743"/>
            <a:ext cx="635309" cy="635309"/>
            <a:chOff x="2079015" y="2424084"/>
            <a:chExt cx="548640" cy="548640"/>
          </a:xfrm>
        </p:grpSpPr>
        <p:sp>
          <p:nvSpPr>
            <p:cNvPr id="48"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rgbClr val="FFC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49"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3333"/>
                </a:solidFill>
                <a:effectLst/>
                <a:uLnTx/>
                <a:uFillTx/>
                <a:latin typeface="Arial"/>
                <a:ea typeface="+mn-ea"/>
                <a:cs typeface="+mn-cs"/>
              </a:endParaRPr>
            </a:p>
          </p:txBody>
        </p:sp>
      </p:grpSp>
      <p:grpSp>
        <p:nvGrpSpPr>
          <p:cNvPr id="50" name="Group 49"/>
          <p:cNvGrpSpPr/>
          <p:nvPr/>
        </p:nvGrpSpPr>
        <p:grpSpPr>
          <a:xfrm>
            <a:off x="3307749" y="5222152"/>
            <a:ext cx="635309" cy="635309"/>
            <a:chOff x="2079015" y="2424084"/>
            <a:chExt cx="548640" cy="548640"/>
          </a:xfrm>
        </p:grpSpPr>
        <p:sp>
          <p:nvSpPr>
            <p:cNvPr id="51"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chemeClr val="accent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52"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3333"/>
                </a:solidFill>
                <a:effectLst/>
                <a:uLnTx/>
                <a:uFillTx/>
                <a:latin typeface="Arial"/>
                <a:ea typeface="+mn-ea"/>
                <a:cs typeface="+mn-cs"/>
              </a:endParaRPr>
            </a:p>
          </p:txBody>
        </p:sp>
      </p:grpSp>
      <p:grpSp>
        <p:nvGrpSpPr>
          <p:cNvPr id="53" name="Group 52"/>
          <p:cNvGrpSpPr/>
          <p:nvPr/>
        </p:nvGrpSpPr>
        <p:grpSpPr>
          <a:xfrm>
            <a:off x="8312886" y="2661832"/>
            <a:ext cx="635309" cy="635309"/>
            <a:chOff x="2079015" y="2424084"/>
            <a:chExt cx="548640" cy="548640"/>
          </a:xfrm>
        </p:grpSpPr>
        <p:sp>
          <p:nvSpPr>
            <p:cNvPr id="54"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55"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solidFill>
              <a:srgbClr val="F14E41"/>
            </a:solidFill>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grpSp>
      <p:grpSp>
        <p:nvGrpSpPr>
          <p:cNvPr id="56" name="Group 55"/>
          <p:cNvGrpSpPr/>
          <p:nvPr/>
        </p:nvGrpSpPr>
        <p:grpSpPr>
          <a:xfrm>
            <a:off x="8312886" y="3999743"/>
            <a:ext cx="635309" cy="635309"/>
            <a:chOff x="2079015" y="2424084"/>
            <a:chExt cx="548640" cy="548640"/>
          </a:xfrm>
        </p:grpSpPr>
        <p:sp>
          <p:nvSpPr>
            <p:cNvPr id="57"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rgbClr val="FF999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58"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3333"/>
                </a:solidFill>
                <a:effectLst/>
                <a:uLnTx/>
                <a:uFillTx/>
                <a:latin typeface="Arial"/>
                <a:ea typeface="+mn-ea"/>
                <a:cs typeface="+mn-cs"/>
              </a:endParaRPr>
            </a:p>
          </p:txBody>
        </p:sp>
      </p:grpSp>
      <p:grpSp>
        <p:nvGrpSpPr>
          <p:cNvPr id="59" name="Group 58"/>
          <p:cNvGrpSpPr/>
          <p:nvPr/>
        </p:nvGrpSpPr>
        <p:grpSpPr>
          <a:xfrm>
            <a:off x="8312886" y="5222152"/>
            <a:ext cx="635309" cy="635309"/>
            <a:chOff x="2079015" y="2424084"/>
            <a:chExt cx="548640" cy="548640"/>
          </a:xfrm>
        </p:grpSpPr>
        <p:sp>
          <p:nvSpPr>
            <p:cNvPr id="60"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rgbClr val="71C5A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61"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3333"/>
                </a:solidFill>
                <a:effectLst/>
                <a:uLnTx/>
                <a:uFillTx/>
                <a:latin typeface="Arial"/>
                <a:ea typeface="+mn-ea"/>
                <a:cs typeface="+mn-cs"/>
              </a:endParaRPr>
            </a:p>
          </p:txBody>
        </p:sp>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8651" y="5304387"/>
            <a:ext cx="453504" cy="453502"/>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1859" y="2734532"/>
            <a:ext cx="483980" cy="48398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3434" y="4081112"/>
            <a:ext cx="453796" cy="453796"/>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12975" y="5313573"/>
            <a:ext cx="435129" cy="435129"/>
          </a:xfrm>
          <a:prstGeom prst="rect">
            <a:avLst/>
          </a:prstGeom>
        </p:spPr>
      </p:pic>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12975" y="2755516"/>
            <a:ext cx="442011" cy="442011"/>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51475" y="4122246"/>
            <a:ext cx="422287" cy="422287"/>
          </a:xfrm>
          <a:prstGeom prst="rect">
            <a:avLst/>
          </a:prstGeom>
        </p:spPr>
      </p:pic>
      <p:sp>
        <p:nvSpPr>
          <p:cNvPr id="37" name="Rectangle 36"/>
          <p:cNvSpPr/>
          <p:nvPr/>
        </p:nvSpPr>
        <p:spPr>
          <a:xfrm>
            <a:off x="0" y="6656832"/>
            <a:ext cx="12192000" cy="2011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Date Placeholder 3"/>
          <p:cNvSpPr>
            <a:spLocks noGrp="1"/>
          </p:cNvSpPr>
          <p:nvPr>
            <p:ph type="dt" sz="half" idx="10"/>
          </p:nvPr>
        </p:nvSpPr>
        <p:spPr/>
        <p:txBody>
          <a:bodyPr/>
          <a:lstStyle/>
          <a:p>
            <a:pPr lvl="0"/>
            <a:fld id="{5FA27277-3C32-EE4F-8C70-283A280C80E5}" type="datetime1">
              <a:rPr lang="en-US" noProof="0" smtClean="0">
                <a:sym typeface="Arial"/>
              </a:rPr>
              <a:pPr lvl="0"/>
              <a:t>3/10/2017</a:t>
            </a:fld>
            <a:endParaRPr lang="en-US" noProof="0" dirty="0">
              <a:sym typeface="Arial"/>
            </a:endParaRPr>
          </a:p>
        </p:txBody>
      </p:sp>
      <p:sp>
        <p:nvSpPr>
          <p:cNvPr id="39" name="Slide Number Placeholder 5"/>
          <p:cNvSpPr>
            <a:spLocks noGrp="1"/>
          </p:cNvSpPr>
          <p:nvPr>
            <p:ph type="sldNum" sz="quarter" idx="12"/>
          </p:nvPr>
        </p:nvSpPr>
        <p:spPr/>
        <p:txBody>
          <a:bodyPr/>
          <a:lstStyle/>
          <a:p>
            <a:pPr lvl="0"/>
            <a:fld id="{5246FB18-5DF1-419A-B975-14AFDDD65B9F}" type="slidenum">
              <a:rPr lang="en-US" noProof="0" smtClean="0"/>
              <a:pPr lvl="0"/>
              <a:t>34</a:t>
            </a:fld>
            <a:endParaRPr lang="en-US" noProof="0" dirty="0"/>
          </a:p>
        </p:txBody>
      </p:sp>
      <p:sp>
        <p:nvSpPr>
          <p:cNvPr id="12" name="Title 11"/>
          <p:cNvSpPr>
            <a:spLocks noGrp="1"/>
          </p:cNvSpPr>
          <p:nvPr>
            <p:ph type="title"/>
          </p:nvPr>
        </p:nvSpPr>
        <p:spPr/>
        <p:txBody>
          <a:bodyPr/>
          <a:lstStyle/>
          <a:p>
            <a:r>
              <a:rPr lang="de-DE"/>
              <a:t>Interstitial Video</a:t>
            </a:r>
            <a:endParaRPr lang="de-DE" dirty="0"/>
          </a:p>
        </p:txBody>
      </p:sp>
      <p:sp>
        <p:nvSpPr>
          <p:cNvPr id="18" name="Text Placeholder 17"/>
          <p:cNvSpPr>
            <a:spLocks noGrp="1"/>
          </p:cNvSpPr>
          <p:nvPr>
            <p:ph type="body" sz="quarter" idx="13"/>
          </p:nvPr>
        </p:nvSpPr>
        <p:spPr/>
        <p:txBody>
          <a:bodyPr/>
          <a:lstStyle/>
          <a:p>
            <a:endParaRPr lang="en-GB"/>
          </a:p>
        </p:txBody>
      </p:sp>
      <p:sp>
        <p:nvSpPr>
          <p:cNvPr id="40" name="Footer Placeholder 2"/>
          <p:cNvSpPr txBox="1">
            <a:spLocks/>
          </p:cNvSpPr>
          <p:nvPr/>
        </p:nvSpPr>
        <p:spPr>
          <a:xfrm>
            <a:off x="-2" y="6656831"/>
            <a:ext cx="10324653" cy="201169"/>
          </a:xfrm>
          <a:prstGeom prst="rect">
            <a:avLst/>
          </a:prstGeom>
        </p:spPr>
        <p:txBody>
          <a:bodyPr/>
          <a:lstStyle>
            <a:defPPr>
              <a:defRPr lang="en-US"/>
            </a:defPPr>
            <a:lvl1pPr marL="0" algn="l"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rPr>
              <a:t>​Copyright © 2017 </a:t>
            </a:r>
            <a:r>
              <a:rPr kumimoji="0" lang="en-US" sz="800" b="0" i="0" u="none" strike="noStrike" kern="1200" cap="none" spc="0" normalizeH="0" baseline="0" noProof="0" dirty="0" err="1">
                <a:ln>
                  <a:noFill/>
                </a:ln>
                <a:solidFill>
                  <a:srgbClr val="333333">
                    <a:lumMod val="50000"/>
                    <a:lumOff val="50000"/>
                  </a:srgbClr>
                </a:solidFill>
                <a:effectLst/>
                <a:uLnTx/>
                <a:uFillTx/>
                <a:latin typeface="Arial"/>
                <a:ea typeface="+mn-ea"/>
                <a:cs typeface="+mn-cs"/>
              </a:rPr>
              <a:t>Smaato</a:t>
            </a:r>
            <a:r>
              <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rPr>
              <a:t> Inc. All Rights Reserved.</a:t>
            </a:r>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26766" y="3272904"/>
            <a:ext cx="4219346" cy="1807465"/>
          </a:xfrm>
          <a:prstGeom prst="rect">
            <a:avLst/>
          </a:prstGeom>
          <a:effectLst>
            <a:outerShdw blurRad="76200" dir="18900000" sy="23000" kx="-1200000" algn="bl" rotWithShape="0">
              <a:prstClr val="black">
                <a:alpha val="20000"/>
              </a:prstClr>
            </a:outerShdw>
          </a:effectLst>
        </p:spPr>
      </p:pic>
      <p:pic>
        <p:nvPicPr>
          <p:cNvPr id="6" name="Fotolia_127892298_V_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4594051" y="3371838"/>
            <a:ext cx="2939952" cy="1614908"/>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07712" y="3272903"/>
            <a:ext cx="4219346" cy="1807465"/>
          </a:xfrm>
          <a:prstGeom prst="rect">
            <a:avLst/>
          </a:prstGeom>
        </p:spPr>
      </p:pic>
    </p:spTree>
    <p:extLst>
      <p:ext uri="{BB962C8B-B14F-4D97-AF65-F5344CB8AC3E}">
        <p14:creationId xmlns:p14="http://schemas.microsoft.com/office/powerpoint/2010/main" val="33400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1"/>
          <p:cNvSpPr txBox="1">
            <a:spLocks/>
          </p:cNvSpPr>
          <p:nvPr/>
        </p:nvSpPr>
        <p:spPr>
          <a:xfrm>
            <a:off x="421603" y="413967"/>
            <a:ext cx="9261412" cy="670847"/>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lt1"/>
              </a:buClr>
              <a:buFont typeface="Arial"/>
              <a:buNone/>
              <a:defRPr sz="3600" b="0"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marL="0" marR="0" lvl="0" indent="0" algn="l" defTabSz="914400" rtl="0" eaLnBrk="1" fontAlgn="auto" latinLnBrk="0" hangingPunct="1">
              <a:lnSpc>
                <a:spcPct val="90000"/>
              </a:lnSpc>
              <a:spcBef>
                <a:spcPts val="0"/>
              </a:spcBef>
              <a:spcAft>
                <a:spcPts val="0"/>
              </a:spcAft>
              <a:buClr>
                <a:srgbClr val="FFFFFF"/>
              </a:buClr>
              <a:buSzTx/>
              <a:buFont typeface="Arial"/>
              <a:buNone/>
              <a:tabLst/>
              <a:defRPr/>
            </a:pPr>
            <a:endParaRPr kumimoji="0" lang="en-US" sz="2200" b="1" i="0" u="none" strike="noStrike" kern="0" cap="none" spc="0" normalizeH="0" baseline="0" noProof="0" dirty="0">
              <a:ln>
                <a:noFill/>
              </a:ln>
              <a:solidFill>
                <a:srgbClr val="424242"/>
              </a:solidFill>
              <a:effectLst/>
              <a:uLnTx/>
              <a:uFillTx/>
              <a:latin typeface="Open Sans Light" panose="020B0306030504020204" pitchFamily="34" charset="0"/>
              <a:ea typeface="Open Sans Light" panose="020B0306030504020204" pitchFamily="34" charset="0"/>
              <a:cs typeface="Open Sans Light" panose="020B0306030504020204" pitchFamily="34" charset="0"/>
              <a:sym typeface="Arial"/>
            </a:endParaRPr>
          </a:p>
        </p:txBody>
      </p:sp>
      <p:pic>
        <p:nvPicPr>
          <p:cNvPr id="105" name="Picture 1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0629" y="421104"/>
            <a:ext cx="1638235" cy="365760"/>
          </a:xfrm>
          <a:prstGeom prst="rect">
            <a:avLst/>
          </a:prstGeom>
        </p:spPr>
      </p:pic>
      <p:sp>
        <p:nvSpPr>
          <p:cNvPr id="20" name="Rectangle 19"/>
          <p:cNvSpPr/>
          <p:nvPr/>
        </p:nvSpPr>
        <p:spPr>
          <a:xfrm>
            <a:off x="1157837" y="1183499"/>
            <a:ext cx="992572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Open Sans" panose="020B0606030504020204" pitchFamily="34" charset="0"/>
                <a:cs typeface="Open Sans" panose="020B0606030504020204" pitchFamily="34" charset="0"/>
              </a:rPr>
              <a:t>Ads that users are rewarded with virtual in-app currency for watching.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Open Sans" panose="020B0606030504020204" pitchFamily="34" charset="0"/>
                <a:cs typeface="Open Sans" panose="020B0606030504020204" pitchFamily="34" charset="0"/>
              </a:rPr>
              <a:t>Other Names: Incentivized Video </a:t>
            </a:r>
          </a:p>
        </p:txBody>
      </p:sp>
      <p:grpSp>
        <p:nvGrpSpPr>
          <p:cNvPr id="2" name="Group 1"/>
          <p:cNvGrpSpPr/>
          <p:nvPr/>
        </p:nvGrpSpPr>
        <p:grpSpPr>
          <a:xfrm>
            <a:off x="3307749" y="2661832"/>
            <a:ext cx="635309" cy="635309"/>
            <a:chOff x="2079015" y="2424084"/>
            <a:chExt cx="548640" cy="548640"/>
          </a:xfrm>
        </p:grpSpPr>
        <p:sp>
          <p:nvSpPr>
            <p:cNvPr id="23"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chemeClr val="accent2">
                <a:lumMod val="60000"/>
                <a:lumOff val="40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24"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3333"/>
                </a:solidFill>
                <a:effectLst/>
                <a:uLnTx/>
                <a:uFillTx/>
                <a:latin typeface="Arial"/>
                <a:ea typeface="+mn-ea"/>
                <a:cs typeface="+mn-cs"/>
              </a:endParaRPr>
            </a:p>
          </p:txBody>
        </p:sp>
      </p:grpSp>
      <p:sp>
        <p:nvSpPr>
          <p:cNvPr id="25" name="Rectangle 24"/>
          <p:cNvSpPr/>
          <p:nvPr/>
        </p:nvSpPr>
        <p:spPr>
          <a:xfrm>
            <a:off x="604483" y="2611185"/>
            <a:ext cx="2592601" cy="707886"/>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lumMod val="65000"/>
                    <a:lumOff val="35000"/>
                  </a:srgbClr>
                </a:solidFill>
                <a:effectLst/>
                <a:uLnTx/>
                <a:uFillTx/>
                <a:latin typeface="Arial"/>
                <a:ea typeface="+mn-ea"/>
                <a:cs typeface="+mn-cs"/>
              </a:rPr>
              <a:t>Technology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Vast Standard</a:t>
            </a:r>
          </a:p>
        </p:txBody>
      </p:sp>
      <p:sp>
        <p:nvSpPr>
          <p:cNvPr id="26" name="Rectangle 25"/>
          <p:cNvSpPr/>
          <p:nvPr/>
        </p:nvSpPr>
        <p:spPr>
          <a:xfrm>
            <a:off x="604483" y="3905639"/>
            <a:ext cx="2592601" cy="707886"/>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65000"/>
                    <a:lumOff val="35000"/>
                  </a:srgbClr>
                </a:solidFill>
                <a:effectLst/>
                <a:uLnTx/>
                <a:uFillTx/>
                <a:latin typeface="Arial"/>
                <a:ea typeface="+mn-ea"/>
                <a:cs typeface="+mn-cs"/>
              </a:rPr>
              <a:t>Tracking</a:t>
            </a:r>
            <a:endParaRPr kumimoji="0" lang="en-US" sz="2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Quartile / VTR etc.</a:t>
            </a:r>
          </a:p>
        </p:txBody>
      </p:sp>
      <p:sp>
        <p:nvSpPr>
          <p:cNvPr id="27" name="Rectangle 26"/>
          <p:cNvSpPr/>
          <p:nvPr/>
        </p:nvSpPr>
        <p:spPr>
          <a:xfrm>
            <a:off x="421603" y="4878086"/>
            <a:ext cx="2775481" cy="1323439"/>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65000"/>
                    <a:lumOff val="35000"/>
                  </a:srgbClr>
                </a:solidFill>
                <a:effectLst/>
                <a:uLnTx/>
                <a:uFillTx/>
                <a:latin typeface="Arial"/>
                <a:ea typeface="+mn-ea"/>
                <a:cs typeface="+mn-cs"/>
              </a:rPr>
              <a:t>Viewability</a:t>
            </a:r>
            <a:endPar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100%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(Non-skippable)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and full-screen</a:t>
            </a:r>
          </a:p>
        </p:txBody>
      </p:sp>
      <p:sp>
        <p:nvSpPr>
          <p:cNvPr id="34" name="Rectangle 33"/>
          <p:cNvSpPr/>
          <p:nvPr/>
        </p:nvSpPr>
        <p:spPr>
          <a:xfrm>
            <a:off x="8994915" y="2457295"/>
            <a:ext cx="2877998" cy="1015663"/>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lumMod val="65000"/>
                    <a:lumOff val="35000"/>
                  </a:srgbClr>
                </a:solidFill>
                <a:effectLst/>
                <a:uLnTx/>
                <a:uFillTx/>
                <a:latin typeface="Arial"/>
                <a:ea typeface="+mn-ea"/>
                <a:cs typeface="+mn-cs"/>
              </a:rPr>
              <a:t>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Forced ad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Non-Skippable</a:t>
            </a:r>
          </a:p>
        </p:txBody>
      </p:sp>
      <p:sp>
        <p:nvSpPr>
          <p:cNvPr id="35" name="Rectangle 34"/>
          <p:cNvSpPr/>
          <p:nvPr/>
        </p:nvSpPr>
        <p:spPr>
          <a:xfrm>
            <a:off x="8994915" y="3905638"/>
            <a:ext cx="2088643" cy="707886"/>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lumMod val="65000"/>
                    <a:lumOff val="35000"/>
                  </a:srgbClr>
                </a:solidFill>
                <a:effectLst/>
                <a:uLnTx/>
                <a:uFillTx/>
                <a:latin typeface="Arial"/>
                <a:ea typeface="+mn-ea"/>
                <a:cs typeface="+mn-cs"/>
              </a:rPr>
              <a:t>Placement</a:t>
            </a:r>
            <a:endParaRPr kumimoji="0" lang="en-US" sz="2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In-App Games</a:t>
            </a:r>
          </a:p>
        </p:txBody>
      </p:sp>
      <p:sp>
        <p:nvSpPr>
          <p:cNvPr id="36" name="Rectangle 35"/>
          <p:cNvSpPr/>
          <p:nvPr/>
        </p:nvSpPr>
        <p:spPr>
          <a:xfrm>
            <a:off x="8994916" y="5092371"/>
            <a:ext cx="2776781" cy="707886"/>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lumMod val="65000"/>
                    <a:lumOff val="35000"/>
                  </a:srgbClr>
                </a:solidFill>
                <a:effectLst/>
                <a:uLnTx/>
                <a:uFillTx/>
                <a:latin typeface="Arial"/>
                <a:ea typeface="+mn-ea"/>
                <a:cs typeface="+mn-cs"/>
              </a:rPr>
              <a:t>Price</a:t>
            </a:r>
            <a:endPar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Medium Range</a:t>
            </a:r>
          </a:p>
        </p:txBody>
      </p:sp>
      <p:grpSp>
        <p:nvGrpSpPr>
          <p:cNvPr id="47" name="Group 46"/>
          <p:cNvGrpSpPr/>
          <p:nvPr/>
        </p:nvGrpSpPr>
        <p:grpSpPr>
          <a:xfrm>
            <a:off x="3307749" y="3999743"/>
            <a:ext cx="635309" cy="635309"/>
            <a:chOff x="2079015" y="2424084"/>
            <a:chExt cx="548640" cy="548640"/>
          </a:xfrm>
        </p:grpSpPr>
        <p:sp>
          <p:nvSpPr>
            <p:cNvPr id="48"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rgbClr val="FFC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49"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3333"/>
                </a:solidFill>
                <a:effectLst/>
                <a:uLnTx/>
                <a:uFillTx/>
                <a:latin typeface="Arial"/>
                <a:ea typeface="+mn-ea"/>
                <a:cs typeface="+mn-cs"/>
              </a:endParaRPr>
            </a:p>
          </p:txBody>
        </p:sp>
      </p:grpSp>
      <p:grpSp>
        <p:nvGrpSpPr>
          <p:cNvPr id="50" name="Group 49"/>
          <p:cNvGrpSpPr/>
          <p:nvPr/>
        </p:nvGrpSpPr>
        <p:grpSpPr>
          <a:xfrm>
            <a:off x="3307749" y="5222152"/>
            <a:ext cx="635309" cy="635309"/>
            <a:chOff x="2079015" y="2424084"/>
            <a:chExt cx="548640" cy="548640"/>
          </a:xfrm>
        </p:grpSpPr>
        <p:sp>
          <p:nvSpPr>
            <p:cNvPr id="51"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chemeClr val="accent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52"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3333"/>
                </a:solidFill>
                <a:effectLst/>
                <a:uLnTx/>
                <a:uFillTx/>
                <a:latin typeface="Arial"/>
                <a:ea typeface="+mn-ea"/>
                <a:cs typeface="+mn-cs"/>
              </a:endParaRPr>
            </a:p>
          </p:txBody>
        </p:sp>
      </p:grpSp>
      <p:grpSp>
        <p:nvGrpSpPr>
          <p:cNvPr id="53" name="Group 52"/>
          <p:cNvGrpSpPr/>
          <p:nvPr/>
        </p:nvGrpSpPr>
        <p:grpSpPr>
          <a:xfrm>
            <a:off x="8312886" y="2661832"/>
            <a:ext cx="635309" cy="635309"/>
            <a:chOff x="2079015" y="2424084"/>
            <a:chExt cx="548640" cy="548640"/>
          </a:xfrm>
        </p:grpSpPr>
        <p:sp>
          <p:nvSpPr>
            <p:cNvPr id="54"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55"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solidFill>
              <a:schemeClr val="accent6">
                <a:lumMod val="40000"/>
                <a:lumOff val="60000"/>
              </a:schemeClr>
            </a:solidFill>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grpSp>
      <p:grpSp>
        <p:nvGrpSpPr>
          <p:cNvPr id="56" name="Group 55"/>
          <p:cNvGrpSpPr/>
          <p:nvPr/>
        </p:nvGrpSpPr>
        <p:grpSpPr>
          <a:xfrm>
            <a:off x="8312886" y="3999743"/>
            <a:ext cx="635309" cy="635309"/>
            <a:chOff x="2079015" y="2424084"/>
            <a:chExt cx="548640" cy="548640"/>
          </a:xfrm>
        </p:grpSpPr>
        <p:sp>
          <p:nvSpPr>
            <p:cNvPr id="57"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rgbClr val="D3A9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58"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solidFill>
              <a:srgbClr val="FF9999"/>
            </a:solidFill>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grpSp>
      <p:grpSp>
        <p:nvGrpSpPr>
          <p:cNvPr id="59" name="Group 58"/>
          <p:cNvGrpSpPr/>
          <p:nvPr/>
        </p:nvGrpSpPr>
        <p:grpSpPr>
          <a:xfrm>
            <a:off x="8312886" y="5222152"/>
            <a:ext cx="635309" cy="635309"/>
            <a:chOff x="2079015" y="2424084"/>
            <a:chExt cx="548640" cy="548640"/>
          </a:xfrm>
        </p:grpSpPr>
        <p:sp>
          <p:nvSpPr>
            <p:cNvPr id="60" name="object 17"/>
            <p:cNvSpPr/>
            <p:nvPr/>
          </p:nvSpPr>
          <p:spPr>
            <a:xfrm>
              <a:off x="2079015" y="2424084"/>
              <a:ext cx="548640" cy="548640"/>
            </a:xfrm>
            <a:custGeom>
              <a:avLst/>
              <a:gdLst/>
              <a:ahLst/>
              <a:cxnLst/>
              <a:rect l="l" t="t" r="r" b="b"/>
              <a:pathLst>
                <a:path w="548639" h="548640">
                  <a:moveTo>
                    <a:pt x="274319" y="0"/>
                  </a:moveTo>
                  <a:lnTo>
                    <a:pt x="225008" y="4419"/>
                  </a:lnTo>
                  <a:lnTo>
                    <a:pt x="178597" y="17161"/>
                  </a:lnTo>
                  <a:lnTo>
                    <a:pt x="135861" y="37450"/>
                  </a:lnTo>
                  <a:lnTo>
                    <a:pt x="97575" y="64513"/>
                  </a:lnTo>
                  <a:lnTo>
                    <a:pt x="64513" y="97575"/>
                  </a:lnTo>
                  <a:lnTo>
                    <a:pt x="37450" y="135861"/>
                  </a:lnTo>
                  <a:lnTo>
                    <a:pt x="17161" y="178597"/>
                  </a:lnTo>
                  <a:lnTo>
                    <a:pt x="4419" y="225008"/>
                  </a:lnTo>
                  <a:lnTo>
                    <a:pt x="0" y="274320"/>
                  </a:lnTo>
                  <a:lnTo>
                    <a:pt x="4419" y="323631"/>
                  </a:lnTo>
                  <a:lnTo>
                    <a:pt x="17161" y="370042"/>
                  </a:lnTo>
                  <a:lnTo>
                    <a:pt x="37450" y="412778"/>
                  </a:lnTo>
                  <a:lnTo>
                    <a:pt x="64513" y="451064"/>
                  </a:lnTo>
                  <a:lnTo>
                    <a:pt x="97575" y="484126"/>
                  </a:lnTo>
                  <a:lnTo>
                    <a:pt x="135861" y="511189"/>
                  </a:lnTo>
                  <a:lnTo>
                    <a:pt x="178597" y="531478"/>
                  </a:lnTo>
                  <a:lnTo>
                    <a:pt x="225008" y="544220"/>
                  </a:lnTo>
                  <a:lnTo>
                    <a:pt x="274319" y="548640"/>
                  </a:lnTo>
                  <a:lnTo>
                    <a:pt x="323631" y="544220"/>
                  </a:lnTo>
                  <a:lnTo>
                    <a:pt x="370042" y="531478"/>
                  </a:lnTo>
                  <a:lnTo>
                    <a:pt x="412778" y="511189"/>
                  </a:lnTo>
                  <a:lnTo>
                    <a:pt x="451064" y="484126"/>
                  </a:lnTo>
                  <a:lnTo>
                    <a:pt x="484126" y="451064"/>
                  </a:lnTo>
                  <a:lnTo>
                    <a:pt x="511189" y="412778"/>
                  </a:lnTo>
                  <a:lnTo>
                    <a:pt x="531478" y="370042"/>
                  </a:lnTo>
                  <a:lnTo>
                    <a:pt x="544220" y="323631"/>
                  </a:lnTo>
                  <a:lnTo>
                    <a:pt x="548639" y="274320"/>
                  </a:lnTo>
                  <a:lnTo>
                    <a:pt x="544220" y="225008"/>
                  </a:lnTo>
                  <a:lnTo>
                    <a:pt x="531478" y="178597"/>
                  </a:lnTo>
                  <a:lnTo>
                    <a:pt x="511189" y="135861"/>
                  </a:lnTo>
                  <a:lnTo>
                    <a:pt x="484126" y="97575"/>
                  </a:lnTo>
                  <a:lnTo>
                    <a:pt x="451064" y="64513"/>
                  </a:lnTo>
                  <a:lnTo>
                    <a:pt x="412778" y="37450"/>
                  </a:lnTo>
                  <a:lnTo>
                    <a:pt x="370042" y="17161"/>
                  </a:lnTo>
                  <a:lnTo>
                    <a:pt x="323631" y="4419"/>
                  </a:lnTo>
                  <a:lnTo>
                    <a:pt x="274319" y="0"/>
                  </a:lnTo>
                  <a:close/>
                </a:path>
              </a:pathLst>
            </a:custGeom>
            <a:solidFill>
              <a:srgbClr val="71C5A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333333"/>
                </a:solidFill>
                <a:effectLst/>
                <a:uLnTx/>
                <a:uFillTx/>
                <a:latin typeface="Arial"/>
                <a:ea typeface="+mn-ea"/>
                <a:cs typeface="+mn-cs"/>
              </a:endParaRPr>
            </a:p>
          </p:txBody>
        </p:sp>
        <p:sp>
          <p:nvSpPr>
            <p:cNvPr id="61" name="object 18"/>
            <p:cNvSpPr/>
            <p:nvPr/>
          </p:nvSpPr>
          <p:spPr>
            <a:xfrm>
              <a:off x="2079015" y="2424084"/>
              <a:ext cx="548640" cy="548640"/>
            </a:xfrm>
            <a:custGeom>
              <a:avLst/>
              <a:gdLst/>
              <a:ahLst/>
              <a:cxnLst/>
              <a:rect l="l" t="t" r="r" b="b"/>
              <a:pathLst>
                <a:path w="548639" h="548640">
                  <a:moveTo>
                    <a:pt x="0" y="274320"/>
                  </a:moveTo>
                  <a:lnTo>
                    <a:pt x="4419" y="225008"/>
                  </a:lnTo>
                  <a:lnTo>
                    <a:pt x="17161" y="178597"/>
                  </a:lnTo>
                  <a:lnTo>
                    <a:pt x="37450" y="135861"/>
                  </a:lnTo>
                  <a:lnTo>
                    <a:pt x="64513" y="97575"/>
                  </a:lnTo>
                  <a:lnTo>
                    <a:pt x="97575" y="64513"/>
                  </a:lnTo>
                  <a:lnTo>
                    <a:pt x="135861" y="37450"/>
                  </a:lnTo>
                  <a:lnTo>
                    <a:pt x="178597" y="17161"/>
                  </a:lnTo>
                  <a:lnTo>
                    <a:pt x="225008" y="4419"/>
                  </a:lnTo>
                  <a:lnTo>
                    <a:pt x="274319" y="0"/>
                  </a:lnTo>
                  <a:lnTo>
                    <a:pt x="323631" y="4419"/>
                  </a:lnTo>
                  <a:lnTo>
                    <a:pt x="370042" y="17161"/>
                  </a:lnTo>
                  <a:lnTo>
                    <a:pt x="412778" y="37450"/>
                  </a:lnTo>
                  <a:lnTo>
                    <a:pt x="451064" y="64513"/>
                  </a:lnTo>
                  <a:lnTo>
                    <a:pt x="484126" y="97575"/>
                  </a:lnTo>
                  <a:lnTo>
                    <a:pt x="511189" y="135861"/>
                  </a:lnTo>
                  <a:lnTo>
                    <a:pt x="531478" y="178597"/>
                  </a:lnTo>
                  <a:lnTo>
                    <a:pt x="544220" y="225008"/>
                  </a:lnTo>
                  <a:lnTo>
                    <a:pt x="548639" y="274320"/>
                  </a:lnTo>
                  <a:lnTo>
                    <a:pt x="544220" y="323631"/>
                  </a:lnTo>
                  <a:lnTo>
                    <a:pt x="531478" y="370042"/>
                  </a:lnTo>
                  <a:lnTo>
                    <a:pt x="511189" y="412778"/>
                  </a:lnTo>
                  <a:lnTo>
                    <a:pt x="484126" y="451064"/>
                  </a:lnTo>
                  <a:lnTo>
                    <a:pt x="451064" y="484126"/>
                  </a:lnTo>
                  <a:lnTo>
                    <a:pt x="412778" y="511189"/>
                  </a:lnTo>
                  <a:lnTo>
                    <a:pt x="370042" y="531478"/>
                  </a:lnTo>
                  <a:lnTo>
                    <a:pt x="323631" y="544220"/>
                  </a:lnTo>
                  <a:lnTo>
                    <a:pt x="274319" y="548640"/>
                  </a:lnTo>
                  <a:lnTo>
                    <a:pt x="225008" y="544220"/>
                  </a:lnTo>
                  <a:lnTo>
                    <a:pt x="178597" y="531478"/>
                  </a:lnTo>
                  <a:lnTo>
                    <a:pt x="135861" y="511189"/>
                  </a:lnTo>
                  <a:lnTo>
                    <a:pt x="97575" y="484126"/>
                  </a:lnTo>
                  <a:lnTo>
                    <a:pt x="64513" y="451064"/>
                  </a:lnTo>
                  <a:lnTo>
                    <a:pt x="37450" y="412778"/>
                  </a:lnTo>
                  <a:lnTo>
                    <a:pt x="17161" y="370042"/>
                  </a:lnTo>
                  <a:lnTo>
                    <a:pt x="4419" y="323631"/>
                  </a:lnTo>
                  <a:lnTo>
                    <a:pt x="0" y="274320"/>
                  </a:lnTo>
                  <a:close/>
                </a:path>
              </a:pathLst>
            </a:custGeom>
            <a:ln w="32003">
              <a:solidFill>
                <a:srgbClr val="EFEFE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3333"/>
                </a:solidFill>
                <a:effectLst/>
                <a:uLnTx/>
                <a:uFillTx/>
                <a:latin typeface="Arial"/>
                <a:ea typeface="+mn-ea"/>
                <a:cs typeface="+mn-cs"/>
              </a:endParaRPr>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8651" y="5304387"/>
            <a:ext cx="453504" cy="45350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1859" y="2734532"/>
            <a:ext cx="483980" cy="4839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3434" y="4081112"/>
            <a:ext cx="453796" cy="45379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12975" y="5313573"/>
            <a:ext cx="435129" cy="435129"/>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1475" y="4122246"/>
            <a:ext cx="422287" cy="422287"/>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11932" y="2779231"/>
            <a:ext cx="458532" cy="458532"/>
          </a:xfrm>
          <a:prstGeom prst="rect">
            <a:avLst/>
          </a:prstGeom>
        </p:spPr>
      </p:pic>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85226" y="1980469"/>
            <a:ext cx="5027857" cy="4776946"/>
          </a:xfrm>
          <a:prstGeom prst="rect">
            <a:avLst/>
          </a:prstGeom>
        </p:spPr>
      </p:pic>
      <p:sp>
        <p:nvSpPr>
          <p:cNvPr id="37" name="Rectangle 36"/>
          <p:cNvSpPr/>
          <p:nvPr/>
        </p:nvSpPr>
        <p:spPr>
          <a:xfrm>
            <a:off x="0" y="6656832"/>
            <a:ext cx="12192000" cy="2011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Date Placeholder 3"/>
          <p:cNvSpPr>
            <a:spLocks noGrp="1"/>
          </p:cNvSpPr>
          <p:nvPr>
            <p:ph type="dt" sz="half" idx="10"/>
          </p:nvPr>
        </p:nvSpPr>
        <p:spPr/>
        <p:txBody>
          <a:bodyPr/>
          <a:lstStyle/>
          <a:p>
            <a:pPr lvl="0"/>
            <a:fld id="{5FA27277-3C32-EE4F-8C70-283A280C80E5}" type="datetime1">
              <a:rPr lang="en-US" noProof="0" smtClean="0">
                <a:sym typeface="Arial"/>
              </a:rPr>
              <a:pPr lvl="0"/>
              <a:t>3/10/2017</a:t>
            </a:fld>
            <a:endParaRPr lang="en-US" noProof="0" dirty="0">
              <a:sym typeface="Arial"/>
            </a:endParaRPr>
          </a:p>
        </p:txBody>
      </p:sp>
      <p:sp>
        <p:nvSpPr>
          <p:cNvPr id="40" name="Slide Number Placeholder 5"/>
          <p:cNvSpPr>
            <a:spLocks noGrp="1"/>
          </p:cNvSpPr>
          <p:nvPr>
            <p:ph type="sldNum" sz="quarter" idx="12"/>
          </p:nvPr>
        </p:nvSpPr>
        <p:spPr/>
        <p:txBody>
          <a:bodyPr/>
          <a:lstStyle/>
          <a:p>
            <a:pPr lvl="0"/>
            <a:fld id="{5246FB18-5DF1-419A-B975-14AFDDD65B9F}" type="slidenum">
              <a:rPr lang="en-US" noProof="0" smtClean="0"/>
              <a:pPr lvl="0"/>
              <a:t>35</a:t>
            </a:fld>
            <a:endParaRPr lang="en-US" noProof="0" dirty="0"/>
          </a:p>
        </p:txBody>
      </p:sp>
      <p:sp>
        <p:nvSpPr>
          <p:cNvPr id="8" name="Title 7"/>
          <p:cNvSpPr>
            <a:spLocks noGrp="1"/>
          </p:cNvSpPr>
          <p:nvPr>
            <p:ph type="title"/>
          </p:nvPr>
        </p:nvSpPr>
        <p:spPr/>
        <p:txBody>
          <a:bodyPr/>
          <a:lstStyle/>
          <a:p>
            <a:r>
              <a:rPr lang="de-DE"/>
              <a:t>Smart Video Strategy: Rewarded Video</a:t>
            </a:r>
            <a:endParaRPr lang="de-DE" dirty="0"/>
          </a:p>
        </p:txBody>
      </p:sp>
      <p:sp>
        <p:nvSpPr>
          <p:cNvPr id="15" name="Text Placeholder 14"/>
          <p:cNvSpPr>
            <a:spLocks noGrp="1"/>
          </p:cNvSpPr>
          <p:nvPr>
            <p:ph type="body" sz="quarter" idx="13"/>
          </p:nvPr>
        </p:nvSpPr>
        <p:spPr/>
        <p:txBody>
          <a:bodyPr/>
          <a:lstStyle/>
          <a:p>
            <a:endParaRPr lang="en-GB"/>
          </a:p>
        </p:txBody>
      </p:sp>
      <p:sp>
        <p:nvSpPr>
          <p:cNvPr id="41" name="Footer Placeholder 2"/>
          <p:cNvSpPr txBox="1">
            <a:spLocks/>
          </p:cNvSpPr>
          <p:nvPr/>
        </p:nvSpPr>
        <p:spPr>
          <a:xfrm>
            <a:off x="-2" y="6656831"/>
            <a:ext cx="10324653" cy="201169"/>
          </a:xfrm>
          <a:prstGeom prst="rect">
            <a:avLst/>
          </a:prstGeom>
        </p:spPr>
        <p:txBody>
          <a:bodyPr/>
          <a:lstStyle>
            <a:defPPr>
              <a:defRPr lang="en-US"/>
            </a:defPPr>
            <a:lvl1pPr marL="0" algn="l"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rPr>
              <a:t>​Copyright © 2017 </a:t>
            </a:r>
            <a:r>
              <a:rPr kumimoji="0" lang="en-US" sz="800" b="0" i="0" u="none" strike="noStrike" kern="1200" cap="none" spc="0" normalizeH="0" baseline="0" noProof="0" dirty="0" err="1">
                <a:ln>
                  <a:noFill/>
                </a:ln>
                <a:solidFill>
                  <a:srgbClr val="333333">
                    <a:lumMod val="50000"/>
                    <a:lumOff val="50000"/>
                  </a:srgbClr>
                </a:solidFill>
                <a:effectLst/>
                <a:uLnTx/>
                <a:uFillTx/>
                <a:latin typeface="Arial"/>
                <a:ea typeface="+mn-ea"/>
                <a:cs typeface="+mn-cs"/>
              </a:rPr>
              <a:t>Smaato</a:t>
            </a:r>
            <a:r>
              <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rPr>
              <a:t> Inc. All Rights Reserved.</a:t>
            </a:r>
          </a:p>
        </p:txBody>
      </p:sp>
    </p:spTree>
    <p:extLst>
      <p:ext uri="{BB962C8B-B14F-4D97-AF65-F5344CB8AC3E}">
        <p14:creationId xmlns:p14="http://schemas.microsoft.com/office/powerpoint/2010/main" val="513328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lvl="0"/>
            <a:fld id="{F00EFFAD-8E65-D244-9147-F3A1406857C9}" type="datetime1">
              <a:rPr lang="en-US" noProof="0" smtClean="0"/>
              <a:pPr lvl="0"/>
              <a:t>3/10/2017</a:t>
            </a:fld>
            <a:endParaRPr lang="en-US" noProof="0"/>
          </a:p>
        </p:txBody>
      </p:sp>
      <p:sp>
        <p:nvSpPr>
          <p:cNvPr id="4" name="Slide Number Placeholder 3"/>
          <p:cNvSpPr>
            <a:spLocks noGrp="1"/>
          </p:cNvSpPr>
          <p:nvPr>
            <p:ph type="sldNum" sz="quarter" idx="12"/>
          </p:nvPr>
        </p:nvSpPr>
        <p:spPr/>
        <p:txBody>
          <a:bodyPr/>
          <a:lstStyle/>
          <a:p>
            <a:pPr lvl="0"/>
            <a:fld id="{5246FB18-5DF1-419A-B975-14AFDDD65B9F}" type="slidenum">
              <a:rPr lang="en-US" noProof="0" smtClean="0"/>
              <a:pPr lvl="0"/>
              <a:t>36</a:t>
            </a:fld>
            <a:endParaRPr lang="en-US" noProof="0"/>
          </a:p>
        </p:txBody>
      </p:sp>
      <p:sp>
        <p:nvSpPr>
          <p:cNvPr id="5" name="Footer Placeholder 4"/>
          <p:cNvSpPr>
            <a:spLocks noGrp="1"/>
          </p:cNvSpPr>
          <p:nvPr>
            <p:ph type="ftr" sz="quarter" idx="3"/>
          </p:nvPr>
        </p:nvSpPr>
        <p:spPr/>
        <p:txBody>
          <a:bodyPr/>
          <a:lstStyle/>
          <a:p>
            <a:pPr lvl="0"/>
            <a:r>
              <a:rPr lang="en-US" noProof="0" dirty="0"/>
              <a:t>​Copyright © 2017 </a:t>
            </a:r>
            <a:r>
              <a:rPr lang="en-US" noProof="0" dirty="0" err="1"/>
              <a:t>Smaato</a:t>
            </a:r>
            <a:r>
              <a:rPr lang="en-US" noProof="0" dirty="0"/>
              <a:t> Inc. All Rights Reserved.</a:t>
            </a:r>
          </a:p>
        </p:txBody>
      </p:sp>
      <p:sp>
        <p:nvSpPr>
          <p:cNvPr id="6" name="Title 5"/>
          <p:cNvSpPr>
            <a:spLocks noGrp="1"/>
          </p:cNvSpPr>
          <p:nvPr>
            <p:ph type="title"/>
          </p:nvPr>
        </p:nvSpPr>
        <p:spPr/>
        <p:txBody>
          <a:bodyPr/>
          <a:lstStyle/>
          <a:p>
            <a:r>
              <a:rPr lang="en-US"/>
              <a:t>Examples of Rewarded Video Ad Types</a:t>
            </a:r>
            <a:endParaRPr lang="en-US" dirty="0"/>
          </a:p>
        </p:txBody>
      </p:sp>
      <p:sp>
        <p:nvSpPr>
          <p:cNvPr id="16" name="Text Placeholder 15"/>
          <p:cNvSpPr>
            <a:spLocks noGrp="1"/>
          </p:cNvSpPr>
          <p:nvPr>
            <p:ph type="body" sz="quarter" idx="13"/>
          </p:nvPr>
        </p:nvSpPr>
        <p:spPr/>
        <p:txBody>
          <a:bodyPr/>
          <a:lstStyle/>
          <a:p>
            <a:endParaRPr lang="en-GB"/>
          </a:p>
        </p:txBody>
      </p:sp>
      <p:sp>
        <p:nvSpPr>
          <p:cNvPr id="9" name="Rounded Rectangle 8"/>
          <p:cNvSpPr/>
          <p:nvPr/>
        </p:nvSpPr>
        <p:spPr>
          <a:xfrm>
            <a:off x="977900" y="1168400"/>
            <a:ext cx="3276600" cy="2616200"/>
          </a:xfrm>
          <a:prstGeom prst="roundRect">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p:cNvSpPr txBox="1"/>
          <p:nvPr/>
        </p:nvSpPr>
        <p:spPr>
          <a:xfrm>
            <a:off x="1816100" y="1277521"/>
            <a:ext cx="16002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BBBEB"/>
                </a:solidFill>
                <a:effectLst/>
                <a:uLnTx/>
                <a:uFillTx/>
                <a:latin typeface="Arial"/>
                <a:ea typeface="+mn-ea"/>
                <a:cs typeface="+mn-cs"/>
              </a:rPr>
              <a:t>Intuitive Ad</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6700" y="1759514"/>
            <a:ext cx="2159000" cy="1051821"/>
          </a:xfrm>
          <a:prstGeom prst="rect">
            <a:avLst/>
          </a:prstGeom>
        </p:spPr>
      </p:pic>
      <p:sp>
        <p:nvSpPr>
          <p:cNvPr id="12" name="TextBox 11"/>
          <p:cNvSpPr txBox="1"/>
          <p:nvPr/>
        </p:nvSpPr>
        <p:spPr>
          <a:xfrm>
            <a:off x="1257300" y="2909646"/>
            <a:ext cx="2717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25000"/>
                  </a:schemeClr>
                </a:solidFill>
                <a:effectLst/>
                <a:uLnTx/>
                <a:uFillTx/>
                <a:latin typeface="Arial"/>
                <a:ea typeface="+mn-ea"/>
                <a:cs typeface="+mn-cs"/>
              </a:rPr>
              <a:t>Adapts introduction of ad into gameplay</a:t>
            </a:r>
          </a:p>
        </p:txBody>
      </p:sp>
      <p:sp>
        <p:nvSpPr>
          <p:cNvPr id="18" name="Rounded Rectangle 17"/>
          <p:cNvSpPr/>
          <p:nvPr/>
        </p:nvSpPr>
        <p:spPr>
          <a:xfrm>
            <a:off x="4533900" y="1168400"/>
            <a:ext cx="3276600" cy="2616200"/>
          </a:xfrm>
          <a:prstGeom prst="roundRect">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p:cNvSpPr txBox="1"/>
          <p:nvPr/>
        </p:nvSpPr>
        <p:spPr>
          <a:xfrm>
            <a:off x="4953000" y="1277521"/>
            <a:ext cx="24511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BBBEB"/>
                </a:solidFill>
                <a:effectLst/>
                <a:uLnTx/>
                <a:uFillTx/>
                <a:latin typeface="Arial"/>
                <a:ea typeface="+mn-ea"/>
                <a:cs typeface="+mn-cs"/>
              </a:rPr>
              <a:t>Selective Show Ad</a:t>
            </a:r>
          </a:p>
        </p:txBody>
      </p:sp>
      <p:sp>
        <p:nvSpPr>
          <p:cNvPr id="21" name="TextBox 20"/>
          <p:cNvSpPr txBox="1"/>
          <p:nvPr/>
        </p:nvSpPr>
        <p:spPr>
          <a:xfrm>
            <a:off x="4679950" y="2909646"/>
            <a:ext cx="2997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25000"/>
                  </a:schemeClr>
                </a:solidFill>
                <a:effectLst/>
                <a:uLnTx/>
                <a:uFillTx/>
                <a:latin typeface="Arial"/>
                <a:ea typeface="+mn-ea"/>
                <a:cs typeface="+mn-cs"/>
              </a:rPr>
              <a:t>Only shows ad at selected/irregular times</a:t>
            </a:r>
          </a:p>
        </p:txBody>
      </p:sp>
      <p:sp>
        <p:nvSpPr>
          <p:cNvPr id="22" name="Rounded Rectangle 21"/>
          <p:cNvSpPr/>
          <p:nvPr/>
        </p:nvSpPr>
        <p:spPr>
          <a:xfrm>
            <a:off x="8089900" y="1168400"/>
            <a:ext cx="3276600" cy="2616200"/>
          </a:xfrm>
          <a:prstGeom prst="roundRect">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TextBox 22"/>
          <p:cNvSpPr txBox="1"/>
          <p:nvPr/>
        </p:nvSpPr>
        <p:spPr>
          <a:xfrm>
            <a:off x="8229600" y="1277521"/>
            <a:ext cx="29591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BBBEB"/>
                </a:solidFill>
                <a:effectLst/>
                <a:uLnTx/>
                <a:uFillTx/>
                <a:latin typeface="Arial"/>
                <a:ea typeface="+mn-ea"/>
                <a:cs typeface="+mn-cs"/>
              </a:rPr>
              <a:t>Scaled Reward </a:t>
            </a:r>
            <a:r>
              <a:rPr kumimoji="0" lang="en-US" sz="2000" b="1" i="0" u="none" strike="noStrike" kern="1200" cap="none" spc="0" normalizeH="0" baseline="0" noProof="0" dirty="0">
                <a:ln>
                  <a:noFill/>
                </a:ln>
                <a:solidFill>
                  <a:srgbClr val="4BBBEB"/>
                </a:solidFill>
                <a:effectLst/>
                <a:uLnTx/>
                <a:uFillTx/>
                <a:latin typeface="Arial"/>
                <a:ea typeface="+mn-ea"/>
                <a:cs typeface="+mn-cs"/>
              </a:rPr>
              <a:t>Ad</a:t>
            </a:r>
          </a:p>
        </p:txBody>
      </p:sp>
      <p:sp>
        <p:nvSpPr>
          <p:cNvPr id="25" name="TextBox 24"/>
          <p:cNvSpPr txBox="1"/>
          <p:nvPr/>
        </p:nvSpPr>
        <p:spPr>
          <a:xfrm>
            <a:off x="8369300" y="2909646"/>
            <a:ext cx="2717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25000"/>
                  </a:schemeClr>
                </a:solidFill>
                <a:effectLst/>
                <a:uLnTx/>
                <a:uFillTx/>
                <a:latin typeface="Arial"/>
                <a:ea typeface="+mn-ea"/>
                <a:cs typeface="+mn-cs"/>
              </a:rPr>
              <a:t>Increases rewards as player progresses</a:t>
            </a:r>
          </a:p>
        </p:txBody>
      </p:sp>
      <p:sp>
        <p:nvSpPr>
          <p:cNvPr id="26" name="Rounded Rectangle 25"/>
          <p:cNvSpPr/>
          <p:nvPr/>
        </p:nvSpPr>
        <p:spPr>
          <a:xfrm>
            <a:off x="2806700" y="3912615"/>
            <a:ext cx="3276600" cy="2616200"/>
          </a:xfrm>
          <a:prstGeom prst="roundRect">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p:cNvSpPr txBox="1"/>
          <p:nvPr/>
        </p:nvSpPr>
        <p:spPr>
          <a:xfrm>
            <a:off x="2908300" y="4021736"/>
            <a:ext cx="30734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BBBEB"/>
                </a:solidFill>
                <a:effectLst/>
                <a:uLnTx/>
                <a:uFillTx/>
                <a:latin typeface="Arial"/>
                <a:ea typeface="+mn-ea"/>
                <a:cs typeface="+mn-cs"/>
              </a:rPr>
              <a:t>Energy Change Ads</a:t>
            </a:r>
          </a:p>
        </p:txBody>
      </p:sp>
      <p:sp>
        <p:nvSpPr>
          <p:cNvPr id="29" name="TextBox 28"/>
          <p:cNvSpPr txBox="1"/>
          <p:nvPr/>
        </p:nvSpPr>
        <p:spPr>
          <a:xfrm>
            <a:off x="2908300" y="5653861"/>
            <a:ext cx="3073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25000"/>
                  </a:schemeClr>
                </a:solidFill>
                <a:effectLst/>
                <a:uLnTx/>
                <a:uFillTx/>
                <a:latin typeface="Arial"/>
                <a:ea typeface="+mn-ea"/>
                <a:cs typeface="+mn-cs"/>
              </a:rPr>
              <a:t>Shows ads early in game to give player early boost</a:t>
            </a:r>
          </a:p>
        </p:txBody>
      </p:sp>
      <p:sp>
        <p:nvSpPr>
          <p:cNvPr id="30" name="Rounded Rectangle 29"/>
          <p:cNvSpPr/>
          <p:nvPr/>
        </p:nvSpPr>
        <p:spPr>
          <a:xfrm>
            <a:off x="6261100" y="3912615"/>
            <a:ext cx="3276600" cy="2616200"/>
          </a:xfrm>
          <a:prstGeom prst="roundRect">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TextBox 30"/>
          <p:cNvSpPr txBox="1"/>
          <p:nvPr/>
        </p:nvSpPr>
        <p:spPr>
          <a:xfrm>
            <a:off x="6261100" y="4021736"/>
            <a:ext cx="30861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BBBEB"/>
                </a:solidFill>
                <a:effectLst/>
                <a:uLnTx/>
                <a:uFillTx/>
                <a:latin typeface="Arial"/>
                <a:ea typeface="+mn-ea"/>
                <a:cs typeface="+mn-cs"/>
              </a:rPr>
              <a:t>Strategic Capping</a:t>
            </a:r>
            <a:endParaRPr kumimoji="0" lang="en-US" sz="2000" b="1" i="0" u="none" strike="noStrike" kern="1200" cap="none" spc="0" normalizeH="0" baseline="0" noProof="0" dirty="0">
              <a:ln>
                <a:noFill/>
              </a:ln>
              <a:solidFill>
                <a:srgbClr val="4BBBEB"/>
              </a:solidFill>
              <a:effectLst/>
              <a:uLnTx/>
              <a:uFillTx/>
              <a:latin typeface="Arial"/>
              <a:ea typeface="+mn-ea"/>
              <a:cs typeface="+mn-cs"/>
            </a:endParaRPr>
          </a:p>
        </p:txBody>
      </p:sp>
      <p:sp>
        <p:nvSpPr>
          <p:cNvPr id="33" name="TextBox 32"/>
          <p:cNvSpPr txBox="1"/>
          <p:nvPr/>
        </p:nvSpPr>
        <p:spPr>
          <a:xfrm>
            <a:off x="6318250" y="5665642"/>
            <a:ext cx="31623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2">
                    <a:lumMod val="25000"/>
                  </a:schemeClr>
                </a:solidFill>
                <a:effectLst/>
                <a:uLnTx/>
                <a:uFillTx/>
                <a:latin typeface="Arial"/>
                <a:ea typeface="+mn-ea"/>
                <a:cs typeface="+mn-cs"/>
              </a:rPr>
              <a:t>Limits rewards per session or award duration</a:t>
            </a:r>
          </a:p>
        </p:txBody>
      </p:sp>
      <p:pic>
        <p:nvPicPr>
          <p:cNvPr id="34" name="Picture 33"/>
          <p:cNvPicPr>
            <a:picLocks noChangeAspect="1"/>
          </p:cNvPicPr>
          <p:nvPr/>
        </p:nvPicPr>
        <p:blipFill>
          <a:blip r:embed="rId4"/>
          <a:stretch>
            <a:fillRect/>
          </a:stretch>
        </p:blipFill>
        <p:spPr>
          <a:xfrm>
            <a:off x="5162324" y="1691988"/>
            <a:ext cx="2087817" cy="1176137"/>
          </a:xfrm>
          <a:prstGeom prst="rect">
            <a:avLst/>
          </a:prstGeom>
        </p:spPr>
      </p:pic>
      <p:pic>
        <p:nvPicPr>
          <p:cNvPr id="35" name="Picture 34"/>
          <p:cNvPicPr>
            <a:picLocks noChangeAspect="1"/>
          </p:cNvPicPr>
          <p:nvPr/>
        </p:nvPicPr>
        <p:blipFill>
          <a:blip r:embed="rId5"/>
          <a:stretch>
            <a:fillRect/>
          </a:stretch>
        </p:blipFill>
        <p:spPr>
          <a:xfrm>
            <a:off x="8978900" y="1637842"/>
            <a:ext cx="1472876" cy="1299813"/>
          </a:xfrm>
          <a:prstGeom prst="rect">
            <a:avLst/>
          </a:prstGeom>
        </p:spPr>
      </p:pic>
      <p:pic>
        <p:nvPicPr>
          <p:cNvPr id="36" name="Picture 35"/>
          <p:cNvPicPr>
            <a:picLocks noChangeAspect="1"/>
          </p:cNvPicPr>
          <p:nvPr/>
        </p:nvPicPr>
        <p:blipFill>
          <a:blip r:embed="rId6"/>
          <a:stretch>
            <a:fillRect/>
          </a:stretch>
        </p:blipFill>
        <p:spPr>
          <a:xfrm>
            <a:off x="3434488" y="4408151"/>
            <a:ext cx="2079625" cy="1276337"/>
          </a:xfrm>
          <a:prstGeom prst="rect">
            <a:avLst/>
          </a:prstGeom>
        </p:spPr>
      </p:pic>
      <p:pic>
        <p:nvPicPr>
          <p:cNvPr id="37" name="Picture 36"/>
          <p:cNvPicPr>
            <a:picLocks noChangeAspect="1"/>
          </p:cNvPicPr>
          <p:nvPr/>
        </p:nvPicPr>
        <p:blipFill>
          <a:blip r:embed="rId7"/>
          <a:stretch>
            <a:fillRect/>
          </a:stretch>
        </p:blipFill>
        <p:spPr>
          <a:xfrm>
            <a:off x="6711088" y="4395276"/>
            <a:ext cx="2200274" cy="1239590"/>
          </a:xfrm>
          <a:prstGeom prst="rect">
            <a:avLst/>
          </a:prstGeom>
        </p:spPr>
      </p:pic>
      <p:sp>
        <p:nvSpPr>
          <p:cNvPr id="38" name="TextBox 37"/>
          <p:cNvSpPr txBox="1"/>
          <p:nvPr/>
        </p:nvSpPr>
        <p:spPr>
          <a:xfrm>
            <a:off x="9821727" y="5843432"/>
            <a:ext cx="21128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69696"/>
                </a:solidFill>
                <a:effectLst/>
                <a:uLnTx/>
                <a:uFillTx/>
                <a:latin typeface="Arial"/>
                <a:ea typeface="+mn-ea"/>
                <a:cs typeface="+mn-cs"/>
              </a:rPr>
              <a:t>Ad Source: </a:t>
            </a:r>
            <a:r>
              <a:rPr kumimoji="0" lang="en-US" sz="1800" b="0" i="0" u="none" strike="noStrike" kern="1200" cap="none" spc="0" normalizeH="0" baseline="0" noProof="0" dirty="0" err="1">
                <a:ln>
                  <a:noFill/>
                </a:ln>
                <a:solidFill>
                  <a:srgbClr val="969696"/>
                </a:solidFill>
                <a:effectLst/>
                <a:uLnTx/>
                <a:uFillTx/>
                <a:latin typeface="Arial"/>
                <a:ea typeface="+mn-ea"/>
                <a:cs typeface="+mn-cs"/>
              </a:rPr>
              <a:t>DeltaDNA</a:t>
            </a:r>
            <a:r>
              <a:rPr kumimoji="0" lang="en-US" sz="1800" b="0" i="0" u="none" strike="noStrike" kern="1200" cap="none" spc="0" normalizeH="0" baseline="0" noProof="0" dirty="0">
                <a:ln>
                  <a:noFill/>
                </a:ln>
                <a:solidFill>
                  <a:srgbClr val="969696"/>
                </a:solidFill>
                <a:effectLst/>
                <a:uLnTx/>
                <a:uFillTx/>
                <a:latin typeface="Arial"/>
                <a:ea typeface="+mn-ea"/>
                <a:cs typeface="+mn-cs"/>
              </a:rPr>
              <a:t> Blog </a:t>
            </a:r>
          </a:p>
        </p:txBody>
      </p:sp>
    </p:spTree>
    <p:extLst>
      <p:ext uri="{BB962C8B-B14F-4D97-AF65-F5344CB8AC3E}">
        <p14:creationId xmlns:p14="http://schemas.microsoft.com/office/powerpoint/2010/main" val="1641626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Most of Rewarded Ads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CC08D-D6D9-734D-B3F4-1D7EB4E73237}" type="datetime1">
              <a:rPr kumimoji="0" lang="en-US" sz="9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3/10/2017</a:t>
            </a:fld>
            <a:endParaRPr kumimoji="0" lang="en-US" sz="900" b="0" i="0" u="none" strike="noStrike" kern="1200" cap="none" spc="0" normalizeH="0" baseline="0" noProof="0">
              <a:ln>
                <a:noFill/>
              </a:ln>
              <a:solidFill>
                <a:srgbClr val="333333">
                  <a:tint val="75000"/>
                </a:srgb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6FB18-5DF1-419A-B975-14AFDDD65B9F}" type="slidenum">
              <a:rPr kumimoji="0" lang="en-US" sz="9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srgbClr val="333333">
                  <a:tint val="75000"/>
                </a:srgbClr>
              </a:solidFill>
              <a:effectLst/>
              <a:uLnTx/>
              <a:uFillTx/>
              <a:latin typeface="Arial"/>
              <a:ea typeface="+mn-ea"/>
              <a:cs typeface="+mn-cs"/>
            </a:endParaRPr>
          </a:p>
        </p:txBody>
      </p:sp>
      <p:sp>
        <p:nvSpPr>
          <p:cNvPr id="5" name="Text Placeholder 4"/>
          <p:cNvSpPr>
            <a:spLocks noGrp="1"/>
          </p:cNvSpPr>
          <p:nvPr>
            <p:ph type="body" sz="quarter" idx="13"/>
          </p:nvPr>
        </p:nvSpPr>
        <p:spPr/>
        <p:txBody>
          <a:bodyPr/>
          <a:lstStyle/>
          <a:p>
            <a:endParaRPr lang="en-US"/>
          </a:p>
        </p:txBody>
      </p:sp>
      <p:sp>
        <p:nvSpPr>
          <p:cNvPr id="6" name="Footer Placeholder 5"/>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lumMod val="50000"/>
                    <a:lumOff val="50000"/>
                  </a:srgbClr>
                </a:solidFill>
                <a:effectLst/>
                <a:uLnTx/>
                <a:uFillTx/>
                <a:latin typeface="Arial"/>
                <a:ea typeface="+mn-ea"/>
                <a:cs typeface="+mn-cs"/>
              </a:rPr>
              <a:t>​Copyright © 2016 Smaato Inc. All Rights Reserved.</a:t>
            </a:r>
            <a:endPar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endParaRPr>
          </a:p>
        </p:txBody>
      </p:sp>
      <p:sp>
        <p:nvSpPr>
          <p:cNvPr id="7" name="Text Placeholder 6"/>
          <p:cNvSpPr>
            <a:spLocks noGrp="1"/>
          </p:cNvSpPr>
          <p:nvPr>
            <p:ph type="body" sz="quarter" idx="14"/>
          </p:nvPr>
        </p:nvSpPr>
        <p:spPr>
          <a:xfrm>
            <a:off x="838200" y="1020064"/>
            <a:ext cx="10240963" cy="4694936"/>
          </a:xfrm>
        </p:spPr>
        <p:txBody>
          <a:bodyPr/>
          <a:lstStyle/>
          <a:p>
            <a:r>
              <a:rPr lang="en-US" sz="2400" dirty="0"/>
              <a:t>Intuitively incorporate into gameplay to enhance player experience</a:t>
            </a:r>
          </a:p>
          <a:p>
            <a:endParaRPr lang="en-US" sz="2400" dirty="0"/>
          </a:p>
          <a:p>
            <a:r>
              <a:rPr lang="en-US" sz="2400" dirty="0"/>
              <a:t>Choose timing carefully – make offer feel special by showing selectively</a:t>
            </a:r>
          </a:p>
          <a:p>
            <a:endParaRPr lang="en-US" sz="2400" dirty="0"/>
          </a:p>
          <a:p>
            <a:r>
              <a:rPr lang="en-US" sz="2400" dirty="0"/>
              <a:t>Tie offers into energy mechanics of game – get player off to fast start or boost mid-game slump</a:t>
            </a:r>
          </a:p>
          <a:p>
            <a:endParaRPr lang="en-US" sz="2400" dirty="0"/>
          </a:p>
          <a:p>
            <a:r>
              <a:rPr lang="en-US" sz="2400" dirty="0"/>
              <a:t>Scale offer up in value as player progresses through game – encourage player to keep playing</a:t>
            </a:r>
          </a:p>
          <a:p>
            <a:endParaRPr lang="en-US" sz="2400" dirty="0"/>
          </a:p>
          <a:p>
            <a:pPr fontAlgn="base"/>
            <a:r>
              <a:rPr lang="en-US" sz="2400" dirty="0"/>
              <a:t>Rewarded video ad strategy should enhance game monetization – make sure offers are limited to motivate in-app purchases</a:t>
            </a:r>
          </a:p>
          <a:p>
            <a:endParaRPr lang="en-US" dirty="0"/>
          </a:p>
        </p:txBody>
      </p:sp>
    </p:spTree>
    <p:extLst>
      <p:ext uri="{BB962C8B-B14F-4D97-AF65-F5344CB8AC3E}">
        <p14:creationId xmlns:p14="http://schemas.microsoft.com/office/powerpoint/2010/main" val="489009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Manual Input 191"/>
          <p:cNvSpPr/>
          <p:nvPr/>
        </p:nvSpPr>
        <p:spPr>
          <a:xfrm rot="10800000" flipH="1">
            <a:off x="8181474" y="1133651"/>
            <a:ext cx="4010527" cy="6651567"/>
          </a:xfrm>
          <a:prstGeom prst="flowChartManualInpu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333333"/>
              </a:solidFill>
              <a:effectLst/>
              <a:uLnTx/>
              <a:uFillTx/>
              <a:latin typeface="Arial"/>
              <a:ea typeface="+mn-ea"/>
              <a:cs typeface="+mn-cs"/>
              <a:sym typeface="Arial"/>
            </a:endParaRPr>
          </a:p>
        </p:txBody>
      </p:sp>
      <p:sp>
        <p:nvSpPr>
          <p:cNvPr id="101" name="Flowchart: Manual Operation 100"/>
          <p:cNvSpPr/>
          <p:nvPr/>
        </p:nvSpPr>
        <p:spPr>
          <a:xfrm>
            <a:off x="-9855" y="1070771"/>
            <a:ext cx="12201853" cy="1245149"/>
          </a:xfrm>
          <a:prstGeom prst="flowChartManualOperatio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5" name="Picture 1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0629" y="421104"/>
            <a:ext cx="1638235" cy="365760"/>
          </a:xfrm>
          <a:prstGeom prst="rect">
            <a:avLst/>
          </a:prstGeom>
        </p:spPr>
      </p:pic>
      <p:sp>
        <p:nvSpPr>
          <p:cNvPr id="14" name="Rectangle 13"/>
          <p:cNvSpPr/>
          <p:nvPr/>
        </p:nvSpPr>
        <p:spPr>
          <a:xfrm>
            <a:off x="8375844" y="4884099"/>
            <a:ext cx="3548085" cy="1446550"/>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BBBEB"/>
                </a:solidFill>
                <a:effectLst/>
                <a:uLnTx/>
                <a:uFillTx/>
                <a:latin typeface="Open Sans" panose="020B0606030504020204" pitchFamily="34" charset="0"/>
                <a:ea typeface="Open Sans" panose="020B0606030504020204" pitchFamily="34" charset="0"/>
                <a:cs typeface="Open Sans" panose="020B0606030504020204" pitchFamily="34" charset="0"/>
              </a:rPr>
              <a:t>59% </a:t>
            </a:r>
            <a:r>
              <a:rPr kumimoji="0" lang="en-US" sz="2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of media professionals cite that Outstream delivers better them ROI than other ad formats </a:t>
            </a:r>
            <a:r>
              <a:rPr kumimoji="0" lang="en-US" sz="2000" b="0" i="1"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1" u="none" strike="noStrike" kern="1200" cap="none" spc="0" normalizeH="0" baseline="0" noProof="0" dirty="0" err="1">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eMarketer</a:t>
            </a:r>
            <a:endParaRPr kumimoji="0" lang="en-US" sz="2000" b="0" i="1"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14"/>
          <p:cNvSpPr/>
          <p:nvPr/>
        </p:nvSpPr>
        <p:spPr>
          <a:xfrm>
            <a:off x="8418572" y="2835976"/>
            <a:ext cx="3548085" cy="1815882"/>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BBBEB"/>
                </a:solidFill>
                <a:effectLst/>
                <a:uLnTx/>
                <a:uFillTx/>
                <a:latin typeface="Open Sans" panose="020B0606030504020204" pitchFamily="34" charset="0"/>
                <a:ea typeface="Open Sans" panose="020B0606030504020204" pitchFamily="34" charset="0"/>
                <a:cs typeface="Open Sans" panose="020B0606030504020204" pitchFamily="34" charset="0"/>
              </a:rPr>
              <a:t>43</a:t>
            </a:r>
            <a:r>
              <a:rPr kumimoji="0" lang="en-US" sz="3200" b="1" i="0" u="none" strike="noStrike" kern="1200" cap="none" spc="0" normalizeH="0" baseline="0" noProof="0" dirty="0">
                <a:ln>
                  <a:noFill/>
                </a:ln>
                <a:solidFill>
                  <a:srgbClr val="4BBBEB"/>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of brand professionals agree that Outstream increases brand awareness better than other ad formats </a:t>
            </a:r>
            <a:r>
              <a:rPr kumimoji="0" lang="en-US" sz="2000" b="0" i="1"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1" u="none" strike="noStrike" kern="1200" cap="none" spc="0" normalizeH="0" baseline="0" noProof="0" dirty="0" err="1">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Teads</a:t>
            </a:r>
            <a:endParaRPr kumimoji="0" lang="en-US" sz="2000" b="0" i="1"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5"/>
          <p:cNvSpPr/>
          <p:nvPr/>
        </p:nvSpPr>
        <p:spPr>
          <a:xfrm>
            <a:off x="8427119" y="1179325"/>
            <a:ext cx="3548085" cy="1631216"/>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BBBEB"/>
                </a:solidFill>
                <a:effectLst/>
                <a:uLnTx/>
                <a:uFillTx/>
                <a:latin typeface="Open Sans" panose="020B0606030504020204" pitchFamily="34" charset="0"/>
                <a:ea typeface="Open Sans" panose="020B0606030504020204" pitchFamily="34" charset="0"/>
                <a:cs typeface="Open Sans" panose="020B0606030504020204" pitchFamily="34" charset="0"/>
              </a:rPr>
              <a:t>66% </a:t>
            </a:r>
            <a:r>
              <a:rPr kumimoji="0" lang="en-US"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of media professionals agree that Outstream provides them access to additional premium inventory for video content </a:t>
            </a:r>
            <a:r>
              <a:rPr kumimoji="0" lang="en-US" b="0" i="1"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b="0" i="1" u="none" strike="noStrike" kern="1200" cap="none" spc="0" normalizeH="0" baseline="0" noProof="0" dirty="0" err="1">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eMarketer</a:t>
            </a:r>
            <a:endParaRPr kumimoji="0" lang="en-US" sz="2000" b="0" i="1"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370" y="1607420"/>
            <a:ext cx="2245040" cy="4529656"/>
          </a:xfrm>
          <a:prstGeom prst="rect">
            <a:avLst/>
          </a:prstGeom>
        </p:spPr>
      </p:pic>
      <p:grpSp>
        <p:nvGrpSpPr>
          <p:cNvPr id="38" name="Group 37"/>
          <p:cNvGrpSpPr/>
          <p:nvPr/>
        </p:nvGrpSpPr>
        <p:grpSpPr>
          <a:xfrm>
            <a:off x="3370160" y="2697269"/>
            <a:ext cx="4594516" cy="2223472"/>
            <a:chOff x="3320716" y="2681644"/>
            <a:chExt cx="4237834" cy="2223472"/>
          </a:xfrm>
        </p:grpSpPr>
        <p:sp>
          <p:nvSpPr>
            <p:cNvPr id="17" name="Rectangle 16"/>
            <p:cNvSpPr/>
            <p:nvPr/>
          </p:nvSpPr>
          <p:spPr>
            <a:xfrm>
              <a:off x="3805157" y="2681644"/>
              <a:ext cx="3548085" cy="400110"/>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Arial"/>
                  <a:ea typeface="+mn-ea"/>
                  <a:cs typeface="+mn-cs"/>
                </a:rPr>
                <a:t>Provides better </a:t>
              </a:r>
              <a:r>
                <a:rPr kumimoji="0" lang="en-US" sz="2000" b="1" i="0" u="none" strike="noStrike" kern="1200" cap="none" spc="0" normalizeH="0" baseline="0" noProof="0" dirty="0">
                  <a:ln>
                    <a:noFill/>
                  </a:ln>
                  <a:solidFill>
                    <a:srgbClr val="4BBBEB"/>
                  </a:solidFill>
                  <a:effectLst/>
                  <a:uLnTx/>
                  <a:uFillTx/>
                  <a:latin typeface="Arial"/>
                  <a:ea typeface="+mn-ea"/>
                  <a:cs typeface="+mn-cs"/>
                </a:rPr>
                <a:t>SCALE</a:t>
              </a:r>
              <a:r>
                <a:rPr kumimoji="0" lang="en-US" sz="2000" b="0" i="0" u="none" strike="noStrike" kern="1200" cap="none" spc="0" normalizeH="0" baseline="0" noProof="0" dirty="0">
                  <a:ln>
                    <a:noFill/>
                  </a:ln>
                  <a:solidFill>
                    <a:srgbClr val="333333"/>
                  </a:solidFill>
                  <a:effectLst/>
                  <a:uLnTx/>
                  <a:uFillTx/>
                  <a:latin typeface="Arial"/>
                  <a:ea typeface="+mn-ea"/>
                  <a:cs typeface="+mn-cs"/>
                </a:rPr>
                <a:t> </a:t>
              </a:r>
            </a:p>
          </p:txBody>
        </p:sp>
        <p:sp>
          <p:nvSpPr>
            <p:cNvPr id="18" name="Rectangle 17"/>
            <p:cNvSpPr/>
            <p:nvPr/>
          </p:nvSpPr>
          <p:spPr>
            <a:xfrm>
              <a:off x="3805157" y="3526006"/>
              <a:ext cx="3753393" cy="400110"/>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Arial"/>
                  <a:ea typeface="+mn-ea"/>
                  <a:cs typeface="+mn-cs"/>
                </a:rPr>
                <a:t>Increases brand </a:t>
              </a:r>
              <a:r>
                <a:rPr kumimoji="0" lang="en-US" sz="2000" b="1" i="0" u="none" strike="noStrike" kern="1200" cap="none" spc="0" normalizeH="0" baseline="0" noProof="0" dirty="0">
                  <a:ln>
                    <a:noFill/>
                  </a:ln>
                  <a:solidFill>
                    <a:srgbClr val="4BBBEB"/>
                  </a:solidFill>
                  <a:effectLst/>
                  <a:uLnTx/>
                  <a:uFillTx/>
                  <a:latin typeface="Arial"/>
                  <a:ea typeface="+mn-ea"/>
                  <a:cs typeface="+mn-cs"/>
                </a:rPr>
                <a:t>AWARENESS</a:t>
              </a:r>
            </a:p>
          </p:txBody>
        </p:sp>
        <p:sp>
          <p:nvSpPr>
            <p:cNvPr id="19" name="Rectangle 18"/>
            <p:cNvSpPr/>
            <p:nvPr/>
          </p:nvSpPr>
          <p:spPr>
            <a:xfrm>
              <a:off x="3805157" y="4197230"/>
              <a:ext cx="3662730" cy="707886"/>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33333"/>
                  </a:solidFill>
                  <a:effectLst/>
                  <a:uLnTx/>
                  <a:uFillTx/>
                  <a:latin typeface="Arial"/>
                  <a:ea typeface="+mn-ea"/>
                  <a:cs typeface="+mn-cs"/>
                </a:rPr>
                <a:t>Provides higher </a:t>
              </a:r>
              <a:r>
                <a:rPr kumimoji="0" lang="en-US" sz="2000" b="1" i="0" u="none" strike="noStrike" kern="1200" cap="none" spc="0" normalizeH="0" baseline="0" noProof="0" dirty="0">
                  <a:ln>
                    <a:noFill/>
                  </a:ln>
                  <a:solidFill>
                    <a:srgbClr val="4BBBEB"/>
                  </a:solidFill>
                  <a:effectLst/>
                  <a:uLnTx/>
                  <a:uFillTx/>
                  <a:latin typeface="Arial"/>
                  <a:ea typeface="+mn-ea"/>
                  <a:cs typeface="+mn-cs"/>
                </a:rPr>
                <a:t>CONVERSIONS</a:t>
              </a:r>
            </a:p>
          </p:txBody>
        </p:sp>
        <p:cxnSp>
          <p:nvCxnSpPr>
            <p:cNvPr id="12" name="Straight Connector 11"/>
            <p:cNvCxnSpPr/>
            <p:nvPr/>
          </p:nvCxnSpPr>
          <p:spPr>
            <a:xfrm>
              <a:off x="3349592" y="3272589"/>
              <a:ext cx="34458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349592" y="4129237"/>
              <a:ext cx="3445844"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Isosceles Triangle 12"/>
            <p:cNvSpPr/>
            <p:nvPr/>
          </p:nvSpPr>
          <p:spPr>
            <a:xfrm rot="5400000">
              <a:off x="2483318" y="3534431"/>
              <a:ext cx="1944303" cy="269507"/>
            </a:xfrm>
            <a:prstGeom prst="triangle">
              <a:avLst/>
            </a:prstGeom>
            <a:solidFill>
              <a:srgbClr val="4BB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3500" y="2185878"/>
            <a:ext cx="1752688" cy="3800603"/>
          </a:xfrm>
          <a:prstGeom prst="rect">
            <a:avLst/>
          </a:prstGeom>
        </p:spPr>
      </p:pic>
      <p:sp>
        <p:nvSpPr>
          <p:cNvPr id="20" name="Rectangle 19"/>
          <p:cNvSpPr/>
          <p:nvPr/>
        </p:nvSpPr>
        <p:spPr>
          <a:xfrm>
            <a:off x="0" y="6666664"/>
            <a:ext cx="12192000" cy="20116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Date Placeholder 3"/>
          <p:cNvSpPr>
            <a:spLocks noGrp="1"/>
          </p:cNvSpPr>
          <p:nvPr>
            <p:ph type="dt" sz="half" idx="10"/>
          </p:nvPr>
        </p:nvSpPr>
        <p:spPr/>
        <p:txBody>
          <a:bodyPr/>
          <a:lstStyle/>
          <a:p>
            <a:pPr lvl="0"/>
            <a:fld id="{5FA27277-3C32-EE4F-8C70-283A280C80E5}" type="datetime1">
              <a:rPr lang="en-US" noProof="0" smtClean="0">
                <a:sym typeface="Arial"/>
              </a:rPr>
              <a:pPr lvl="0"/>
              <a:t>3/10/2017</a:t>
            </a:fld>
            <a:endParaRPr lang="en-US" noProof="0" dirty="0">
              <a:sym typeface="Arial"/>
            </a:endParaRPr>
          </a:p>
        </p:txBody>
      </p:sp>
      <p:sp>
        <p:nvSpPr>
          <p:cNvPr id="25" name="Slide Number Placeholder 5"/>
          <p:cNvSpPr>
            <a:spLocks noGrp="1"/>
          </p:cNvSpPr>
          <p:nvPr>
            <p:ph type="sldNum" sz="quarter" idx="12"/>
          </p:nvPr>
        </p:nvSpPr>
        <p:spPr/>
        <p:txBody>
          <a:bodyPr/>
          <a:lstStyle/>
          <a:p>
            <a:pPr lvl="0"/>
            <a:fld id="{5246FB18-5DF1-419A-B975-14AFDDD65B9F}" type="slidenum">
              <a:rPr lang="en-US" noProof="0" smtClean="0"/>
              <a:pPr lvl="0"/>
              <a:t>38</a:t>
            </a:fld>
            <a:endParaRPr lang="en-US" noProof="0" dirty="0"/>
          </a:p>
        </p:txBody>
      </p:sp>
      <p:sp>
        <p:nvSpPr>
          <p:cNvPr id="2" name="Title 1"/>
          <p:cNvSpPr>
            <a:spLocks noGrp="1"/>
          </p:cNvSpPr>
          <p:nvPr>
            <p:ph type="title"/>
          </p:nvPr>
        </p:nvSpPr>
        <p:spPr/>
        <p:txBody>
          <a:bodyPr/>
          <a:lstStyle/>
          <a:p>
            <a:r>
              <a:rPr lang="de-DE"/>
              <a:t>Smart ROI Video Strategies: Leverage Outstream Video</a:t>
            </a:r>
            <a:endParaRPr lang="de-DE" dirty="0"/>
          </a:p>
        </p:txBody>
      </p:sp>
      <p:sp>
        <p:nvSpPr>
          <p:cNvPr id="8" name="Text Placeholder 7"/>
          <p:cNvSpPr>
            <a:spLocks noGrp="1"/>
          </p:cNvSpPr>
          <p:nvPr>
            <p:ph type="body" sz="quarter" idx="13"/>
          </p:nvPr>
        </p:nvSpPr>
        <p:spPr/>
        <p:txBody>
          <a:bodyPr/>
          <a:lstStyle/>
          <a:p>
            <a:endParaRPr lang="en-GB"/>
          </a:p>
        </p:txBody>
      </p:sp>
      <p:sp>
        <p:nvSpPr>
          <p:cNvPr id="26" name="Footer Placeholder 2"/>
          <p:cNvSpPr txBox="1">
            <a:spLocks/>
          </p:cNvSpPr>
          <p:nvPr/>
        </p:nvSpPr>
        <p:spPr>
          <a:xfrm>
            <a:off x="-2" y="6656831"/>
            <a:ext cx="10324653" cy="201169"/>
          </a:xfrm>
          <a:prstGeom prst="rect">
            <a:avLst/>
          </a:prstGeom>
        </p:spPr>
        <p:txBody>
          <a:bodyPr/>
          <a:lstStyle>
            <a:defPPr>
              <a:defRPr lang="en-US"/>
            </a:defPPr>
            <a:lvl1pPr marL="0" algn="l" defTabSz="914400" rtl="0" eaLnBrk="1" latinLnBrk="0" hangingPunct="1">
              <a:defRPr sz="8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rPr>
              <a:t>​Copyright © 2017 </a:t>
            </a:r>
            <a:r>
              <a:rPr kumimoji="0" lang="en-US" sz="800" b="0" i="0" u="none" strike="noStrike" kern="1200" cap="none" spc="0" normalizeH="0" baseline="0" noProof="0" dirty="0" err="1">
                <a:ln>
                  <a:noFill/>
                </a:ln>
                <a:solidFill>
                  <a:srgbClr val="333333">
                    <a:lumMod val="50000"/>
                    <a:lumOff val="50000"/>
                  </a:srgbClr>
                </a:solidFill>
                <a:effectLst/>
                <a:uLnTx/>
                <a:uFillTx/>
                <a:latin typeface="Arial"/>
                <a:ea typeface="+mn-ea"/>
                <a:cs typeface="+mn-cs"/>
              </a:rPr>
              <a:t>Smaato</a:t>
            </a:r>
            <a:r>
              <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rPr>
              <a:t> Inc. All Rights Reserved.</a:t>
            </a:r>
          </a:p>
        </p:txBody>
      </p:sp>
      <p:sp>
        <p:nvSpPr>
          <p:cNvPr id="3" name="Rectangle 2"/>
          <p:cNvSpPr/>
          <p:nvPr/>
        </p:nvSpPr>
        <p:spPr>
          <a:xfrm>
            <a:off x="4800947" y="5187869"/>
            <a:ext cx="170110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BBBEB"/>
                </a:solidFill>
                <a:effectLst/>
                <a:uLnTx/>
                <a:uFillTx/>
                <a:latin typeface="Arial"/>
                <a:ea typeface="Open Sans" panose="020B0606030504020204" pitchFamily="34" charset="0"/>
                <a:cs typeface="Open Sans" panose="020B0606030504020204" pitchFamily="34" charset="0"/>
                <a:sym typeface="Wingdings"/>
              </a:rPr>
              <a:t>ROI @ Scale</a:t>
            </a:r>
            <a:endParaRPr kumimoji="0" lang="en-US" sz="2000" b="1" i="0" u="none" strike="noStrike" kern="1200" cap="none" spc="0" normalizeH="0" baseline="0" noProof="0" dirty="0">
              <a:ln>
                <a:noFill/>
              </a:ln>
              <a:solidFill>
                <a:srgbClr val="4BBBEB"/>
              </a:solidFill>
              <a:effectLst/>
              <a:uLnTx/>
              <a:uFillTx/>
              <a:latin typeface="Arial"/>
              <a:ea typeface="Open Sans" panose="020B0606030504020204" pitchFamily="34" charset="0"/>
              <a:cs typeface="Open Sans" panose="020B0606030504020204" pitchFamily="34" charset="0"/>
              <a:sym typeface="Tahoma" charset="0"/>
            </a:endParaRPr>
          </a:p>
        </p:txBody>
      </p:sp>
    </p:spTree>
    <p:extLst>
      <p:ext uri="{BB962C8B-B14F-4D97-AF65-F5344CB8AC3E}">
        <p14:creationId xmlns:p14="http://schemas.microsoft.com/office/powerpoint/2010/main" val="792704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55049" y="752113"/>
            <a:ext cx="8917071" cy="2852737"/>
          </a:xfrm>
        </p:spPr>
        <p:txBody>
          <a:bodyPr/>
          <a:lstStyle/>
          <a:p>
            <a:pPr algn="ctr"/>
            <a:r>
              <a:rPr lang="de-DE" dirty="0"/>
              <a:t>Summary</a:t>
            </a:r>
          </a:p>
        </p:txBody>
      </p:sp>
      <p:sp>
        <p:nvSpPr>
          <p:cNvPr id="3" name="Date Placeholder 2"/>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457356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Smartphones are omnipresent</a:t>
            </a:r>
          </a:p>
        </p:txBody>
      </p:sp>
      <p:sp>
        <p:nvSpPr>
          <p:cNvPr id="3" name="Date Placeholder 2"/>
          <p:cNvSpPr>
            <a:spLocks noGrp="1"/>
          </p:cNvSpPr>
          <p:nvPr>
            <p:ph type="dt" sz="half" idx="10"/>
          </p:nvPr>
        </p:nvSpPr>
        <p:spPr/>
        <p:txBody>
          <a:bodyPr/>
          <a:lstStyle/>
          <a:p>
            <a:fld id="{DFCCC08D-D6D9-734D-B3F4-1D7EB4E73237}" type="datetime1">
              <a:rPr lang="en-US" smtClean="0"/>
              <a:t>3/10/2017</a:t>
            </a:fld>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t>4</a:t>
            </a:fld>
            <a:endParaRPr lang="en-US"/>
          </a:p>
        </p:txBody>
      </p:sp>
      <p:sp>
        <p:nvSpPr>
          <p:cNvPr id="5" name="Text Placeholder 4"/>
          <p:cNvSpPr>
            <a:spLocks noGrp="1"/>
          </p:cNvSpPr>
          <p:nvPr>
            <p:ph type="body" sz="quarter" idx="13"/>
          </p:nvPr>
        </p:nvSpPr>
        <p:spPr/>
        <p:txBody>
          <a:bodyPr/>
          <a:lstStyle/>
          <a:p>
            <a:r>
              <a:rPr lang="en-US" dirty="0"/>
              <a:t>The Digital Hub for organizing your life</a:t>
            </a:r>
          </a:p>
        </p:txBody>
      </p:sp>
      <p:sp>
        <p:nvSpPr>
          <p:cNvPr id="6" name="Footer Placeholder 5"/>
          <p:cNvSpPr>
            <a:spLocks noGrp="1"/>
          </p:cNvSpPr>
          <p:nvPr>
            <p:ph type="ftr" sz="quarter" idx="3"/>
          </p:nvPr>
        </p:nvSpPr>
        <p:spPr/>
        <p:txBody>
          <a:bodyPr/>
          <a:lstStyle/>
          <a:p>
            <a:r>
              <a:rPr lang="en-US" dirty="0"/>
              <a:t>​Copyright © 2017 </a:t>
            </a:r>
            <a:r>
              <a:rPr lang="en-US" dirty="0" err="1"/>
              <a:t>Smaato</a:t>
            </a:r>
            <a:r>
              <a:rPr lang="en-US" dirty="0"/>
              <a:t> Inc. All Rights Reserved.</a:t>
            </a:r>
          </a:p>
        </p:txBody>
      </p:sp>
      <p:pic>
        <p:nvPicPr>
          <p:cNvPr id="8"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82282" y="1281151"/>
            <a:ext cx="2447925" cy="4841875"/>
          </a:xfrm>
          <a:prstGeom prst="rect">
            <a:avLst/>
          </a:prstGeom>
        </p:spPr>
      </p:pic>
      <p:sp>
        <p:nvSpPr>
          <p:cNvPr id="9" name="TextBox 9"/>
          <p:cNvSpPr txBox="1"/>
          <p:nvPr/>
        </p:nvSpPr>
        <p:spPr>
          <a:xfrm>
            <a:off x="5639773" y="3378922"/>
            <a:ext cx="1043747" cy="646331"/>
          </a:xfrm>
          <a:prstGeom prst="rect">
            <a:avLst/>
          </a:prstGeom>
          <a:noFill/>
        </p:spPr>
        <p:txBody>
          <a:bodyPr wrap="none" rtlCol="0">
            <a:spAutoFit/>
          </a:bodyPr>
          <a:lstStyle/>
          <a:p>
            <a:pPr algn="ctr"/>
            <a:r>
              <a:rPr lang="en-US" dirty="0">
                <a:ln w="0"/>
                <a:solidFill>
                  <a:srgbClr val="848484"/>
                </a:solidFill>
                <a:latin typeface="Tahoma" panose="020B0604030504040204" pitchFamily="34" charset="0"/>
                <a:ea typeface="Tahoma" panose="020B0604030504040204" pitchFamily="34" charset="0"/>
                <a:cs typeface="Tahoma" panose="020B0604030504040204" pitchFamily="34" charset="0"/>
              </a:rPr>
              <a:t>DIGITAL</a:t>
            </a:r>
          </a:p>
          <a:p>
            <a:pPr algn="ctr"/>
            <a:r>
              <a:rPr lang="en-US" dirty="0">
                <a:ln w="0"/>
                <a:solidFill>
                  <a:srgbClr val="848484"/>
                </a:solidFill>
                <a:latin typeface="Tahoma" panose="020B0604030504040204" pitchFamily="34" charset="0"/>
                <a:ea typeface="Tahoma" panose="020B0604030504040204" pitchFamily="34" charset="0"/>
                <a:cs typeface="Tahoma" panose="020B0604030504040204" pitchFamily="34" charset="0"/>
              </a:rPr>
              <a:t>HUB</a:t>
            </a:r>
          </a:p>
        </p:txBody>
      </p:sp>
      <p:cxnSp>
        <p:nvCxnSpPr>
          <p:cNvPr id="10" name="Elbow Connector 5"/>
          <p:cNvCxnSpPr>
            <a:stCxn id="20" idx="3"/>
          </p:cNvCxnSpPr>
          <p:nvPr/>
        </p:nvCxnSpPr>
        <p:spPr>
          <a:xfrm>
            <a:off x="2753471" y="2073225"/>
            <a:ext cx="2128811" cy="726641"/>
          </a:xfrm>
          <a:prstGeom prst="bentConnector3">
            <a:avLst/>
          </a:prstGeom>
          <a:ln>
            <a:solidFill>
              <a:schemeClr val="accent5"/>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cxnSp>
        <p:nvCxnSpPr>
          <p:cNvPr id="11" name="Elbow Connector 8"/>
          <p:cNvCxnSpPr>
            <a:stCxn id="8" idx="1"/>
            <a:endCxn id="16" idx="3"/>
          </p:cNvCxnSpPr>
          <p:nvPr/>
        </p:nvCxnSpPr>
        <p:spPr>
          <a:xfrm rot="10800000">
            <a:off x="2718282" y="3488031"/>
            <a:ext cx="2164001" cy="214059"/>
          </a:xfrm>
          <a:prstGeom prst="bentConnector3">
            <a:avLst/>
          </a:prstGeom>
          <a:ln>
            <a:solidFill>
              <a:schemeClr val="accent5"/>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cxnSp>
        <p:nvCxnSpPr>
          <p:cNvPr id="12" name="Elbow Connector 11"/>
          <p:cNvCxnSpPr>
            <a:stCxn id="19" idx="3"/>
          </p:cNvCxnSpPr>
          <p:nvPr/>
        </p:nvCxnSpPr>
        <p:spPr>
          <a:xfrm flipV="1">
            <a:off x="2662031" y="4472135"/>
            <a:ext cx="2220251" cy="572368"/>
          </a:xfrm>
          <a:prstGeom prst="bentConnector3">
            <a:avLst/>
          </a:prstGeom>
          <a:ln>
            <a:solidFill>
              <a:schemeClr val="accent5"/>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cxnSp>
        <p:nvCxnSpPr>
          <p:cNvPr id="13" name="Elbow Connector 13"/>
          <p:cNvCxnSpPr>
            <a:endCxn id="17" idx="1"/>
          </p:cNvCxnSpPr>
          <p:nvPr/>
        </p:nvCxnSpPr>
        <p:spPr>
          <a:xfrm flipV="1">
            <a:off x="7312475" y="2187858"/>
            <a:ext cx="2159925" cy="588938"/>
          </a:xfrm>
          <a:prstGeom prst="bentConnector3">
            <a:avLst/>
          </a:prstGeom>
          <a:ln>
            <a:solidFill>
              <a:schemeClr val="accent5"/>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cxnSp>
        <p:nvCxnSpPr>
          <p:cNvPr id="14" name="Elbow Connector 15"/>
          <p:cNvCxnSpPr>
            <a:endCxn id="8" idx="3"/>
          </p:cNvCxnSpPr>
          <p:nvPr/>
        </p:nvCxnSpPr>
        <p:spPr>
          <a:xfrm rot="10800000" flipV="1">
            <a:off x="7330208" y="3488029"/>
            <a:ext cx="2375855" cy="214059"/>
          </a:xfrm>
          <a:prstGeom prst="bentConnector3">
            <a:avLst>
              <a:gd name="adj1" fmla="val 50000"/>
            </a:avLst>
          </a:prstGeom>
          <a:ln>
            <a:solidFill>
              <a:schemeClr val="accent5"/>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cxnSp>
        <p:nvCxnSpPr>
          <p:cNvPr id="15" name="Elbow Connector 17"/>
          <p:cNvCxnSpPr>
            <a:stCxn id="18" idx="1"/>
          </p:cNvCxnSpPr>
          <p:nvPr/>
        </p:nvCxnSpPr>
        <p:spPr>
          <a:xfrm rot="10800000">
            <a:off x="7330208" y="4472135"/>
            <a:ext cx="2142193" cy="461250"/>
          </a:xfrm>
          <a:prstGeom prst="bentConnector3">
            <a:avLst/>
          </a:prstGeom>
          <a:ln>
            <a:solidFill>
              <a:schemeClr val="accent5"/>
            </a:solidFill>
          </a:ln>
          <a:effectLst>
            <a:innerShdw blurRad="63500" dist="50800" dir="13500000">
              <a:srgbClr val="000000">
                <a:alpha val="50000"/>
              </a:srgbClr>
            </a:innerShdw>
          </a:effectLst>
        </p:spPr>
        <p:style>
          <a:lnRef idx="2">
            <a:schemeClr val="accent1"/>
          </a:lnRef>
          <a:fillRef idx="0">
            <a:schemeClr val="accent1"/>
          </a:fillRef>
          <a:effectRef idx="1">
            <a:schemeClr val="accent1"/>
          </a:effectRef>
          <a:fontRef idx="minor">
            <a:schemeClr val="tx1"/>
          </a:fontRef>
        </p:style>
      </p:cxnSp>
      <p:pic>
        <p:nvPicPr>
          <p:cNvPr id="16" name="Picture 4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7031" y="3026780"/>
            <a:ext cx="911250" cy="922500"/>
          </a:xfrm>
          <a:prstGeom prst="rect">
            <a:avLst/>
          </a:prstGeom>
        </p:spPr>
      </p:pic>
      <p:pic>
        <p:nvPicPr>
          <p:cNvPr id="17" name="Picture 4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72400" y="1743483"/>
            <a:ext cx="1012500" cy="888750"/>
          </a:xfrm>
          <a:prstGeom prst="rect">
            <a:avLst/>
          </a:prstGeom>
        </p:spPr>
      </p:pic>
      <p:pic>
        <p:nvPicPr>
          <p:cNvPr id="18" name="Picture 5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72400" y="4472135"/>
            <a:ext cx="911250" cy="922500"/>
          </a:xfrm>
          <a:prstGeom prst="rect">
            <a:avLst/>
          </a:prstGeom>
        </p:spPr>
      </p:pic>
      <p:pic>
        <p:nvPicPr>
          <p:cNvPr id="19" name="Picture 5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63281" y="4583253"/>
            <a:ext cx="798750" cy="922500"/>
          </a:xfrm>
          <a:prstGeom prst="rect">
            <a:avLst/>
          </a:prstGeom>
        </p:spPr>
      </p:pic>
      <p:pic>
        <p:nvPicPr>
          <p:cNvPr id="20" name="Picture 5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42221" y="1640100"/>
            <a:ext cx="911250" cy="866250"/>
          </a:xfrm>
          <a:prstGeom prst="rect">
            <a:avLst/>
          </a:prstGeom>
        </p:spPr>
      </p:pic>
      <p:pic>
        <p:nvPicPr>
          <p:cNvPr id="21" name="Picture 6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201085" y="2976702"/>
            <a:ext cx="1283815" cy="1233633"/>
          </a:xfrm>
          <a:prstGeom prst="rect">
            <a:avLst/>
          </a:prstGeom>
        </p:spPr>
      </p:pic>
    </p:spTree>
    <p:extLst>
      <p:ext uri="{BB962C8B-B14F-4D97-AF65-F5344CB8AC3E}">
        <p14:creationId xmlns:p14="http://schemas.microsoft.com/office/powerpoint/2010/main" val="3768684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The Mobile </a:t>
            </a:r>
            <a:r>
              <a:rPr lang="de-DE" dirty="0" err="1"/>
              <a:t>Opportunity</a:t>
            </a:r>
            <a:r>
              <a:rPr lang="de-DE" dirty="0"/>
              <a:t> </a:t>
            </a:r>
            <a:r>
              <a:rPr lang="de-DE" dirty="0" err="1"/>
              <a:t>to</a:t>
            </a:r>
            <a:r>
              <a:rPr lang="de-DE" dirty="0"/>
              <a:t> </a:t>
            </a:r>
            <a:r>
              <a:rPr lang="de-DE" dirty="0" err="1"/>
              <a:t>Revolutionize</a:t>
            </a:r>
            <a:r>
              <a:rPr lang="de-DE" dirty="0"/>
              <a:t> Marketing</a:t>
            </a:r>
          </a:p>
        </p:txBody>
      </p:sp>
      <p:sp>
        <p:nvSpPr>
          <p:cNvPr id="3" name="Date Placeholder 2"/>
          <p:cNvSpPr>
            <a:spLocks noGrp="1"/>
          </p:cNvSpPr>
          <p:nvPr>
            <p:ph type="dt" sz="half" idx="10"/>
          </p:nvPr>
        </p:nvSpPr>
        <p:spPr/>
        <p:txBody>
          <a:bodyPr/>
          <a:lstStyle/>
          <a:p>
            <a:fld id="{DFCCC08D-D6D9-734D-B3F4-1D7EB4E73237}" type="datetime1">
              <a:rPr lang="en-US" smtClean="0"/>
              <a:t>3/10/2017</a:t>
            </a:fld>
            <a:endParaRPr lang="en-US"/>
          </a:p>
        </p:txBody>
      </p:sp>
      <p:sp>
        <p:nvSpPr>
          <p:cNvPr id="4" name="Slide Number Placeholder 3"/>
          <p:cNvSpPr>
            <a:spLocks noGrp="1"/>
          </p:cNvSpPr>
          <p:nvPr>
            <p:ph type="sldNum" sz="quarter" idx="12"/>
          </p:nvPr>
        </p:nvSpPr>
        <p:spPr/>
        <p:txBody>
          <a:bodyPr/>
          <a:lstStyle/>
          <a:p>
            <a:fld id="{5246FB18-5DF1-419A-B975-14AFDDD65B9F}" type="slidenum">
              <a:rPr lang="en-US" smtClean="0"/>
              <a:t>40</a:t>
            </a:fld>
            <a:endParaRPr lang="en-US"/>
          </a:p>
        </p:txBody>
      </p:sp>
      <p:sp>
        <p:nvSpPr>
          <p:cNvPr id="6" name="Footer Placeholder 5"/>
          <p:cNvSpPr>
            <a:spLocks noGrp="1"/>
          </p:cNvSpPr>
          <p:nvPr>
            <p:ph type="ftr" sz="quarter" idx="3"/>
          </p:nvPr>
        </p:nvSpPr>
        <p:spPr/>
        <p:txBody>
          <a:bodyPr/>
          <a:lstStyle/>
          <a:p>
            <a:r>
              <a:rPr lang="en-US" dirty="0"/>
              <a:t>​Copyright © 2017 </a:t>
            </a:r>
            <a:r>
              <a:rPr lang="en-US" dirty="0" err="1"/>
              <a:t>Smaato</a:t>
            </a:r>
            <a:r>
              <a:rPr lang="en-US" dirty="0"/>
              <a:t> Inc. All Rights Reserved.</a:t>
            </a:r>
          </a:p>
        </p:txBody>
      </p:sp>
      <p:sp>
        <p:nvSpPr>
          <p:cNvPr id="7" name="Text Placeholder 6"/>
          <p:cNvSpPr>
            <a:spLocks noGrp="1"/>
          </p:cNvSpPr>
          <p:nvPr>
            <p:ph type="body" sz="quarter" idx="14"/>
          </p:nvPr>
        </p:nvSpPr>
        <p:spPr>
          <a:xfrm>
            <a:off x="869240" y="1356005"/>
            <a:ext cx="9273136" cy="4972147"/>
          </a:xfrm>
        </p:spPr>
        <p:txBody>
          <a:bodyPr/>
          <a:lstStyle/>
          <a:p>
            <a:r>
              <a:rPr lang="de-DE" sz="1800" dirty="0"/>
              <a:t>Mobile &amp; In-App </a:t>
            </a:r>
            <a:r>
              <a:rPr lang="de-DE" sz="1800" b="1" dirty="0"/>
              <a:t>opens up new marketing opportunities </a:t>
            </a:r>
            <a:r>
              <a:rPr lang="de-DE" sz="1800" dirty="0"/>
              <a:t>not previously possible.</a:t>
            </a:r>
          </a:p>
          <a:p>
            <a:pPr marL="0" indent="0">
              <a:buNone/>
            </a:pPr>
            <a:endParaRPr lang="de-DE" sz="800" dirty="0"/>
          </a:p>
          <a:p>
            <a:r>
              <a:rPr lang="de-DE" sz="1800" dirty="0"/>
              <a:t>Mobile </a:t>
            </a:r>
            <a:r>
              <a:rPr lang="de-DE" sz="1800" dirty="0" err="1"/>
              <a:t>makes</a:t>
            </a:r>
            <a:r>
              <a:rPr lang="de-DE" sz="1800" dirty="0"/>
              <a:t> </a:t>
            </a:r>
            <a:r>
              <a:rPr lang="de-DE" sz="1800" dirty="0" err="1"/>
              <a:t>consumers</a:t>
            </a:r>
            <a:r>
              <a:rPr lang="de-DE" sz="1800" dirty="0"/>
              <a:t> </a:t>
            </a:r>
            <a:r>
              <a:rPr lang="de-DE" sz="1800" b="1" dirty="0" err="1"/>
              <a:t>reliably</a:t>
            </a:r>
            <a:r>
              <a:rPr lang="de-DE" sz="1800" b="1" dirty="0"/>
              <a:t> </a:t>
            </a:r>
            <a:r>
              <a:rPr lang="de-DE" sz="1800" b="1" dirty="0" err="1"/>
              <a:t>addressable</a:t>
            </a:r>
            <a:r>
              <a:rPr lang="de-DE" sz="1800" b="1" dirty="0"/>
              <a:t> </a:t>
            </a:r>
            <a:r>
              <a:rPr lang="de-DE" sz="1800" b="1" dirty="0" err="1"/>
              <a:t>and</a:t>
            </a:r>
            <a:r>
              <a:rPr lang="de-DE" sz="1800" b="1" dirty="0"/>
              <a:t> </a:t>
            </a:r>
            <a:r>
              <a:rPr lang="de-DE" sz="1800" b="1" dirty="0" err="1"/>
              <a:t>trackable</a:t>
            </a:r>
            <a:r>
              <a:rPr lang="de-DE" sz="1800" b="1" dirty="0"/>
              <a:t> at </a:t>
            </a:r>
            <a:r>
              <a:rPr lang="de-DE" sz="1800" b="1" dirty="0" err="1"/>
              <a:t>scale</a:t>
            </a:r>
            <a:r>
              <a:rPr lang="en-US" sz="1800" b="1" dirty="0"/>
              <a:t> </a:t>
            </a:r>
            <a:r>
              <a:rPr lang="en-US" sz="1800" dirty="0"/>
              <a:t>in ways never before possible.</a:t>
            </a:r>
          </a:p>
          <a:p>
            <a:endParaRPr lang="de-DE" sz="800" dirty="0"/>
          </a:p>
          <a:p>
            <a:r>
              <a:rPr lang="de-DE" sz="1800" dirty="0"/>
              <a:t>The Mobile Advantage: </a:t>
            </a:r>
            <a:r>
              <a:rPr lang="de-DE" sz="1800" b="1" dirty="0"/>
              <a:t>Scale, Tracking and Attribution</a:t>
            </a:r>
          </a:p>
          <a:p>
            <a:pPr lvl="1"/>
            <a:r>
              <a:rPr lang="de-DE" sz="1800" dirty="0" err="1"/>
              <a:t>Scale</a:t>
            </a:r>
            <a:r>
              <a:rPr lang="de-DE" sz="1800" dirty="0"/>
              <a:t>: </a:t>
            </a:r>
            <a:r>
              <a:rPr lang="de-DE" sz="1800" dirty="0" err="1"/>
              <a:t>Huge</a:t>
            </a:r>
            <a:r>
              <a:rPr lang="de-DE" sz="1800" dirty="0"/>
              <a:t> </a:t>
            </a:r>
            <a:r>
              <a:rPr lang="de-DE" sz="1800" dirty="0" err="1"/>
              <a:t>common</a:t>
            </a:r>
            <a:r>
              <a:rPr lang="de-DE" sz="1800" dirty="0"/>
              <a:t> global </a:t>
            </a:r>
            <a:r>
              <a:rPr lang="de-DE" sz="1800" dirty="0" err="1"/>
              <a:t>penetration</a:t>
            </a:r>
            <a:r>
              <a:rPr lang="de-DE" sz="1800" dirty="0"/>
              <a:t> </a:t>
            </a:r>
            <a:r>
              <a:rPr lang="de-DE" sz="1800" dirty="0" err="1"/>
              <a:t>uniquely</a:t>
            </a:r>
            <a:r>
              <a:rPr lang="de-DE" sz="1800" dirty="0"/>
              <a:t> </a:t>
            </a:r>
            <a:r>
              <a:rPr lang="de-DE" sz="1800" dirty="0" err="1"/>
              <a:t>makes</a:t>
            </a:r>
            <a:r>
              <a:rPr lang="de-DE" sz="1800" dirty="0"/>
              <a:t> global </a:t>
            </a:r>
            <a:r>
              <a:rPr lang="de-DE" sz="1800" dirty="0" err="1"/>
              <a:t>target</a:t>
            </a:r>
            <a:r>
              <a:rPr lang="de-DE" sz="1800" dirty="0"/>
              <a:t> </a:t>
            </a:r>
            <a:r>
              <a:rPr lang="de-DE" sz="1800" dirty="0" err="1"/>
              <a:t>audiences</a:t>
            </a:r>
            <a:r>
              <a:rPr lang="de-DE" sz="1800" dirty="0"/>
              <a:t> </a:t>
            </a:r>
            <a:r>
              <a:rPr lang="de-DE" sz="1800" dirty="0" err="1"/>
              <a:t>addressable</a:t>
            </a:r>
            <a:r>
              <a:rPr lang="de-DE" sz="1800" dirty="0"/>
              <a:t> at </a:t>
            </a:r>
            <a:r>
              <a:rPr lang="de-DE" sz="1800" dirty="0" err="1"/>
              <a:t>scale</a:t>
            </a:r>
            <a:endParaRPr lang="de-DE" sz="1800" dirty="0"/>
          </a:p>
          <a:p>
            <a:pPr lvl="1"/>
            <a:r>
              <a:rPr lang="de-DE" sz="1800" dirty="0"/>
              <a:t>Tracking:  In-</a:t>
            </a:r>
            <a:r>
              <a:rPr lang="de-DE" sz="1800" dirty="0" err="1"/>
              <a:t>app</a:t>
            </a:r>
            <a:r>
              <a:rPr lang="de-DE" sz="1800" dirty="0"/>
              <a:t> </a:t>
            </a:r>
            <a:r>
              <a:rPr lang="de-DE" sz="1800" dirty="0" err="1"/>
              <a:t>environment</a:t>
            </a:r>
            <a:r>
              <a:rPr lang="de-DE" sz="1800" dirty="0"/>
              <a:t> </a:t>
            </a:r>
            <a:r>
              <a:rPr lang="de-DE" sz="1800" dirty="0" err="1"/>
              <a:t>allows</a:t>
            </a:r>
            <a:r>
              <a:rPr lang="de-DE" sz="1800" dirty="0"/>
              <a:t> </a:t>
            </a:r>
            <a:r>
              <a:rPr lang="de-DE" sz="1800" dirty="0" err="1"/>
              <a:t>better</a:t>
            </a:r>
            <a:r>
              <a:rPr lang="de-DE" sz="1800" dirty="0"/>
              <a:t> </a:t>
            </a:r>
            <a:r>
              <a:rPr lang="de-DE" sz="1800" dirty="0" err="1"/>
              <a:t>and</a:t>
            </a:r>
            <a:r>
              <a:rPr lang="de-DE" sz="1800" dirty="0"/>
              <a:t> </a:t>
            </a:r>
            <a:r>
              <a:rPr lang="de-DE" sz="1800" dirty="0" err="1"/>
              <a:t>more</a:t>
            </a:r>
            <a:r>
              <a:rPr lang="de-DE" sz="1800" dirty="0"/>
              <a:t> </a:t>
            </a:r>
            <a:r>
              <a:rPr lang="de-DE" sz="1800" dirty="0" err="1"/>
              <a:t>reliable</a:t>
            </a:r>
            <a:r>
              <a:rPr lang="de-DE" sz="1800" dirty="0"/>
              <a:t> </a:t>
            </a:r>
            <a:r>
              <a:rPr lang="de-DE" sz="1800" dirty="0" err="1"/>
              <a:t>tracking</a:t>
            </a:r>
            <a:r>
              <a:rPr lang="de-DE" sz="1800" dirty="0"/>
              <a:t> </a:t>
            </a:r>
            <a:r>
              <a:rPr lang="de-DE" sz="1800" dirty="0" err="1"/>
              <a:t>that</a:t>
            </a:r>
            <a:r>
              <a:rPr lang="de-DE" sz="1800" dirty="0"/>
              <a:t> </a:t>
            </a:r>
            <a:r>
              <a:rPr lang="de-DE" sz="1800" dirty="0" err="1"/>
              <a:t>creates</a:t>
            </a:r>
            <a:r>
              <a:rPr lang="de-DE" sz="1800" dirty="0"/>
              <a:t> </a:t>
            </a:r>
            <a:r>
              <a:rPr lang="de-DE" sz="1800" dirty="0" err="1"/>
              <a:t>possibilities</a:t>
            </a:r>
            <a:r>
              <a:rPr lang="de-DE" sz="1800" dirty="0"/>
              <a:t> </a:t>
            </a:r>
            <a:r>
              <a:rPr lang="de-DE" sz="1800" dirty="0" err="1"/>
              <a:t>no</a:t>
            </a:r>
            <a:r>
              <a:rPr lang="de-DE" sz="1800" dirty="0"/>
              <a:t> </a:t>
            </a:r>
            <a:r>
              <a:rPr lang="de-DE" sz="1800" dirty="0" err="1"/>
              <a:t>previous</a:t>
            </a:r>
            <a:r>
              <a:rPr lang="de-DE" sz="1800" dirty="0"/>
              <a:t> </a:t>
            </a:r>
            <a:r>
              <a:rPr lang="de-DE" sz="1800" dirty="0" err="1"/>
              <a:t>technology</a:t>
            </a:r>
            <a:r>
              <a:rPr lang="de-DE" sz="1800" dirty="0"/>
              <a:t> </a:t>
            </a:r>
            <a:r>
              <a:rPr lang="de-DE" sz="1800" dirty="0" err="1"/>
              <a:t>could</a:t>
            </a:r>
            <a:r>
              <a:rPr lang="de-DE" sz="1800" dirty="0"/>
              <a:t> </a:t>
            </a:r>
            <a:r>
              <a:rPr lang="de-DE" sz="1800" dirty="0" err="1"/>
              <a:t>deliver</a:t>
            </a:r>
            <a:r>
              <a:rPr lang="de-DE" sz="1800" dirty="0"/>
              <a:t>.</a:t>
            </a:r>
          </a:p>
          <a:p>
            <a:pPr lvl="1"/>
            <a:r>
              <a:rPr lang="de-DE" sz="1800" dirty="0"/>
              <a:t>Attribution: </a:t>
            </a:r>
            <a:r>
              <a:rPr lang="de-DE" sz="1800" dirty="0" err="1"/>
              <a:t>Enables</a:t>
            </a:r>
            <a:r>
              <a:rPr lang="de-DE" sz="1800" dirty="0"/>
              <a:t> marketing performance measurement not previously </a:t>
            </a:r>
            <a:r>
              <a:rPr lang="de-DE" sz="1800" dirty="0" err="1"/>
              <a:t>possible</a:t>
            </a:r>
            <a:r>
              <a:rPr lang="de-DE" sz="1800" dirty="0"/>
              <a:t> </a:t>
            </a:r>
            <a:r>
              <a:rPr lang="de-DE" sz="1800" dirty="0" err="1"/>
              <a:t>with</a:t>
            </a:r>
            <a:r>
              <a:rPr lang="de-DE" sz="1800" dirty="0"/>
              <a:t> end-to-end attribution </a:t>
            </a:r>
            <a:r>
              <a:rPr lang="de-DE" sz="1800" dirty="0" err="1"/>
              <a:t>and</a:t>
            </a:r>
            <a:r>
              <a:rPr lang="de-DE" sz="1800" dirty="0"/>
              <a:t> ROI.</a:t>
            </a:r>
          </a:p>
          <a:p>
            <a:pPr lvl="1"/>
            <a:endParaRPr lang="de-DE" sz="1800" dirty="0"/>
          </a:p>
          <a:p>
            <a:r>
              <a:rPr lang="de-DE" sz="1800" b="1" dirty="0" err="1"/>
              <a:t>Better</a:t>
            </a:r>
            <a:r>
              <a:rPr lang="de-DE" sz="1800" b="1" dirty="0"/>
              <a:t> Consumer Experience</a:t>
            </a:r>
            <a:r>
              <a:rPr lang="de-DE" sz="1800" dirty="0"/>
              <a:t>: </a:t>
            </a:r>
            <a:r>
              <a:rPr lang="de-DE" sz="1800" dirty="0" err="1"/>
              <a:t>Vastly</a:t>
            </a:r>
            <a:r>
              <a:rPr lang="de-DE" sz="1800" dirty="0"/>
              <a:t> </a:t>
            </a:r>
            <a:r>
              <a:rPr lang="de-DE" sz="1800" dirty="0" err="1"/>
              <a:t>improved</a:t>
            </a:r>
            <a:r>
              <a:rPr lang="de-DE" sz="1800" dirty="0"/>
              <a:t> </a:t>
            </a:r>
            <a:r>
              <a:rPr lang="de-DE" sz="1800" dirty="0" err="1"/>
              <a:t>marketing</a:t>
            </a:r>
            <a:r>
              <a:rPr lang="de-DE" sz="1800" dirty="0"/>
              <a:t> </a:t>
            </a:r>
            <a:r>
              <a:rPr lang="de-DE" sz="1800" dirty="0" err="1"/>
              <a:t>engagement</a:t>
            </a:r>
            <a:r>
              <a:rPr lang="de-DE" sz="1800" dirty="0"/>
              <a:t> </a:t>
            </a:r>
            <a:r>
              <a:rPr lang="de-DE" sz="1800" dirty="0" err="1"/>
              <a:t>and</a:t>
            </a:r>
            <a:r>
              <a:rPr lang="de-DE" sz="1800" dirty="0"/>
              <a:t> </a:t>
            </a:r>
            <a:r>
              <a:rPr lang="de-DE" sz="1800" dirty="0" err="1"/>
              <a:t>information</a:t>
            </a:r>
            <a:r>
              <a:rPr lang="de-DE" sz="1800" dirty="0"/>
              <a:t> </a:t>
            </a:r>
            <a:r>
              <a:rPr lang="de-DE" sz="1800" dirty="0" err="1"/>
              <a:t>relevance</a:t>
            </a:r>
            <a:r>
              <a:rPr lang="de-DE" sz="1800" dirty="0"/>
              <a:t>.</a:t>
            </a:r>
          </a:p>
          <a:p>
            <a:pPr lvl="1"/>
            <a:endParaRPr lang="de-DE" sz="1800" dirty="0">
              <a:solidFill>
                <a:schemeClr val="bg2">
                  <a:lumMod val="50000"/>
                </a:schemeClr>
              </a:solidFill>
            </a:endParaRPr>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l="4580" r="52295"/>
          <a:stretch/>
        </p:blipFill>
        <p:spPr>
          <a:xfrm>
            <a:off x="10174152" y="2277321"/>
            <a:ext cx="1615618" cy="2893397"/>
          </a:xfrm>
          <a:prstGeom prst="rect">
            <a:avLst/>
          </a:prstGeom>
        </p:spPr>
      </p:pic>
      <p:grpSp>
        <p:nvGrpSpPr>
          <p:cNvPr id="11" name="Group 10"/>
          <p:cNvGrpSpPr/>
          <p:nvPr/>
        </p:nvGrpSpPr>
        <p:grpSpPr>
          <a:xfrm>
            <a:off x="10584208" y="3259293"/>
            <a:ext cx="740514" cy="740514"/>
            <a:chOff x="8037513" y="1930400"/>
            <a:chExt cx="1476375" cy="1498600"/>
          </a:xfrm>
          <a:solidFill>
            <a:schemeClr val="bg1"/>
          </a:solidFill>
        </p:grpSpPr>
        <p:sp>
          <p:nvSpPr>
            <p:cNvPr id="12" name="Freeform 5"/>
            <p:cNvSpPr>
              <a:spLocks noEditPoints="1"/>
            </p:cNvSpPr>
            <p:nvPr userDrawn="1"/>
          </p:nvSpPr>
          <p:spPr bwMode="auto">
            <a:xfrm>
              <a:off x="8037513" y="2470150"/>
              <a:ext cx="958850" cy="958850"/>
            </a:xfrm>
            <a:custGeom>
              <a:avLst/>
              <a:gdLst>
                <a:gd name="T0" fmla="*/ 100 w 604"/>
                <a:gd name="T1" fmla="*/ 322 h 604"/>
                <a:gd name="T2" fmla="*/ 116 w 604"/>
                <a:gd name="T3" fmla="*/ 380 h 604"/>
                <a:gd name="T4" fmla="*/ 146 w 604"/>
                <a:gd name="T5" fmla="*/ 432 h 604"/>
                <a:gd name="T6" fmla="*/ 188 w 604"/>
                <a:gd name="T7" fmla="*/ 470 h 604"/>
                <a:gd name="T8" fmla="*/ 242 w 604"/>
                <a:gd name="T9" fmla="*/ 496 h 604"/>
                <a:gd name="T10" fmla="*/ 302 w 604"/>
                <a:gd name="T11" fmla="*/ 506 h 604"/>
                <a:gd name="T12" fmla="*/ 344 w 604"/>
                <a:gd name="T13" fmla="*/ 502 h 604"/>
                <a:gd name="T14" fmla="*/ 400 w 604"/>
                <a:gd name="T15" fmla="*/ 480 h 604"/>
                <a:gd name="T16" fmla="*/ 446 w 604"/>
                <a:gd name="T17" fmla="*/ 446 h 604"/>
                <a:gd name="T18" fmla="*/ 482 w 604"/>
                <a:gd name="T19" fmla="*/ 398 h 604"/>
                <a:gd name="T20" fmla="*/ 502 w 604"/>
                <a:gd name="T21" fmla="*/ 342 h 604"/>
                <a:gd name="T22" fmla="*/ 506 w 604"/>
                <a:gd name="T23" fmla="*/ 302 h 604"/>
                <a:gd name="T24" fmla="*/ 498 w 604"/>
                <a:gd name="T25" fmla="*/ 242 h 604"/>
                <a:gd name="T26" fmla="*/ 472 w 604"/>
                <a:gd name="T27" fmla="*/ 188 h 604"/>
                <a:gd name="T28" fmla="*/ 432 w 604"/>
                <a:gd name="T29" fmla="*/ 144 h 604"/>
                <a:gd name="T30" fmla="*/ 382 w 604"/>
                <a:gd name="T31" fmla="*/ 114 h 604"/>
                <a:gd name="T32" fmla="*/ 324 w 604"/>
                <a:gd name="T33" fmla="*/ 100 h 604"/>
                <a:gd name="T34" fmla="*/ 282 w 604"/>
                <a:gd name="T35" fmla="*/ 100 h 604"/>
                <a:gd name="T36" fmla="*/ 224 w 604"/>
                <a:gd name="T37" fmla="*/ 114 h 604"/>
                <a:gd name="T38" fmla="*/ 174 w 604"/>
                <a:gd name="T39" fmla="*/ 144 h 604"/>
                <a:gd name="T40" fmla="*/ 134 w 604"/>
                <a:gd name="T41" fmla="*/ 188 h 604"/>
                <a:gd name="T42" fmla="*/ 108 w 604"/>
                <a:gd name="T43" fmla="*/ 242 h 604"/>
                <a:gd name="T44" fmla="*/ 100 w 604"/>
                <a:gd name="T45" fmla="*/ 302 h 604"/>
                <a:gd name="T46" fmla="*/ 0 w 604"/>
                <a:gd name="T47" fmla="*/ 302 h 604"/>
                <a:gd name="T48" fmla="*/ 14 w 604"/>
                <a:gd name="T49" fmla="*/ 212 h 604"/>
                <a:gd name="T50" fmla="*/ 52 w 604"/>
                <a:gd name="T51" fmla="*/ 132 h 604"/>
                <a:gd name="T52" fmla="*/ 110 w 604"/>
                <a:gd name="T53" fmla="*/ 68 h 604"/>
                <a:gd name="T54" fmla="*/ 184 w 604"/>
                <a:gd name="T55" fmla="*/ 24 h 604"/>
                <a:gd name="T56" fmla="*/ 272 w 604"/>
                <a:gd name="T57" fmla="*/ 2 h 604"/>
                <a:gd name="T58" fmla="*/ 334 w 604"/>
                <a:gd name="T59" fmla="*/ 2 h 604"/>
                <a:gd name="T60" fmla="*/ 420 w 604"/>
                <a:gd name="T61" fmla="*/ 24 h 604"/>
                <a:gd name="T62" fmla="*/ 494 w 604"/>
                <a:gd name="T63" fmla="*/ 68 h 604"/>
                <a:gd name="T64" fmla="*/ 554 w 604"/>
                <a:gd name="T65" fmla="*/ 132 h 604"/>
                <a:gd name="T66" fmla="*/ 592 w 604"/>
                <a:gd name="T67" fmla="*/ 212 h 604"/>
                <a:gd name="T68" fmla="*/ 604 w 604"/>
                <a:gd name="T69" fmla="*/ 302 h 604"/>
                <a:gd name="T70" fmla="*/ 598 w 604"/>
                <a:gd name="T71" fmla="*/ 362 h 604"/>
                <a:gd name="T72" fmla="*/ 568 w 604"/>
                <a:gd name="T73" fmla="*/ 446 h 604"/>
                <a:gd name="T74" fmla="*/ 516 w 604"/>
                <a:gd name="T75" fmla="*/ 516 h 604"/>
                <a:gd name="T76" fmla="*/ 446 w 604"/>
                <a:gd name="T77" fmla="*/ 568 h 604"/>
                <a:gd name="T78" fmla="*/ 364 w 604"/>
                <a:gd name="T79" fmla="*/ 598 h 604"/>
                <a:gd name="T80" fmla="*/ 302 w 604"/>
                <a:gd name="T81" fmla="*/ 604 h 604"/>
                <a:gd name="T82" fmla="*/ 212 w 604"/>
                <a:gd name="T83" fmla="*/ 590 h 604"/>
                <a:gd name="T84" fmla="*/ 134 w 604"/>
                <a:gd name="T85" fmla="*/ 552 h 604"/>
                <a:gd name="T86" fmla="*/ 70 w 604"/>
                <a:gd name="T87" fmla="*/ 494 h 604"/>
                <a:gd name="T88" fmla="*/ 24 w 604"/>
                <a:gd name="T89" fmla="*/ 420 h 604"/>
                <a:gd name="T90" fmla="*/ 2 w 604"/>
                <a:gd name="T91" fmla="*/ 33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4" h="604">
                  <a:moveTo>
                    <a:pt x="100" y="302"/>
                  </a:moveTo>
                  <a:lnTo>
                    <a:pt x="100" y="302"/>
                  </a:lnTo>
                  <a:lnTo>
                    <a:pt x="100" y="322"/>
                  </a:lnTo>
                  <a:lnTo>
                    <a:pt x="104" y="342"/>
                  </a:lnTo>
                  <a:lnTo>
                    <a:pt x="108" y="362"/>
                  </a:lnTo>
                  <a:lnTo>
                    <a:pt x="116" y="380"/>
                  </a:lnTo>
                  <a:lnTo>
                    <a:pt x="124" y="398"/>
                  </a:lnTo>
                  <a:lnTo>
                    <a:pt x="134" y="416"/>
                  </a:lnTo>
                  <a:lnTo>
                    <a:pt x="146" y="432"/>
                  </a:lnTo>
                  <a:lnTo>
                    <a:pt x="158" y="446"/>
                  </a:lnTo>
                  <a:lnTo>
                    <a:pt x="174" y="458"/>
                  </a:lnTo>
                  <a:lnTo>
                    <a:pt x="188" y="470"/>
                  </a:lnTo>
                  <a:lnTo>
                    <a:pt x="206" y="480"/>
                  </a:lnTo>
                  <a:lnTo>
                    <a:pt x="224" y="490"/>
                  </a:lnTo>
                  <a:lnTo>
                    <a:pt x="242" y="496"/>
                  </a:lnTo>
                  <a:lnTo>
                    <a:pt x="262" y="502"/>
                  </a:lnTo>
                  <a:lnTo>
                    <a:pt x="282" y="504"/>
                  </a:lnTo>
                  <a:lnTo>
                    <a:pt x="302" y="506"/>
                  </a:lnTo>
                  <a:lnTo>
                    <a:pt x="302" y="506"/>
                  </a:lnTo>
                  <a:lnTo>
                    <a:pt x="324" y="504"/>
                  </a:lnTo>
                  <a:lnTo>
                    <a:pt x="344" y="502"/>
                  </a:lnTo>
                  <a:lnTo>
                    <a:pt x="364" y="496"/>
                  </a:lnTo>
                  <a:lnTo>
                    <a:pt x="382" y="490"/>
                  </a:lnTo>
                  <a:lnTo>
                    <a:pt x="400" y="480"/>
                  </a:lnTo>
                  <a:lnTo>
                    <a:pt x="416" y="470"/>
                  </a:lnTo>
                  <a:lnTo>
                    <a:pt x="432" y="458"/>
                  </a:lnTo>
                  <a:lnTo>
                    <a:pt x="446" y="446"/>
                  </a:lnTo>
                  <a:lnTo>
                    <a:pt x="460" y="432"/>
                  </a:lnTo>
                  <a:lnTo>
                    <a:pt x="472" y="416"/>
                  </a:lnTo>
                  <a:lnTo>
                    <a:pt x="482" y="398"/>
                  </a:lnTo>
                  <a:lnTo>
                    <a:pt x="490" y="380"/>
                  </a:lnTo>
                  <a:lnTo>
                    <a:pt x="498" y="362"/>
                  </a:lnTo>
                  <a:lnTo>
                    <a:pt x="502" y="342"/>
                  </a:lnTo>
                  <a:lnTo>
                    <a:pt x="506" y="322"/>
                  </a:lnTo>
                  <a:lnTo>
                    <a:pt x="506" y="302"/>
                  </a:lnTo>
                  <a:lnTo>
                    <a:pt x="506" y="302"/>
                  </a:lnTo>
                  <a:lnTo>
                    <a:pt x="506" y="280"/>
                  </a:lnTo>
                  <a:lnTo>
                    <a:pt x="502" y="260"/>
                  </a:lnTo>
                  <a:lnTo>
                    <a:pt x="498" y="242"/>
                  </a:lnTo>
                  <a:lnTo>
                    <a:pt x="490" y="222"/>
                  </a:lnTo>
                  <a:lnTo>
                    <a:pt x="482" y="204"/>
                  </a:lnTo>
                  <a:lnTo>
                    <a:pt x="472" y="188"/>
                  </a:lnTo>
                  <a:lnTo>
                    <a:pt x="460" y="172"/>
                  </a:lnTo>
                  <a:lnTo>
                    <a:pt x="446" y="158"/>
                  </a:lnTo>
                  <a:lnTo>
                    <a:pt x="432" y="144"/>
                  </a:lnTo>
                  <a:lnTo>
                    <a:pt x="416" y="132"/>
                  </a:lnTo>
                  <a:lnTo>
                    <a:pt x="400" y="122"/>
                  </a:lnTo>
                  <a:lnTo>
                    <a:pt x="382" y="114"/>
                  </a:lnTo>
                  <a:lnTo>
                    <a:pt x="364" y="108"/>
                  </a:lnTo>
                  <a:lnTo>
                    <a:pt x="344" y="102"/>
                  </a:lnTo>
                  <a:lnTo>
                    <a:pt x="324" y="100"/>
                  </a:lnTo>
                  <a:lnTo>
                    <a:pt x="302" y="98"/>
                  </a:lnTo>
                  <a:lnTo>
                    <a:pt x="302" y="98"/>
                  </a:lnTo>
                  <a:lnTo>
                    <a:pt x="282" y="100"/>
                  </a:lnTo>
                  <a:lnTo>
                    <a:pt x="262" y="102"/>
                  </a:lnTo>
                  <a:lnTo>
                    <a:pt x="242" y="108"/>
                  </a:lnTo>
                  <a:lnTo>
                    <a:pt x="224" y="114"/>
                  </a:lnTo>
                  <a:lnTo>
                    <a:pt x="206" y="122"/>
                  </a:lnTo>
                  <a:lnTo>
                    <a:pt x="188" y="132"/>
                  </a:lnTo>
                  <a:lnTo>
                    <a:pt x="174" y="144"/>
                  </a:lnTo>
                  <a:lnTo>
                    <a:pt x="158" y="158"/>
                  </a:lnTo>
                  <a:lnTo>
                    <a:pt x="146" y="172"/>
                  </a:lnTo>
                  <a:lnTo>
                    <a:pt x="134" y="188"/>
                  </a:lnTo>
                  <a:lnTo>
                    <a:pt x="124" y="204"/>
                  </a:lnTo>
                  <a:lnTo>
                    <a:pt x="116" y="222"/>
                  </a:lnTo>
                  <a:lnTo>
                    <a:pt x="108" y="242"/>
                  </a:lnTo>
                  <a:lnTo>
                    <a:pt x="104" y="260"/>
                  </a:lnTo>
                  <a:lnTo>
                    <a:pt x="100" y="280"/>
                  </a:lnTo>
                  <a:lnTo>
                    <a:pt x="100" y="302"/>
                  </a:lnTo>
                  <a:lnTo>
                    <a:pt x="100" y="302"/>
                  </a:lnTo>
                  <a:close/>
                  <a:moveTo>
                    <a:pt x="0" y="302"/>
                  </a:moveTo>
                  <a:lnTo>
                    <a:pt x="0" y="302"/>
                  </a:lnTo>
                  <a:lnTo>
                    <a:pt x="2" y="270"/>
                  </a:lnTo>
                  <a:lnTo>
                    <a:pt x="6" y="240"/>
                  </a:lnTo>
                  <a:lnTo>
                    <a:pt x="14" y="212"/>
                  </a:lnTo>
                  <a:lnTo>
                    <a:pt x="24" y="184"/>
                  </a:lnTo>
                  <a:lnTo>
                    <a:pt x="36" y="158"/>
                  </a:lnTo>
                  <a:lnTo>
                    <a:pt x="52" y="132"/>
                  </a:lnTo>
                  <a:lnTo>
                    <a:pt x="70" y="110"/>
                  </a:lnTo>
                  <a:lnTo>
                    <a:pt x="88" y="88"/>
                  </a:lnTo>
                  <a:lnTo>
                    <a:pt x="110" y="68"/>
                  </a:lnTo>
                  <a:lnTo>
                    <a:pt x="134" y="52"/>
                  </a:lnTo>
                  <a:lnTo>
                    <a:pt x="158" y="36"/>
                  </a:lnTo>
                  <a:lnTo>
                    <a:pt x="184" y="24"/>
                  </a:lnTo>
                  <a:lnTo>
                    <a:pt x="212" y="14"/>
                  </a:lnTo>
                  <a:lnTo>
                    <a:pt x="242" y="6"/>
                  </a:lnTo>
                  <a:lnTo>
                    <a:pt x="272" y="2"/>
                  </a:lnTo>
                  <a:lnTo>
                    <a:pt x="302" y="0"/>
                  </a:lnTo>
                  <a:lnTo>
                    <a:pt x="302" y="0"/>
                  </a:lnTo>
                  <a:lnTo>
                    <a:pt x="334" y="2"/>
                  </a:lnTo>
                  <a:lnTo>
                    <a:pt x="364" y="6"/>
                  </a:lnTo>
                  <a:lnTo>
                    <a:pt x="392" y="14"/>
                  </a:lnTo>
                  <a:lnTo>
                    <a:pt x="420" y="24"/>
                  </a:lnTo>
                  <a:lnTo>
                    <a:pt x="446" y="36"/>
                  </a:lnTo>
                  <a:lnTo>
                    <a:pt x="472" y="52"/>
                  </a:lnTo>
                  <a:lnTo>
                    <a:pt x="494" y="68"/>
                  </a:lnTo>
                  <a:lnTo>
                    <a:pt x="516" y="88"/>
                  </a:lnTo>
                  <a:lnTo>
                    <a:pt x="536" y="110"/>
                  </a:lnTo>
                  <a:lnTo>
                    <a:pt x="554" y="132"/>
                  </a:lnTo>
                  <a:lnTo>
                    <a:pt x="568" y="158"/>
                  </a:lnTo>
                  <a:lnTo>
                    <a:pt x="582" y="184"/>
                  </a:lnTo>
                  <a:lnTo>
                    <a:pt x="592" y="212"/>
                  </a:lnTo>
                  <a:lnTo>
                    <a:pt x="598" y="240"/>
                  </a:lnTo>
                  <a:lnTo>
                    <a:pt x="604" y="270"/>
                  </a:lnTo>
                  <a:lnTo>
                    <a:pt x="604" y="302"/>
                  </a:lnTo>
                  <a:lnTo>
                    <a:pt x="604" y="302"/>
                  </a:lnTo>
                  <a:lnTo>
                    <a:pt x="604" y="332"/>
                  </a:lnTo>
                  <a:lnTo>
                    <a:pt x="598" y="362"/>
                  </a:lnTo>
                  <a:lnTo>
                    <a:pt x="592" y="392"/>
                  </a:lnTo>
                  <a:lnTo>
                    <a:pt x="582" y="420"/>
                  </a:lnTo>
                  <a:lnTo>
                    <a:pt x="568" y="446"/>
                  </a:lnTo>
                  <a:lnTo>
                    <a:pt x="554" y="470"/>
                  </a:lnTo>
                  <a:lnTo>
                    <a:pt x="536" y="494"/>
                  </a:lnTo>
                  <a:lnTo>
                    <a:pt x="516" y="516"/>
                  </a:lnTo>
                  <a:lnTo>
                    <a:pt x="494" y="534"/>
                  </a:lnTo>
                  <a:lnTo>
                    <a:pt x="472" y="552"/>
                  </a:lnTo>
                  <a:lnTo>
                    <a:pt x="446" y="568"/>
                  </a:lnTo>
                  <a:lnTo>
                    <a:pt x="420" y="580"/>
                  </a:lnTo>
                  <a:lnTo>
                    <a:pt x="392" y="590"/>
                  </a:lnTo>
                  <a:lnTo>
                    <a:pt x="364" y="598"/>
                  </a:lnTo>
                  <a:lnTo>
                    <a:pt x="334" y="602"/>
                  </a:lnTo>
                  <a:lnTo>
                    <a:pt x="302" y="604"/>
                  </a:lnTo>
                  <a:lnTo>
                    <a:pt x="302" y="604"/>
                  </a:lnTo>
                  <a:lnTo>
                    <a:pt x="272" y="602"/>
                  </a:lnTo>
                  <a:lnTo>
                    <a:pt x="242" y="598"/>
                  </a:lnTo>
                  <a:lnTo>
                    <a:pt x="212" y="590"/>
                  </a:lnTo>
                  <a:lnTo>
                    <a:pt x="184" y="580"/>
                  </a:lnTo>
                  <a:lnTo>
                    <a:pt x="158" y="568"/>
                  </a:lnTo>
                  <a:lnTo>
                    <a:pt x="134" y="552"/>
                  </a:lnTo>
                  <a:lnTo>
                    <a:pt x="110" y="534"/>
                  </a:lnTo>
                  <a:lnTo>
                    <a:pt x="88" y="516"/>
                  </a:lnTo>
                  <a:lnTo>
                    <a:pt x="70" y="494"/>
                  </a:lnTo>
                  <a:lnTo>
                    <a:pt x="52" y="470"/>
                  </a:lnTo>
                  <a:lnTo>
                    <a:pt x="36" y="446"/>
                  </a:lnTo>
                  <a:lnTo>
                    <a:pt x="24" y="420"/>
                  </a:lnTo>
                  <a:lnTo>
                    <a:pt x="14" y="392"/>
                  </a:lnTo>
                  <a:lnTo>
                    <a:pt x="6" y="362"/>
                  </a:lnTo>
                  <a:lnTo>
                    <a:pt x="2" y="332"/>
                  </a:lnTo>
                  <a:lnTo>
                    <a:pt x="0" y="302"/>
                  </a:lnTo>
                  <a:lnTo>
                    <a:pt x="0" y="3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8694738" y="2197100"/>
              <a:ext cx="552450" cy="511175"/>
            </a:xfrm>
            <a:custGeom>
              <a:avLst/>
              <a:gdLst>
                <a:gd name="T0" fmla="*/ 26 w 348"/>
                <a:gd name="T1" fmla="*/ 0 h 322"/>
                <a:gd name="T2" fmla="*/ 0 w 348"/>
                <a:gd name="T3" fmla="*/ 86 h 322"/>
                <a:gd name="T4" fmla="*/ 0 w 348"/>
                <a:gd name="T5" fmla="*/ 86 h 322"/>
                <a:gd name="T6" fmla="*/ 22 w 348"/>
                <a:gd name="T7" fmla="*/ 94 h 322"/>
                <a:gd name="T8" fmla="*/ 44 w 348"/>
                <a:gd name="T9" fmla="*/ 102 h 322"/>
                <a:gd name="T10" fmla="*/ 66 w 348"/>
                <a:gd name="T11" fmla="*/ 112 h 322"/>
                <a:gd name="T12" fmla="*/ 86 w 348"/>
                <a:gd name="T13" fmla="*/ 122 h 322"/>
                <a:gd name="T14" fmla="*/ 104 w 348"/>
                <a:gd name="T15" fmla="*/ 134 h 322"/>
                <a:gd name="T16" fmla="*/ 124 w 348"/>
                <a:gd name="T17" fmla="*/ 146 h 322"/>
                <a:gd name="T18" fmla="*/ 142 w 348"/>
                <a:gd name="T19" fmla="*/ 160 h 322"/>
                <a:gd name="T20" fmla="*/ 160 w 348"/>
                <a:gd name="T21" fmla="*/ 176 h 322"/>
                <a:gd name="T22" fmla="*/ 176 w 348"/>
                <a:gd name="T23" fmla="*/ 190 h 322"/>
                <a:gd name="T24" fmla="*/ 190 w 348"/>
                <a:gd name="T25" fmla="*/ 208 h 322"/>
                <a:gd name="T26" fmla="*/ 206 w 348"/>
                <a:gd name="T27" fmla="*/ 224 h 322"/>
                <a:gd name="T28" fmla="*/ 218 w 348"/>
                <a:gd name="T29" fmla="*/ 242 h 322"/>
                <a:gd name="T30" fmla="*/ 232 w 348"/>
                <a:gd name="T31" fmla="*/ 262 h 322"/>
                <a:gd name="T32" fmla="*/ 242 w 348"/>
                <a:gd name="T33" fmla="*/ 282 h 322"/>
                <a:gd name="T34" fmla="*/ 254 w 348"/>
                <a:gd name="T35" fmla="*/ 302 h 322"/>
                <a:gd name="T36" fmla="*/ 262 w 348"/>
                <a:gd name="T37" fmla="*/ 322 h 322"/>
                <a:gd name="T38" fmla="*/ 348 w 348"/>
                <a:gd name="T39" fmla="*/ 294 h 322"/>
                <a:gd name="T40" fmla="*/ 348 w 348"/>
                <a:gd name="T41" fmla="*/ 294 h 322"/>
                <a:gd name="T42" fmla="*/ 336 w 348"/>
                <a:gd name="T43" fmla="*/ 268 h 322"/>
                <a:gd name="T44" fmla="*/ 324 w 348"/>
                <a:gd name="T45" fmla="*/ 242 h 322"/>
                <a:gd name="T46" fmla="*/ 310 w 348"/>
                <a:gd name="T47" fmla="*/ 218 h 322"/>
                <a:gd name="T48" fmla="*/ 294 w 348"/>
                <a:gd name="T49" fmla="*/ 194 h 322"/>
                <a:gd name="T50" fmla="*/ 278 w 348"/>
                <a:gd name="T51" fmla="*/ 172 h 322"/>
                <a:gd name="T52" fmla="*/ 260 w 348"/>
                <a:gd name="T53" fmla="*/ 150 h 322"/>
                <a:gd name="T54" fmla="*/ 242 w 348"/>
                <a:gd name="T55" fmla="*/ 130 h 322"/>
                <a:gd name="T56" fmla="*/ 222 w 348"/>
                <a:gd name="T57" fmla="*/ 110 h 322"/>
                <a:gd name="T58" fmla="*/ 200 w 348"/>
                <a:gd name="T59" fmla="*/ 92 h 322"/>
                <a:gd name="T60" fmla="*/ 178 w 348"/>
                <a:gd name="T61" fmla="*/ 76 h 322"/>
                <a:gd name="T62" fmla="*/ 156 w 348"/>
                <a:gd name="T63" fmla="*/ 60 h 322"/>
                <a:gd name="T64" fmla="*/ 132 w 348"/>
                <a:gd name="T65" fmla="*/ 44 h 322"/>
                <a:gd name="T66" fmla="*/ 106 w 348"/>
                <a:gd name="T67" fmla="*/ 32 h 322"/>
                <a:gd name="T68" fmla="*/ 80 w 348"/>
                <a:gd name="T69" fmla="*/ 20 h 322"/>
                <a:gd name="T70" fmla="*/ 54 w 348"/>
                <a:gd name="T71" fmla="*/ 10 h 322"/>
                <a:gd name="T72" fmla="*/ 26 w 348"/>
                <a:gd name="T73" fmla="*/ 0 h 322"/>
                <a:gd name="T74" fmla="*/ 26 w 348"/>
                <a:gd name="T75"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322">
                  <a:moveTo>
                    <a:pt x="26" y="0"/>
                  </a:moveTo>
                  <a:lnTo>
                    <a:pt x="0" y="86"/>
                  </a:lnTo>
                  <a:lnTo>
                    <a:pt x="0" y="86"/>
                  </a:lnTo>
                  <a:lnTo>
                    <a:pt x="22" y="94"/>
                  </a:lnTo>
                  <a:lnTo>
                    <a:pt x="44" y="102"/>
                  </a:lnTo>
                  <a:lnTo>
                    <a:pt x="66" y="112"/>
                  </a:lnTo>
                  <a:lnTo>
                    <a:pt x="86" y="122"/>
                  </a:lnTo>
                  <a:lnTo>
                    <a:pt x="104" y="134"/>
                  </a:lnTo>
                  <a:lnTo>
                    <a:pt x="124" y="146"/>
                  </a:lnTo>
                  <a:lnTo>
                    <a:pt x="142" y="160"/>
                  </a:lnTo>
                  <a:lnTo>
                    <a:pt x="160" y="176"/>
                  </a:lnTo>
                  <a:lnTo>
                    <a:pt x="176" y="190"/>
                  </a:lnTo>
                  <a:lnTo>
                    <a:pt x="190" y="208"/>
                  </a:lnTo>
                  <a:lnTo>
                    <a:pt x="206" y="224"/>
                  </a:lnTo>
                  <a:lnTo>
                    <a:pt x="218" y="242"/>
                  </a:lnTo>
                  <a:lnTo>
                    <a:pt x="232" y="262"/>
                  </a:lnTo>
                  <a:lnTo>
                    <a:pt x="242" y="282"/>
                  </a:lnTo>
                  <a:lnTo>
                    <a:pt x="254" y="302"/>
                  </a:lnTo>
                  <a:lnTo>
                    <a:pt x="262" y="322"/>
                  </a:lnTo>
                  <a:lnTo>
                    <a:pt x="348" y="294"/>
                  </a:lnTo>
                  <a:lnTo>
                    <a:pt x="348" y="294"/>
                  </a:lnTo>
                  <a:lnTo>
                    <a:pt x="336" y="268"/>
                  </a:lnTo>
                  <a:lnTo>
                    <a:pt x="324" y="242"/>
                  </a:lnTo>
                  <a:lnTo>
                    <a:pt x="310" y="218"/>
                  </a:lnTo>
                  <a:lnTo>
                    <a:pt x="294" y="194"/>
                  </a:lnTo>
                  <a:lnTo>
                    <a:pt x="278" y="172"/>
                  </a:lnTo>
                  <a:lnTo>
                    <a:pt x="260" y="150"/>
                  </a:lnTo>
                  <a:lnTo>
                    <a:pt x="242" y="130"/>
                  </a:lnTo>
                  <a:lnTo>
                    <a:pt x="222" y="110"/>
                  </a:lnTo>
                  <a:lnTo>
                    <a:pt x="200" y="92"/>
                  </a:lnTo>
                  <a:lnTo>
                    <a:pt x="178" y="76"/>
                  </a:lnTo>
                  <a:lnTo>
                    <a:pt x="156" y="60"/>
                  </a:lnTo>
                  <a:lnTo>
                    <a:pt x="132" y="44"/>
                  </a:lnTo>
                  <a:lnTo>
                    <a:pt x="106" y="32"/>
                  </a:lnTo>
                  <a:lnTo>
                    <a:pt x="80" y="20"/>
                  </a:lnTo>
                  <a:lnTo>
                    <a:pt x="54" y="10"/>
                  </a:lnTo>
                  <a:lnTo>
                    <a:pt x="26" y="0"/>
                  </a:lnTo>
                  <a:lnTo>
                    <a:pt x="2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8774113" y="1930400"/>
              <a:ext cx="739775" cy="692150"/>
            </a:xfrm>
            <a:custGeom>
              <a:avLst/>
              <a:gdLst>
                <a:gd name="T0" fmla="*/ 0 w 466"/>
                <a:gd name="T1" fmla="*/ 90 h 436"/>
                <a:gd name="T2" fmla="*/ 0 w 466"/>
                <a:gd name="T3" fmla="*/ 90 h 436"/>
                <a:gd name="T4" fmla="*/ 32 w 466"/>
                <a:gd name="T5" fmla="*/ 100 h 436"/>
                <a:gd name="T6" fmla="*/ 62 w 466"/>
                <a:gd name="T7" fmla="*/ 112 h 436"/>
                <a:gd name="T8" fmla="*/ 94 w 466"/>
                <a:gd name="T9" fmla="*/ 126 h 436"/>
                <a:gd name="T10" fmla="*/ 122 w 466"/>
                <a:gd name="T11" fmla="*/ 142 h 436"/>
                <a:gd name="T12" fmla="*/ 150 w 466"/>
                <a:gd name="T13" fmla="*/ 158 h 436"/>
                <a:gd name="T14" fmla="*/ 178 w 466"/>
                <a:gd name="T15" fmla="*/ 178 h 436"/>
                <a:gd name="T16" fmla="*/ 204 w 466"/>
                <a:gd name="T17" fmla="*/ 198 h 436"/>
                <a:gd name="T18" fmla="*/ 228 w 466"/>
                <a:gd name="T19" fmla="*/ 220 h 436"/>
                <a:gd name="T20" fmla="*/ 252 w 466"/>
                <a:gd name="T21" fmla="*/ 242 h 436"/>
                <a:gd name="T22" fmla="*/ 274 w 466"/>
                <a:gd name="T23" fmla="*/ 266 h 436"/>
                <a:gd name="T24" fmla="*/ 296 w 466"/>
                <a:gd name="T25" fmla="*/ 292 h 436"/>
                <a:gd name="T26" fmla="*/ 314 w 466"/>
                <a:gd name="T27" fmla="*/ 320 h 436"/>
                <a:gd name="T28" fmla="*/ 332 w 466"/>
                <a:gd name="T29" fmla="*/ 348 h 436"/>
                <a:gd name="T30" fmla="*/ 348 w 466"/>
                <a:gd name="T31" fmla="*/ 376 h 436"/>
                <a:gd name="T32" fmla="*/ 364 w 466"/>
                <a:gd name="T33" fmla="*/ 406 h 436"/>
                <a:gd name="T34" fmla="*/ 376 w 466"/>
                <a:gd name="T35" fmla="*/ 436 h 436"/>
                <a:gd name="T36" fmla="*/ 466 w 466"/>
                <a:gd name="T37" fmla="*/ 408 h 436"/>
                <a:gd name="T38" fmla="*/ 466 w 466"/>
                <a:gd name="T39" fmla="*/ 408 h 436"/>
                <a:gd name="T40" fmla="*/ 450 w 466"/>
                <a:gd name="T41" fmla="*/ 372 h 436"/>
                <a:gd name="T42" fmla="*/ 434 w 466"/>
                <a:gd name="T43" fmla="*/ 338 h 436"/>
                <a:gd name="T44" fmla="*/ 414 w 466"/>
                <a:gd name="T45" fmla="*/ 302 h 436"/>
                <a:gd name="T46" fmla="*/ 394 w 466"/>
                <a:gd name="T47" fmla="*/ 270 h 436"/>
                <a:gd name="T48" fmla="*/ 372 w 466"/>
                <a:gd name="T49" fmla="*/ 238 h 436"/>
                <a:gd name="T50" fmla="*/ 348 w 466"/>
                <a:gd name="T51" fmla="*/ 208 h 436"/>
                <a:gd name="T52" fmla="*/ 322 w 466"/>
                <a:gd name="T53" fmla="*/ 180 h 436"/>
                <a:gd name="T54" fmla="*/ 294 w 466"/>
                <a:gd name="T55" fmla="*/ 152 h 436"/>
                <a:gd name="T56" fmla="*/ 266 w 466"/>
                <a:gd name="T57" fmla="*/ 128 h 436"/>
                <a:gd name="T58" fmla="*/ 236 w 466"/>
                <a:gd name="T59" fmla="*/ 104 h 436"/>
                <a:gd name="T60" fmla="*/ 204 w 466"/>
                <a:gd name="T61" fmla="*/ 82 h 436"/>
                <a:gd name="T62" fmla="*/ 170 w 466"/>
                <a:gd name="T63" fmla="*/ 62 h 436"/>
                <a:gd name="T64" fmla="*/ 136 w 466"/>
                <a:gd name="T65" fmla="*/ 42 h 436"/>
                <a:gd name="T66" fmla="*/ 100 w 466"/>
                <a:gd name="T67" fmla="*/ 26 h 436"/>
                <a:gd name="T68" fmla="*/ 64 w 466"/>
                <a:gd name="T69" fmla="*/ 12 h 436"/>
                <a:gd name="T70" fmla="*/ 26 w 466"/>
                <a:gd name="T71" fmla="*/ 0 h 436"/>
                <a:gd name="T72" fmla="*/ 0 w 466"/>
                <a:gd name="T73" fmla="*/ 90 h 436"/>
                <a:gd name="T74" fmla="*/ 0 w 466"/>
                <a:gd name="T75" fmla="*/ 9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6" h="436">
                  <a:moveTo>
                    <a:pt x="0" y="90"/>
                  </a:moveTo>
                  <a:lnTo>
                    <a:pt x="0" y="90"/>
                  </a:lnTo>
                  <a:lnTo>
                    <a:pt x="32" y="100"/>
                  </a:lnTo>
                  <a:lnTo>
                    <a:pt x="62" y="112"/>
                  </a:lnTo>
                  <a:lnTo>
                    <a:pt x="94" y="126"/>
                  </a:lnTo>
                  <a:lnTo>
                    <a:pt x="122" y="142"/>
                  </a:lnTo>
                  <a:lnTo>
                    <a:pt x="150" y="158"/>
                  </a:lnTo>
                  <a:lnTo>
                    <a:pt x="178" y="178"/>
                  </a:lnTo>
                  <a:lnTo>
                    <a:pt x="204" y="198"/>
                  </a:lnTo>
                  <a:lnTo>
                    <a:pt x="228" y="220"/>
                  </a:lnTo>
                  <a:lnTo>
                    <a:pt x="252" y="242"/>
                  </a:lnTo>
                  <a:lnTo>
                    <a:pt x="274" y="266"/>
                  </a:lnTo>
                  <a:lnTo>
                    <a:pt x="296" y="292"/>
                  </a:lnTo>
                  <a:lnTo>
                    <a:pt x="314" y="320"/>
                  </a:lnTo>
                  <a:lnTo>
                    <a:pt x="332" y="348"/>
                  </a:lnTo>
                  <a:lnTo>
                    <a:pt x="348" y="376"/>
                  </a:lnTo>
                  <a:lnTo>
                    <a:pt x="364" y="406"/>
                  </a:lnTo>
                  <a:lnTo>
                    <a:pt x="376" y="436"/>
                  </a:lnTo>
                  <a:lnTo>
                    <a:pt x="466" y="408"/>
                  </a:lnTo>
                  <a:lnTo>
                    <a:pt x="466" y="408"/>
                  </a:lnTo>
                  <a:lnTo>
                    <a:pt x="450" y="372"/>
                  </a:lnTo>
                  <a:lnTo>
                    <a:pt x="434" y="338"/>
                  </a:lnTo>
                  <a:lnTo>
                    <a:pt x="414" y="302"/>
                  </a:lnTo>
                  <a:lnTo>
                    <a:pt x="394" y="270"/>
                  </a:lnTo>
                  <a:lnTo>
                    <a:pt x="372" y="238"/>
                  </a:lnTo>
                  <a:lnTo>
                    <a:pt x="348" y="208"/>
                  </a:lnTo>
                  <a:lnTo>
                    <a:pt x="322" y="180"/>
                  </a:lnTo>
                  <a:lnTo>
                    <a:pt x="294" y="152"/>
                  </a:lnTo>
                  <a:lnTo>
                    <a:pt x="266" y="128"/>
                  </a:lnTo>
                  <a:lnTo>
                    <a:pt x="236" y="104"/>
                  </a:lnTo>
                  <a:lnTo>
                    <a:pt x="204" y="82"/>
                  </a:lnTo>
                  <a:lnTo>
                    <a:pt x="170" y="62"/>
                  </a:lnTo>
                  <a:lnTo>
                    <a:pt x="136" y="42"/>
                  </a:lnTo>
                  <a:lnTo>
                    <a:pt x="100" y="26"/>
                  </a:lnTo>
                  <a:lnTo>
                    <a:pt x="64" y="12"/>
                  </a:lnTo>
                  <a:lnTo>
                    <a:pt x="26" y="0"/>
                  </a:lnTo>
                  <a:lnTo>
                    <a:pt x="0" y="90"/>
                  </a:lnTo>
                  <a:lnTo>
                    <a:pt x="0" y="9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Text Placeholder 9"/>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97467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quarter" idx="15"/>
          </p:nvPr>
        </p:nvSpPr>
        <p:spPr/>
        <p:txBody>
          <a:bodyPr/>
          <a:lstStyle/>
          <a:p>
            <a:r>
              <a:rPr lang="en-GB" dirty="0"/>
              <a:t>Ragnar Kruse</a:t>
            </a:r>
          </a:p>
        </p:txBody>
      </p:sp>
      <p:sp>
        <p:nvSpPr>
          <p:cNvPr id="18" name="Text Placeholder 17"/>
          <p:cNvSpPr>
            <a:spLocks noGrp="1"/>
          </p:cNvSpPr>
          <p:nvPr>
            <p:ph type="body" sz="quarter" idx="16"/>
          </p:nvPr>
        </p:nvSpPr>
        <p:spPr/>
        <p:txBody>
          <a:bodyPr>
            <a:normAutofit/>
          </a:bodyPr>
          <a:lstStyle/>
          <a:p>
            <a:r>
              <a:rPr lang="en-GB" sz="2000" dirty="0"/>
              <a:t>CEO &amp; Co-Founder</a:t>
            </a:r>
            <a:endParaRPr lang="de-DE" sz="2000" dirty="0"/>
          </a:p>
        </p:txBody>
      </p:sp>
      <p:sp>
        <p:nvSpPr>
          <p:cNvPr id="16" name="Text Placeholder 15"/>
          <p:cNvSpPr>
            <a:spLocks noGrp="1"/>
          </p:cNvSpPr>
          <p:nvPr>
            <p:ph type="body" sz="quarter" idx="10"/>
          </p:nvPr>
        </p:nvSpPr>
        <p:spPr>
          <a:xfrm>
            <a:off x="7278271" y="2520004"/>
            <a:ext cx="4143671" cy="1255648"/>
          </a:xfrm>
        </p:spPr>
        <p:txBody>
          <a:bodyPr/>
          <a:lstStyle/>
          <a:p>
            <a:r>
              <a:rPr lang="en-GB" dirty="0"/>
              <a:t>Thank you</a:t>
            </a:r>
            <a:endParaRPr lang="de-DE" dirty="0"/>
          </a:p>
        </p:txBody>
      </p:sp>
    </p:spTree>
    <p:extLst>
      <p:ext uri="{BB962C8B-B14F-4D97-AF65-F5344CB8AC3E}">
        <p14:creationId xmlns:p14="http://schemas.microsoft.com/office/powerpoint/2010/main" val="4048037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Gone Mobile</a:t>
            </a:r>
          </a:p>
        </p:txBody>
      </p:sp>
      <p:sp>
        <p:nvSpPr>
          <p:cNvPr id="9" name="Date Placeholder 8"/>
          <p:cNvSpPr>
            <a:spLocks noGrp="1"/>
          </p:cNvSpPr>
          <p:nvPr>
            <p:ph type="dt" sz="half" idx="10"/>
          </p:nvPr>
        </p:nvSpPr>
        <p:spPr/>
        <p:txBody>
          <a:bodyPr/>
          <a:lstStyle/>
          <a:p>
            <a:fld id="{8F2D465F-12D7-594E-AA13-2D63CD4A6E95}" type="datetime1">
              <a:rPr lang="en-US" smtClean="0"/>
              <a:t>3/10/2017</a:t>
            </a:fld>
            <a:endParaRPr lang="en-US" dirty="0"/>
          </a:p>
        </p:txBody>
      </p:sp>
      <p:sp>
        <p:nvSpPr>
          <p:cNvPr id="10" name="Slide Number Placeholder 9"/>
          <p:cNvSpPr>
            <a:spLocks noGrp="1"/>
          </p:cNvSpPr>
          <p:nvPr>
            <p:ph type="sldNum" sz="quarter" idx="12"/>
          </p:nvPr>
        </p:nvSpPr>
        <p:spPr/>
        <p:txBody>
          <a:bodyPr/>
          <a:lstStyle/>
          <a:p>
            <a:fld id="{5246FB18-5DF1-419A-B975-14AFDDD65B9F}" type="slidenum">
              <a:rPr lang="en-US" smtClean="0"/>
              <a:t>5</a:t>
            </a:fld>
            <a:endParaRPr lang="en-US" dirty="0"/>
          </a:p>
        </p:txBody>
      </p:sp>
      <p:sp>
        <p:nvSpPr>
          <p:cNvPr id="4" name="Text Placeholder 3"/>
          <p:cNvSpPr>
            <a:spLocks noGrp="1"/>
          </p:cNvSpPr>
          <p:nvPr>
            <p:ph type="body" sz="quarter" idx="13"/>
          </p:nvPr>
        </p:nvSpPr>
        <p:spPr/>
        <p:txBody>
          <a:bodyPr/>
          <a:lstStyle/>
          <a:p>
            <a:r>
              <a:rPr lang="en-US" dirty="0">
                <a:solidFill>
                  <a:schemeClr val="bg1"/>
                </a:solidFill>
              </a:rPr>
              <a:t>Half of the Global Adult Population Owns a Smartphone Today</a:t>
            </a:r>
            <a:r>
              <a:rPr lang="en-US" baseline="30000" dirty="0">
                <a:solidFill>
                  <a:schemeClr val="bg1"/>
                </a:solidFill>
              </a:rPr>
              <a:t>5</a:t>
            </a:r>
            <a:endParaRPr lang="en-US" dirty="0">
              <a:solidFill>
                <a:schemeClr val="bg1"/>
              </a:solidFill>
            </a:endParaRPr>
          </a:p>
        </p:txBody>
      </p:sp>
      <p:sp>
        <p:nvSpPr>
          <p:cNvPr id="8" name="Footer Placeholder 7"/>
          <p:cNvSpPr>
            <a:spLocks noGrp="1"/>
          </p:cNvSpPr>
          <p:nvPr>
            <p:ph type="ftr" sz="quarter" idx="3"/>
          </p:nvPr>
        </p:nvSpPr>
        <p:spPr/>
        <p:txBody>
          <a:bodyPr/>
          <a:lstStyle/>
          <a:p>
            <a:r>
              <a:rPr lang="en-US" dirty="0"/>
              <a:t>​Copyright © 2017 Smaato Inc. All Rights Reserved.</a:t>
            </a:r>
          </a:p>
        </p:txBody>
      </p:sp>
      <p:sp>
        <p:nvSpPr>
          <p:cNvPr id="13" name="TextBox 12"/>
          <p:cNvSpPr txBox="1"/>
          <p:nvPr/>
        </p:nvSpPr>
        <p:spPr>
          <a:xfrm>
            <a:off x="9745975" y="5553075"/>
            <a:ext cx="1901483" cy="830997"/>
          </a:xfrm>
          <a:prstGeom prst="rect">
            <a:avLst/>
          </a:prstGeom>
          <a:noFill/>
        </p:spPr>
        <p:txBody>
          <a:bodyPr wrap="none" rtlCol="0">
            <a:spAutoFit/>
          </a:bodyPr>
          <a:lstStyle/>
          <a:p>
            <a:pPr marL="228600" indent="-228600">
              <a:buAutoNum type="arabicPeriod"/>
            </a:pPr>
            <a:r>
              <a:rPr lang="en-US" sz="800" dirty="0">
                <a:solidFill>
                  <a:srgbClr val="848484"/>
                </a:solidFill>
                <a:latin typeface="Tahoma"/>
                <a:cs typeface="Tahoma"/>
              </a:rPr>
              <a:t>Wikipedia, March 2016</a:t>
            </a:r>
          </a:p>
          <a:p>
            <a:pPr marL="228600" indent="-228600">
              <a:buFontTx/>
              <a:buAutoNum type="arabicPeriod"/>
            </a:pPr>
            <a:r>
              <a:rPr lang="en-US" sz="800" dirty="0">
                <a:solidFill>
                  <a:srgbClr val="848484"/>
                </a:solidFill>
                <a:latin typeface="Tahoma"/>
                <a:cs typeface="Tahoma"/>
              </a:rPr>
              <a:t>Statista, 2016</a:t>
            </a:r>
          </a:p>
          <a:p>
            <a:pPr marL="228600" indent="-228600">
              <a:buFontTx/>
              <a:buAutoNum type="arabicPeriod"/>
            </a:pPr>
            <a:r>
              <a:rPr lang="de-DE" sz="800" dirty="0">
                <a:solidFill>
                  <a:srgbClr val="848484"/>
                </a:solidFill>
                <a:latin typeface="Tahoma"/>
                <a:cs typeface="Tahoma"/>
              </a:rPr>
              <a:t>Strategy Analytics, January 2017</a:t>
            </a:r>
          </a:p>
          <a:p>
            <a:pPr marL="228600" indent="-228600">
              <a:buFontTx/>
              <a:buAutoNum type="arabicPeriod"/>
            </a:pPr>
            <a:r>
              <a:rPr lang="en-US" sz="800" dirty="0" err="1">
                <a:solidFill>
                  <a:srgbClr val="848484"/>
                </a:solidFill>
                <a:latin typeface="Tahoma"/>
                <a:cs typeface="Tahoma"/>
              </a:rPr>
              <a:t>eMarketer</a:t>
            </a:r>
            <a:r>
              <a:rPr lang="en-US" sz="800" dirty="0">
                <a:solidFill>
                  <a:srgbClr val="848484"/>
                </a:solidFill>
                <a:latin typeface="Tahoma"/>
                <a:cs typeface="Tahoma"/>
              </a:rPr>
              <a:t>, April 2016</a:t>
            </a:r>
          </a:p>
          <a:p>
            <a:pPr marL="228600" indent="-228600">
              <a:buAutoNum type="arabicPeriod"/>
            </a:pPr>
            <a:r>
              <a:rPr lang="en-US" sz="800" dirty="0">
                <a:solidFill>
                  <a:srgbClr val="848484"/>
                </a:solidFill>
                <a:latin typeface="Tahoma"/>
                <a:cs typeface="Tahoma"/>
              </a:rPr>
              <a:t>Economist, February 28, 2015</a:t>
            </a:r>
          </a:p>
          <a:p>
            <a:endParaRPr lang="en-US" sz="800" dirty="0">
              <a:solidFill>
                <a:srgbClr val="848484"/>
              </a:solidFill>
              <a:latin typeface="Tahoma"/>
              <a:cs typeface="Tahoma"/>
            </a:endParaRPr>
          </a:p>
        </p:txBody>
      </p:sp>
      <p:sp>
        <p:nvSpPr>
          <p:cNvPr id="49" name="Rectangle 3"/>
          <p:cNvSpPr>
            <a:spLocks/>
          </p:cNvSpPr>
          <p:nvPr/>
        </p:nvSpPr>
        <p:spPr bwMode="auto">
          <a:xfrm>
            <a:off x="649614" y="1601114"/>
            <a:ext cx="2484979" cy="3285881"/>
          </a:xfrm>
          <a:prstGeom prst="rect">
            <a:avLst/>
          </a:prstGeom>
          <a:solidFill>
            <a:schemeClr val="bg1">
              <a:lumMod val="85000"/>
              <a:alpha val="20000"/>
            </a:schemeClr>
          </a:solidFill>
          <a:ln w="76200" cmpd="sng">
            <a:solidFill>
              <a:schemeClr val="accent1">
                <a:lumMod val="40000"/>
                <a:lumOff val="60000"/>
              </a:schemeClr>
            </a:solidFill>
          </a:ln>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ym typeface="Tahoma" charset="0"/>
            </a:endParaRPr>
          </a:p>
        </p:txBody>
      </p:sp>
      <p:sp>
        <p:nvSpPr>
          <p:cNvPr id="11" name="Oval 10"/>
          <p:cNvSpPr/>
          <p:nvPr/>
        </p:nvSpPr>
        <p:spPr>
          <a:xfrm>
            <a:off x="1311899" y="2213499"/>
            <a:ext cx="1418589" cy="1418589"/>
          </a:xfrm>
          <a:prstGeom prst="ellipse">
            <a:avLst/>
          </a:prstGeom>
          <a:solidFill>
            <a:srgbClr val="4DBBE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Tahoma"/>
              <a:cs typeface="Tahoma"/>
            </a:endParaRPr>
          </a:p>
        </p:txBody>
      </p:sp>
      <p:pic>
        <p:nvPicPr>
          <p:cNvPr id="12" name="Picture 11"/>
          <p:cNvPicPr>
            <a:picLocks noChangeAspect="1"/>
          </p:cNvPicPr>
          <p:nvPr/>
        </p:nvPicPr>
        <p:blipFill rotWithShape="1">
          <a:blip r:embed="rId3" cstate="email">
            <a:lum bright="8000" contrast="-39000"/>
            <a:extLst>
              <a:ext uri="{28A0092B-C50C-407E-A947-70E740481C1C}">
                <a14:useLocalDpi xmlns:a14="http://schemas.microsoft.com/office/drawing/2010/main"/>
              </a:ext>
            </a:extLst>
          </a:blip>
          <a:srcRect l="24852" r="24852"/>
          <a:stretch/>
        </p:blipFill>
        <p:spPr>
          <a:xfrm>
            <a:off x="1316795" y="2231169"/>
            <a:ext cx="1409280" cy="1409280"/>
          </a:xfrm>
          <a:prstGeom prst="ellipse">
            <a:avLst/>
          </a:prstGeom>
        </p:spPr>
      </p:pic>
      <p:sp>
        <p:nvSpPr>
          <p:cNvPr id="26" name="TextBox 25"/>
          <p:cNvSpPr txBox="1"/>
          <p:nvPr/>
        </p:nvSpPr>
        <p:spPr>
          <a:xfrm>
            <a:off x="761065" y="4107157"/>
            <a:ext cx="1811142" cy="584775"/>
          </a:xfrm>
          <a:prstGeom prst="rect">
            <a:avLst/>
          </a:prstGeom>
          <a:noFill/>
        </p:spPr>
        <p:txBody>
          <a:bodyPr wrap="square" rtlCol="0">
            <a:spAutoFit/>
          </a:bodyPr>
          <a:lstStyle/>
          <a:p>
            <a:r>
              <a:rPr lang="en-US" sz="1600" dirty="0">
                <a:solidFill>
                  <a:schemeClr val="tx1">
                    <a:lumMod val="75000"/>
                    <a:lumOff val="25000"/>
                  </a:schemeClr>
                </a:solidFill>
                <a:latin typeface="Tahoma"/>
                <a:cs typeface="Tahoma"/>
              </a:rPr>
              <a:t>7.4 billion world</a:t>
            </a:r>
            <a:r>
              <a:rPr lang="en-US" sz="1600" baseline="30000" dirty="0">
                <a:solidFill>
                  <a:schemeClr val="tx1">
                    <a:lumMod val="75000"/>
                    <a:lumOff val="25000"/>
                  </a:schemeClr>
                </a:solidFill>
                <a:latin typeface="Tahoma"/>
                <a:cs typeface="Tahoma"/>
              </a:rPr>
              <a:t>1</a:t>
            </a:r>
            <a:r>
              <a:rPr lang="en-US" sz="1600" dirty="0">
                <a:solidFill>
                  <a:schemeClr val="tx1">
                    <a:lumMod val="75000"/>
                    <a:lumOff val="25000"/>
                  </a:schemeClr>
                </a:solidFill>
                <a:latin typeface="Tahoma"/>
                <a:cs typeface="Tahoma"/>
              </a:rPr>
              <a:t> population</a:t>
            </a:r>
          </a:p>
        </p:txBody>
      </p:sp>
      <p:sp>
        <p:nvSpPr>
          <p:cNvPr id="50" name="Freeform 5"/>
          <p:cNvSpPr>
            <a:spLocks/>
          </p:cNvSpPr>
          <p:nvPr/>
        </p:nvSpPr>
        <p:spPr bwMode="auto">
          <a:xfrm>
            <a:off x="748686" y="1845912"/>
            <a:ext cx="895974" cy="867648"/>
          </a:xfrm>
          <a:custGeom>
            <a:avLst/>
            <a:gdLst>
              <a:gd name="T0" fmla="*/ 75 w 601"/>
              <a:gd name="T1" fmla="*/ 95 h 582"/>
              <a:gd name="T2" fmla="*/ 39 w 601"/>
              <a:gd name="T3" fmla="*/ 143 h 582"/>
              <a:gd name="T4" fmla="*/ 17 w 601"/>
              <a:gd name="T5" fmla="*/ 194 h 582"/>
              <a:gd name="T6" fmla="*/ 3 w 601"/>
              <a:gd name="T7" fmla="*/ 250 h 582"/>
              <a:gd name="T8" fmla="*/ 0 w 601"/>
              <a:gd name="T9" fmla="*/ 305 h 582"/>
              <a:gd name="T10" fmla="*/ 9 w 601"/>
              <a:gd name="T11" fmla="*/ 359 h 582"/>
              <a:gd name="T12" fmla="*/ 27 w 601"/>
              <a:gd name="T13" fmla="*/ 412 h 582"/>
              <a:gd name="T14" fmla="*/ 57 w 601"/>
              <a:gd name="T15" fmla="*/ 462 h 582"/>
              <a:gd name="T16" fmla="*/ 96 w 601"/>
              <a:gd name="T17" fmla="*/ 505 h 582"/>
              <a:gd name="T18" fmla="*/ 108 w 601"/>
              <a:gd name="T19" fmla="*/ 516 h 582"/>
              <a:gd name="T20" fmla="*/ 135 w 601"/>
              <a:gd name="T21" fmla="*/ 534 h 582"/>
              <a:gd name="T22" fmla="*/ 165 w 601"/>
              <a:gd name="T23" fmla="*/ 549 h 582"/>
              <a:gd name="T24" fmla="*/ 210 w 601"/>
              <a:gd name="T25" fmla="*/ 565 h 582"/>
              <a:gd name="T26" fmla="*/ 276 w 601"/>
              <a:gd name="T27" fmla="*/ 577 h 582"/>
              <a:gd name="T28" fmla="*/ 344 w 601"/>
              <a:gd name="T29" fmla="*/ 582 h 582"/>
              <a:gd name="T30" fmla="*/ 412 w 601"/>
              <a:gd name="T31" fmla="*/ 579 h 582"/>
              <a:gd name="T32" fmla="*/ 542 w 601"/>
              <a:gd name="T33" fmla="*/ 571 h 582"/>
              <a:gd name="T34" fmla="*/ 601 w 601"/>
              <a:gd name="T35" fmla="*/ 570 h 582"/>
              <a:gd name="T36" fmla="*/ 598 w 601"/>
              <a:gd name="T37" fmla="*/ 541 h 582"/>
              <a:gd name="T38" fmla="*/ 592 w 601"/>
              <a:gd name="T39" fmla="*/ 445 h 582"/>
              <a:gd name="T40" fmla="*/ 586 w 601"/>
              <a:gd name="T41" fmla="*/ 343 h 582"/>
              <a:gd name="T42" fmla="*/ 577 w 601"/>
              <a:gd name="T43" fmla="*/ 275 h 582"/>
              <a:gd name="T44" fmla="*/ 563 w 601"/>
              <a:gd name="T45" fmla="*/ 211 h 582"/>
              <a:gd name="T46" fmla="*/ 541 w 601"/>
              <a:gd name="T47" fmla="*/ 149 h 582"/>
              <a:gd name="T48" fmla="*/ 524 w 601"/>
              <a:gd name="T49" fmla="*/ 122 h 582"/>
              <a:gd name="T50" fmla="*/ 506 w 601"/>
              <a:gd name="T51" fmla="*/ 96 h 582"/>
              <a:gd name="T52" fmla="*/ 484 w 601"/>
              <a:gd name="T53" fmla="*/ 74 h 582"/>
              <a:gd name="T54" fmla="*/ 461 w 601"/>
              <a:gd name="T55" fmla="*/ 56 h 582"/>
              <a:gd name="T56" fmla="*/ 412 w 601"/>
              <a:gd name="T57" fmla="*/ 26 h 582"/>
              <a:gd name="T58" fmla="*/ 358 w 601"/>
              <a:gd name="T59" fmla="*/ 8 h 582"/>
              <a:gd name="T60" fmla="*/ 302 w 601"/>
              <a:gd name="T61" fmla="*/ 0 h 582"/>
              <a:gd name="T62" fmla="*/ 246 w 601"/>
              <a:gd name="T63" fmla="*/ 3 h 582"/>
              <a:gd name="T64" fmla="*/ 192 w 601"/>
              <a:gd name="T65" fmla="*/ 17 h 582"/>
              <a:gd name="T66" fmla="*/ 141 w 601"/>
              <a:gd name="T67" fmla="*/ 41 h 582"/>
              <a:gd name="T68" fmla="*/ 96 w 601"/>
              <a:gd name="T69" fmla="*/ 74 h 582"/>
              <a:gd name="T70" fmla="*/ 75 w 601"/>
              <a:gd name="T71" fmla="*/ 9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1" h="582">
                <a:moveTo>
                  <a:pt x="75" y="95"/>
                </a:moveTo>
                <a:lnTo>
                  <a:pt x="75" y="95"/>
                </a:lnTo>
                <a:lnTo>
                  <a:pt x="56" y="119"/>
                </a:lnTo>
                <a:lnTo>
                  <a:pt x="39" y="143"/>
                </a:lnTo>
                <a:lnTo>
                  <a:pt x="27" y="168"/>
                </a:lnTo>
                <a:lnTo>
                  <a:pt x="17" y="194"/>
                </a:lnTo>
                <a:lnTo>
                  <a:pt x="8" y="221"/>
                </a:lnTo>
                <a:lnTo>
                  <a:pt x="3" y="250"/>
                </a:lnTo>
                <a:lnTo>
                  <a:pt x="0" y="277"/>
                </a:lnTo>
                <a:lnTo>
                  <a:pt x="0" y="305"/>
                </a:lnTo>
                <a:lnTo>
                  <a:pt x="3" y="332"/>
                </a:lnTo>
                <a:lnTo>
                  <a:pt x="9" y="359"/>
                </a:lnTo>
                <a:lnTo>
                  <a:pt x="17" y="386"/>
                </a:lnTo>
                <a:lnTo>
                  <a:pt x="27" y="412"/>
                </a:lnTo>
                <a:lnTo>
                  <a:pt x="41" y="438"/>
                </a:lnTo>
                <a:lnTo>
                  <a:pt x="57" y="462"/>
                </a:lnTo>
                <a:lnTo>
                  <a:pt x="75" y="484"/>
                </a:lnTo>
                <a:lnTo>
                  <a:pt x="96" y="505"/>
                </a:lnTo>
                <a:lnTo>
                  <a:pt x="96" y="505"/>
                </a:lnTo>
                <a:lnTo>
                  <a:pt x="108" y="516"/>
                </a:lnTo>
                <a:lnTo>
                  <a:pt x="122" y="526"/>
                </a:lnTo>
                <a:lnTo>
                  <a:pt x="135" y="534"/>
                </a:lnTo>
                <a:lnTo>
                  <a:pt x="150" y="543"/>
                </a:lnTo>
                <a:lnTo>
                  <a:pt x="165" y="549"/>
                </a:lnTo>
                <a:lnTo>
                  <a:pt x="179" y="555"/>
                </a:lnTo>
                <a:lnTo>
                  <a:pt x="210" y="565"/>
                </a:lnTo>
                <a:lnTo>
                  <a:pt x="243" y="573"/>
                </a:lnTo>
                <a:lnTo>
                  <a:pt x="276" y="577"/>
                </a:lnTo>
                <a:lnTo>
                  <a:pt x="310" y="580"/>
                </a:lnTo>
                <a:lnTo>
                  <a:pt x="344" y="582"/>
                </a:lnTo>
                <a:lnTo>
                  <a:pt x="377" y="580"/>
                </a:lnTo>
                <a:lnTo>
                  <a:pt x="412" y="579"/>
                </a:lnTo>
                <a:lnTo>
                  <a:pt x="479" y="574"/>
                </a:lnTo>
                <a:lnTo>
                  <a:pt x="542" y="571"/>
                </a:lnTo>
                <a:lnTo>
                  <a:pt x="572" y="570"/>
                </a:lnTo>
                <a:lnTo>
                  <a:pt x="601" y="570"/>
                </a:lnTo>
                <a:lnTo>
                  <a:pt x="601" y="570"/>
                </a:lnTo>
                <a:lnTo>
                  <a:pt x="598" y="541"/>
                </a:lnTo>
                <a:lnTo>
                  <a:pt x="595" y="511"/>
                </a:lnTo>
                <a:lnTo>
                  <a:pt x="592" y="445"/>
                </a:lnTo>
                <a:lnTo>
                  <a:pt x="587" y="377"/>
                </a:lnTo>
                <a:lnTo>
                  <a:pt x="586" y="343"/>
                </a:lnTo>
                <a:lnTo>
                  <a:pt x="583" y="310"/>
                </a:lnTo>
                <a:lnTo>
                  <a:pt x="577" y="275"/>
                </a:lnTo>
                <a:lnTo>
                  <a:pt x="571" y="242"/>
                </a:lnTo>
                <a:lnTo>
                  <a:pt x="563" y="211"/>
                </a:lnTo>
                <a:lnTo>
                  <a:pt x="553" y="179"/>
                </a:lnTo>
                <a:lnTo>
                  <a:pt x="541" y="149"/>
                </a:lnTo>
                <a:lnTo>
                  <a:pt x="533" y="135"/>
                </a:lnTo>
                <a:lnTo>
                  <a:pt x="524" y="122"/>
                </a:lnTo>
                <a:lnTo>
                  <a:pt x="515" y="110"/>
                </a:lnTo>
                <a:lnTo>
                  <a:pt x="506" y="96"/>
                </a:lnTo>
                <a:lnTo>
                  <a:pt x="496" y="84"/>
                </a:lnTo>
                <a:lnTo>
                  <a:pt x="484" y="74"/>
                </a:lnTo>
                <a:lnTo>
                  <a:pt x="484" y="74"/>
                </a:lnTo>
                <a:lnTo>
                  <a:pt x="461" y="56"/>
                </a:lnTo>
                <a:lnTo>
                  <a:pt x="437" y="39"/>
                </a:lnTo>
                <a:lnTo>
                  <a:pt x="412" y="26"/>
                </a:lnTo>
                <a:lnTo>
                  <a:pt x="385" y="15"/>
                </a:lnTo>
                <a:lnTo>
                  <a:pt x="358" y="8"/>
                </a:lnTo>
                <a:lnTo>
                  <a:pt x="331" y="2"/>
                </a:lnTo>
                <a:lnTo>
                  <a:pt x="302" y="0"/>
                </a:lnTo>
                <a:lnTo>
                  <a:pt x="275" y="0"/>
                </a:lnTo>
                <a:lnTo>
                  <a:pt x="246" y="3"/>
                </a:lnTo>
                <a:lnTo>
                  <a:pt x="219" y="8"/>
                </a:lnTo>
                <a:lnTo>
                  <a:pt x="192" y="17"/>
                </a:lnTo>
                <a:lnTo>
                  <a:pt x="167" y="27"/>
                </a:lnTo>
                <a:lnTo>
                  <a:pt x="141" y="41"/>
                </a:lnTo>
                <a:lnTo>
                  <a:pt x="117" y="56"/>
                </a:lnTo>
                <a:lnTo>
                  <a:pt x="96" y="74"/>
                </a:lnTo>
                <a:lnTo>
                  <a:pt x="75" y="95"/>
                </a:lnTo>
                <a:lnTo>
                  <a:pt x="75" y="95"/>
                </a:lnTo>
                <a:close/>
              </a:path>
            </a:pathLst>
          </a:custGeom>
          <a:gradFill flip="none" rotWithShape="1">
            <a:gsLst>
              <a:gs pos="100000">
                <a:schemeClr val="bg1"/>
              </a:gs>
              <a:gs pos="0">
                <a:schemeClr val="bg1">
                  <a:lumMod val="80000"/>
                </a:schemeClr>
              </a:gs>
            </a:gsLst>
            <a:lin ang="18900000" scaled="1"/>
            <a:tileRect/>
          </a:gradFill>
          <a:ln w="19050">
            <a:gradFill flip="none" rotWithShape="1">
              <a:gsLst>
                <a:gs pos="0">
                  <a:schemeClr val="bg1"/>
                </a:gs>
                <a:gs pos="10000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solidFill>
                <a:schemeClr val="bg2">
                  <a:lumMod val="50000"/>
                </a:schemeClr>
              </a:solidFill>
            </a:endParaRPr>
          </a:p>
        </p:txBody>
      </p:sp>
      <p:sp>
        <p:nvSpPr>
          <p:cNvPr id="28" name="TextBox 27"/>
          <p:cNvSpPr txBox="1"/>
          <p:nvPr/>
        </p:nvSpPr>
        <p:spPr>
          <a:xfrm>
            <a:off x="907794" y="2054193"/>
            <a:ext cx="529664" cy="469359"/>
          </a:xfrm>
          <a:prstGeom prst="rect">
            <a:avLst/>
          </a:prstGeom>
          <a:noFill/>
        </p:spPr>
        <p:txBody>
          <a:bodyPr wrap="square" rtlCol="0">
            <a:spAutoFit/>
          </a:bodyPr>
          <a:lstStyle/>
          <a:p>
            <a:r>
              <a:rPr lang="en-US" sz="1400" b="1" dirty="0">
                <a:solidFill>
                  <a:srgbClr val="4BBBEB"/>
                </a:solidFill>
                <a:latin typeface="Tahoma"/>
                <a:cs typeface="Tahoma"/>
              </a:rPr>
              <a:t>7.4</a:t>
            </a:r>
          </a:p>
          <a:p>
            <a:r>
              <a:rPr lang="en-US" sz="1050" dirty="0">
                <a:solidFill>
                  <a:srgbClr val="4BBBEB"/>
                </a:solidFill>
                <a:latin typeface="Tahoma"/>
                <a:cs typeface="Tahoma"/>
              </a:rPr>
              <a:t>billion</a:t>
            </a:r>
          </a:p>
        </p:txBody>
      </p:sp>
      <p:grpSp>
        <p:nvGrpSpPr>
          <p:cNvPr id="6" name="Group 5"/>
          <p:cNvGrpSpPr/>
          <p:nvPr/>
        </p:nvGrpSpPr>
        <p:grpSpPr>
          <a:xfrm>
            <a:off x="3524900" y="1601114"/>
            <a:ext cx="2484979" cy="3285881"/>
            <a:chOff x="3538698" y="1347617"/>
            <a:chExt cx="2484979" cy="3285881"/>
          </a:xfrm>
        </p:grpSpPr>
        <p:sp>
          <p:nvSpPr>
            <p:cNvPr id="51" name="Rectangle 3"/>
            <p:cNvSpPr>
              <a:spLocks/>
            </p:cNvSpPr>
            <p:nvPr/>
          </p:nvSpPr>
          <p:spPr bwMode="auto">
            <a:xfrm>
              <a:off x="3538698" y="1347617"/>
              <a:ext cx="2484979" cy="3285881"/>
            </a:xfrm>
            <a:prstGeom prst="rect">
              <a:avLst/>
            </a:prstGeom>
            <a:solidFill>
              <a:schemeClr val="bg1">
                <a:lumMod val="85000"/>
                <a:alpha val="20000"/>
              </a:schemeClr>
            </a:solidFill>
            <a:ln w="76200" cmpd="sng">
              <a:solidFill>
                <a:schemeClr val="accent1">
                  <a:lumMod val="40000"/>
                  <a:lumOff val="60000"/>
                </a:schemeClr>
              </a:solidFill>
            </a:ln>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ym typeface="Tahoma" charset="0"/>
              </a:endParaRPr>
            </a:p>
          </p:txBody>
        </p:sp>
        <p:pic>
          <p:nvPicPr>
            <p:cNvPr id="63" name="Picture 62" descr="old-phone.wm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3626" y="1562813"/>
              <a:ext cx="826760" cy="1982103"/>
            </a:xfrm>
            <a:prstGeom prst="rect">
              <a:avLst/>
            </a:prstGeom>
          </p:spPr>
        </p:pic>
        <p:sp>
          <p:nvSpPr>
            <p:cNvPr id="52" name="TextBox 51"/>
            <p:cNvSpPr txBox="1"/>
            <p:nvPr/>
          </p:nvSpPr>
          <p:spPr>
            <a:xfrm>
              <a:off x="3650148" y="3853661"/>
              <a:ext cx="2173854" cy="584775"/>
            </a:xfrm>
            <a:prstGeom prst="rect">
              <a:avLst/>
            </a:prstGeom>
            <a:noFill/>
          </p:spPr>
          <p:txBody>
            <a:bodyPr wrap="square" rtlCol="0">
              <a:spAutoFit/>
            </a:bodyPr>
            <a:lstStyle/>
            <a:p>
              <a:r>
                <a:rPr lang="en-US" sz="1600" dirty="0">
                  <a:solidFill>
                    <a:schemeClr val="tx1">
                      <a:lumMod val="75000"/>
                      <a:lumOff val="25000"/>
                    </a:schemeClr>
                  </a:solidFill>
                  <a:latin typeface="Tahoma"/>
                  <a:cs typeface="Tahoma"/>
                </a:rPr>
                <a:t>4.8 billion mobile</a:t>
              </a:r>
              <a:r>
                <a:rPr lang="en-US" sz="1600" baseline="30000" dirty="0">
                  <a:solidFill>
                    <a:schemeClr val="tx1">
                      <a:lumMod val="75000"/>
                      <a:lumOff val="25000"/>
                    </a:schemeClr>
                  </a:solidFill>
                  <a:latin typeface="Tahoma"/>
                  <a:cs typeface="Tahoma"/>
                </a:rPr>
                <a:t>2</a:t>
              </a:r>
              <a:r>
                <a:rPr lang="en-US" sz="1600" dirty="0">
                  <a:solidFill>
                    <a:schemeClr val="tx1">
                      <a:lumMod val="75000"/>
                      <a:lumOff val="25000"/>
                    </a:schemeClr>
                  </a:solidFill>
                  <a:latin typeface="Tahoma"/>
                  <a:cs typeface="Tahoma"/>
                </a:rPr>
                <a:t> phone users</a:t>
              </a:r>
            </a:p>
          </p:txBody>
        </p:sp>
        <p:sp>
          <p:nvSpPr>
            <p:cNvPr id="53" name="Freeform 5"/>
            <p:cNvSpPr>
              <a:spLocks/>
            </p:cNvSpPr>
            <p:nvPr/>
          </p:nvSpPr>
          <p:spPr bwMode="auto">
            <a:xfrm>
              <a:off x="3795746" y="1592415"/>
              <a:ext cx="895974" cy="867648"/>
            </a:xfrm>
            <a:custGeom>
              <a:avLst/>
              <a:gdLst>
                <a:gd name="T0" fmla="*/ 75 w 601"/>
                <a:gd name="T1" fmla="*/ 95 h 582"/>
                <a:gd name="T2" fmla="*/ 39 w 601"/>
                <a:gd name="T3" fmla="*/ 143 h 582"/>
                <a:gd name="T4" fmla="*/ 17 w 601"/>
                <a:gd name="T5" fmla="*/ 194 h 582"/>
                <a:gd name="T6" fmla="*/ 3 w 601"/>
                <a:gd name="T7" fmla="*/ 250 h 582"/>
                <a:gd name="T8" fmla="*/ 0 w 601"/>
                <a:gd name="T9" fmla="*/ 305 h 582"/>
                <a:gd name="T10" fmla="*/ 9 w 601"/>
                <a:gd name="T11" fmla="*/ 359 h 582"/>
                <a:gd name="T12" fmla="*/ 27 w 601"/>
                <a:gd name="T13" fmla="*/ 412 h 582"/>
                <a:gd name="T14" fmla="*/ 57 w 601"/>
                <a:gd name="T15" fmla="*/ 462 h 582"/>
                <a:gd name="T16" fmla="*/ 96 w 601"/>
                <a:gd name="T17" fmla="*/ 505 h 582"/>
                <a:gd name="T18" fmla="*/ 108 w 601"/>
                <a:gd name="T19" fmla="*/ 516 h 582"/>
                <a:gd name="T20" fmla="*/ 135 w 601"/>
                <a:gd name="T21" fmla="*/ 534 h 582"/>
                <a:gd name="T22" fmla="*/ 165 w 601"/>
                <a:gd name="T23" fmla="*/ 549 h 582"/>
                <a:gd name="T24" fmla="*/ 210 w 601"/>
                <a:gd name="T25" fmla="*/ 565 h 582"/>
                <a:gd name="T26" fmla="*/ 276 w 601"/>
                <a:gd name="T27" fmla="*/ 577 h 582"/>
                <a:gd name="T28" fmla="*/ 344 w 601"/>
                <a:gd name="T29" fmla="*/ 582 h 582"/>
                <a:gd name="T30" fmla="*/ 412 w 601"/>
                <a:gd name="T31" fmla="*/ 579 h 582"/>
                <a:gd name="T32" fmla="*/ 542 w 601"/>
                <a:gd name="T33" fmla="*/ 571 h 582"/>
                <a:gd name="T34" fmla="*/ 601 w 601"/>
                <a:gd name="T35" fmla="*/ 570 h 582"/>
                <a:gd name="T36" fmla="*/ 598 w 601"/>
                <a:gd name="T37" fmla="*/ 541 h 582"/>
                <a:gd name="T38" fmla="*/ 592 w 601"/>
                <a:gd name="T39" fmla="*/ 445 h 582"/>
                <a:gd name="T40" fmla="*/ 586 w 601"/>
                <a:gd name="T41" fmla="*/ 343 h 582"/>
                <a:gd name="T42" fmla="*/ 577 w 601"/>
                <a:gd name="T43" fmla="*/ 275 h 582"/>
                <a:gd name="T44" fmla="*/ 563 w 601"/>
                <a:gd name="T45" fmla="*/ 211 h 582"/>
                <a:gd name="T46" fmla="*/ 541 w 601"/>
                <a:gd name="T47" fmla="*/ 149 h 582"/>
                <a:gd name="T48" fmla="*/ 524 w 601"/>
                <a:gd name="T49" fmla="*/ 122 h 582"/>
                <a:gd name="T50" fmla="*/ 506 w 601"/>
                <a:gd name="T51" fmla="*/ 96 h 582"/>
                <a:gd name="T52" fmla="*/ 484 w 601"/>
                <a:gd name="T53" fmla="*/ 74 h 582"/>
                <a:gd name="T54" fmla="*/ 461 w 601"/>
                <a:gd name="T55" fmla="*/ 56 h 582"/>
                <a:gd name="T56" fmla="*/ 412 w 601"/>
                <a:gd name="T57" fmla="*/ 26 h 582"/>
                <a:gd name="T58" fmla="*/ 358 w 601"/>
                <a:gd name="T59" fmla="*/ 8 h 582"/>
                <a:gd name="T60" fmla="*/ 302 w 601"/>
                <a:gd name="T61" fmla="*/ 0 h 582"/>
                <a:gd name="T62" fmla="*/ 246 w 601"/>
                <a:gd name="T63" fmla="*/ 3 h 582"/>
                <a:gd name="T64" fmla="*/ 192 w 601"/>
                <a:gd name="T65" fmla="*/ 17 h 582"/>
                <a:gd name="T66" fmla="*/ 141 w 601"/>
                <a:gd name="T67" fmla="*/ 41 h 582"/>
                <a:gd name="T68" fmla="*/ 96 w 601"/>
                <a:gd name="T69" fmla="*/ 74 h 582"/>
                <a:gd name="T70" fmla="*/ 75 w 601"/>
                <a:gd name="T71" fmla="*/ 9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1" h="582">
                  <a:moveTo>
                    <a:pt x="75" y="95"/>
                  </a:moveTo>
                  <a:lnTo>
                    <a:pt x="75" y="95"/>
                  </a:lnTo>
                  <a:lnTo>
                    <a:pt x="56" y="119"/>
                  </a:lnTo>
                  <a:lnTo>
                    <a:pt x="39" y="143"/>
                  </a:lnTo>
                  <a:lnTo>
                    <a:pt x="27" y="168"/>
                  </a:lnTo>
                  <a:lnTo>
                    <a:pt x="17" y="194"/>
                  </a:lnTo>
                  <a:lnTo>
                    <a:pt x="8" y="221"/>
                  </a:lnTo>
                  <a:lnTo>
                    <a:pt x="3" y="250"/>
                  </a:lnTo>
                  <a:lnTo>
                    <a:pt x="0" y="277"/>
                  </a:lnTo>
                  <a:lnTo>
                    <a:pt x="0" y="305"/>
                  </a:lnTo>
                  <a:lnTo>
                    <a:pt x="3" y="332"/>
                  </a:lnTo>
                  <a:lnTo>
                    <a:pt x="9" y="359"/>
                  </a:lnTo>
                  <a:lnTo>
                    <a:pt x="17" y="386"/>
                  </a:lnTo>
                  <a:lnTo>
                    <a:pt x="27" y="412"/>
                  </a:lnTo>
                  <a:lnTo>
                    <a:pt x="41" y="438"/>
                  </a:lnTo>
                  <a:lnTo>
                    <a:pt x="57" y="462"/>
                  </a:lnTo>
                  <a:lnTo>
                    <a:pt x="75" y="484"/>
                  </a:lnTo>
                  <a:lnTo>
                    <a:pt x="96" y="505"/>
                  </a:lnTo>
                  <a:lnTo>
                    <a:pt x="96" y="505"/>
                  </a:lnTo>
                  <a:lnTo>
                    <a:pt x="108" y="516"/>
                  </a:lnTo>
                  <a:lnTo>
                    <a:pt x="122" y="526"/>
                  </a:lnTo>
                  <a:lnTo>
                    <a:pt x="135" y="534"/>
                  </a:lnTo>
                  <a:lnTo>
                    <a:pt x="150" y="543"/>
                  </a:lnTo>
                  <a:lnTo>
                    <a:pt x="165" y="549"/>
                  </a:lnTo>
                  <a:lnTo>
                    <a:pt x="179" y="555"/>
                  </a:lnTo>
                  <a:lnTo>
                    <a:pt x="210" y="565"/>
                  </a:lnTo>
                  <a:lnTo>
                    <a:pt x="243" y="573"/>
                  </a:lnTo>
                  <a:lnTo>
                    <a:pt x="276" y="577"/>
                  </a:lnTo>
                  <a:lnTo>
                    <a:pt x="310" y="580"/>
                  </a:lnTo>
                  <a:lnTo>
                    <a:pt x="344" y="582"/>
                  </a:lnTo>
                  <a:lnTo>
                    <a:pt x="377" y="580"/>
                  </a:lnTo>
                  <a:lnTo>
                    <a:pt x="412" y="579"/>
                  </a:lnTo>
                  <a:lnTo>
                    <a:pt x="479" y="574"/>
                  </a:lnTo>
                  <a:lnTo>
                    <a:pt x="542" y="571"/>
                  </a:lnTo>
                  <a:lnTo>
                    <a:pt x="572" y="570"/>
                  </a:lnTo>
                  <a:lnTo>
                    <a:pt x="601" y="570"/>
                  </a:lnTo>
                  <a:lnTo>
                    <a:pt x="601" y="570"/>
                  </a:lnTo>
                  <a:lnTo>
                    <a:pt x="598" y="541"/>
                  </a:lnTo>
                  <a:lnTo>
                    <a:pt x="595" y="511"/>
                  </a:lnTo>
                  <a:lnTo>
                    <a:pt x="592" y="445"/>
                  </a:lnTo>
                  <a:lnTo>
                    <a:pt x="587" y="377"/>
                  </a:lnTo>
                  <a:lnTo>
                    <a:pt x="586" y="343"/>
                  </a:lnTo>
                  <a:lnTo>
                    <a:pt x="583" y="310"/>
                  </a:lnTo>
                  <a:lnTo>
                    <a:pt x="577" y="275"/>
                  </a:lnTo>
                  <a:lnTo>
                    <a:pt x="571" y="242"/>
                  </a:lnTo>
                  <a:lnTo>
                    <a:pt x="563" y="211"/>
                  </a:lnTo>
                  <a:lnTo>
                    <a:pt x="553" y="179"/>
                  </a:lnTo>
                  <a:lnTo>
                    <a:pt x="541" y="149"/>
                  </a:lnTo>
                  <a:lnTo>
                    <a:pt x="533" y="135"/>
                  </a:lnTo>
                  <a:lnTo>
                    <a:pt x="524" y="122"/>
                  </a:lnTo>
                  <a:lnTo>
                    <a:pt x="515" y="110"/>
                  </a:lnTo>
                  <a:lnTo>
                    <a:pt x="506" y="96"/>
                  </a:lnTo>
                  <a:lnTo>
                    <a:pt x="496" y="84"/>
                  </a:lnTo>
                  <a:lnTo>
                    <a:pt x="484" y="74"/>
                  </a:lnTo>
                  <a:lnTo>
                    <a:pt x="484" y="74"/>
                  </a:lnTo>
                  <a:lnTo>
                    <a:pt x="461" y="56"/>
                  </a:lnTo>
                  <a:lnTo>
                    <a:pt x="437" y="39"/>
                  </a:lnTo>
                  <a:lnTo>
                    <a:pt x="412" y="26"/>
                  </a:lnTo>
                  <a:lnTo>
                    <a:pt x="385" y="15"/>
                  </a:lnTo>
                  <a:lnTo>
                    <a:pt x="358" y="8"/>
                  </a:lnTo>
                  <a:lnTo>
                    <a:pt x="331" y="2"/>
                  </a:lnTo>
                  <a:lnTo>
                    <a:pt x="302" y="0"/>
                  </a:lnTo>
                  <a:lnTo>
                    <a:pt x="275" y="0"/>
                  </a:lnTo>
                  <a:lnTo>
                    <a:pt x="246" y="3"/>
                  </a:lnTo>
                  <a:lnTo>
                    <a:pt x="219" y="8"/>
                  </a:lnTo>
                  <a:lnTo>
                    <a:pt x="192" y="17"/>
                  </a:lnTo>
                  <a:lnTo>
                    <a:pt x="167" y="27"/>
                  </a:lnTo>
                  <a:lnTo>
                    <a:pt x="141" y="41"/>
                  </a:lnTo>
                  <a:lnTo>
                    <a:pt x="117" y="56"/>
                  </a:lnTo>
                  <a:lnTo>
                    <a:pt x="96" y="74"/>
                  </a:lnTo>
                  <a:lnTo>
                    <a:pt x="75" y="95"/>
                  </a:lnTo>
                  <a:lnTo>
                    <a:pt x="75" y="95"/>
                  </a:lnTo>
                  <a:close/>
                </a:path>
              </a:pathLst>
            </a:custGeom>
            <a:gradFill flip="none" rotWithShape="1">
              <a:gsLst>
                <a:gs pos="100000">
                  <a:schemeClr val="bg1"/>
                </a:gs>
                <a:gs pos="0">
                  <a:schemeClr val="bg1">
                    <a:lumMod val="80000"/>
                  </a:schemeClr>
                </a:gs>
              </a:gsLst>
              <a:lin ang="18900000" scaled="1"/>
              <a:tileRect/>
            </a:gradFill>
            <a:ln w="19050">
              <a:gradFill flip="none" rotWithShape="1">
                <a:gsLst>
                  <a:gs pos="0">
                    <a:schemeClr val="bg1"/>
                  </a:gs>
                  <a:gs pos="10000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solidFill>
                  <a:schemeClr val="bg2">
                    <a:lumMod val="50000"/>
                  </a:schemeClr>
                </a:solidFill>
              </a:endParaRPr>
            </a:p>
          </p:txBody>
        </p:sp>
        <p:sp>
          <p:nvSpPr>
            <p:cNvPr id="54" name="TextBox 53"/>
            <p:cNvSpPr txBox="1"/>
            <p:nvPr/>
          </p:nvSpPr>
          <p:spPr>
            <a:xfrm>
              <a:off x="3954854" y="1800697"/>
              <a:ext cx="529664" cy="469359"/>
            </a:xfrm>
            <a:prstGeom prst="rect">
              <a:avLst/>
            </a:prstGeom>
            <a:noFill/>
          </p:spPr>
          <p:txBody>
            <a:bodyPr wrap="square" rtlCol="0">
              <a:spAutoFit/>
            </a:bodyPr>
            <a:lstStyle/>
            <a:p>
              <a:r>
                <a:rPr lang="en-US" sz="1400" b="1" dirty="0">
                  <a:solidFill>
                    <a:srgbClr val="4BBBEB"/>
                  </a:solidFill>
                  <a:latin typeface="Tahoma"/>
                  <a:cs typeface="Tahoma"/>
                </a:rPr>
                <a:t>4.8</a:t>
              </a:r>
            </a:p>
            <a:p>
              <a:r>
                <a:rPr lang="en-US" sz="1050" dirty="0">
                  <a:solidFill>
                    <a:srgbClr val="4BBBEB"/>
                  </a:solidFill>
                  <a:latin typeface="Tahoma"/>
                  <a:cs typeface="Tahoma"/>
                </a:rPr>
                <a:t>billion</a:t>
              </a:r>
            </a:p>
          </p:txBody>
        </p:sp>
      </p:grpSp>
      <p:grpSp>
        <p:nvGrpSpPr>
          <p:cNvPr id="7" name="Group 6"/>
          <p:cNvGrpSpPr/>
          <p:nvPr/>
        </p:nvGrpSpPr>
        <p:grpSpPr>
          <a:xfrm>
            <a:off x="6400186" y="1601114"/>
            <a:ext cx="2484979" cy="3285881"/>
            <a:chOff x="6386389" y="2127455"/>
            <a:chExt cx="2484979" cy="3285881"/>
          </a:xfrm>
        </p:grpSpPr>
        <p:sp>
          <p:nvSpPr>
            <p:cNvPr id="55" name="Rectangle 3"/>
            <p:cNvSpPr>
              <a:spLocks/>
            </p:cNvSpPr>
            <p:nvPr/>
          </p:nvSpPr>
          <p:spPr bwMode="auto">
            <a:xfrm>
              <a:off x="6386389" y="2127455"/>
              <a:ext cx="2484979" cy="3285881"/>
            </a:xfrm>
            <a:prstGeom prst="rect">
              <a:avLst/>
            </a:prstGeom>
            <a:solidFill>
              <a:schemeClr val="bg1">
                <a:lumMod val="85000"/>
                <a:alpha val="20000"/>
              </a:schemeClr>
            </a:solidFill>
            <a:ln w="76200" cmpd="sng">
              <a:solidFill>
                <a:schemeClr val="accent1">
                  <a:lumMod val="40000"/>
                  <a:lumOff val="60000"/>
                </a:schemeClr>
              </a:solidFill>
            </a:ln>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ym typeface="Tahoma" charset="0"/>
              </a:endParaRPr>
            </a:p>
          </p:txBody>
        </p:sp>
        <p:pic>
          <p:nvPicPr>
            <p:cNvPr id="64" name="Picture 63" descr="phone.wm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44487" y="2422644"/>
              <a:ext cx="998056" cy="1975427"/>
            </a:xfrm>
            <a:prstGeom prst="rect">
              <a:avLst/>
            </a:prstGeom>
          </p:spPr>
        </p:pic>
        <p:sp>
          <p:nvSpPr>
            <p:cNvPr id="56" name="TextBox 55"/>
            <p:cNvSpPr txBox="1"/>
            <p:nvPr/>
          </p:nvSpPr>
          <p:spPr>
            <a:xfrm>
              <a:off x="6461626" y="4633498"/>
              <a:ext cx="2409741" cy="584775"/>
            </a:xfrm>
            <a:prstGeom prst="rect">
              <a:avLst/>
            </a:prstGeom>
            <a:noFill/>
          </p:spPr>
          <p:txBody>
            <a:bodyPr wrap="square" rtlCol="0">
              <a:spAutoFit/>
            </a:bodyPr>
            <a:lstStyle/>
            <a:p>
              <a:r>
                <a:rPr lang="en-GB" sz="1600" dirty="0">
                  <a:solidFill>
                    <a:schemeClr val="tx1">
                      <a:lumMod val="75000"/>
                      <a:lumOff val="25000"/>
                    </a:schemeClr>
                  </a:solidFill>
                  <a:latin typeface="Tahoma"/>
                  <a:cs typeface="Tahoma"/>
                </a:rPr>
                <a:t>1.48 billion smartphones shipped in 2016</a:t>
              </a:r>
              <a:r>
                <a:rPr lang="en-US" sz="1600" baseline="30000" dirty="0">
                  <a:solidFill>
                    <a:schemeClr val="tx1">
                      <a:lumMod val="75000"/>
                      <a:lumOff val="25000"/>
                    </a:schemeClr>
                  </a:solidFill>
                  <a:latin typeface="Tahoma"/>
                  <a:cs typeface="Tahoma"/>
                </a:rPr>
                <a:t>3</a:t>
              </a:r>
              <a:endParaRPr lang="en-GB" sz="1600" dirty="0">
                <a:solidFill>
                  <a:schemeClr val="tx1">
                    <a:lumMod val="75000"/>
                    <a:lumOff val="25000"/>
                  </a:schemeClr>
                </a:solidFill>
                <a:latin typeface="Tahoma"/>
                <a:cs typeface="Tahoma"/>
              </a:endParaRPr>
            </a:p>
          </p:txBody>
        </p:sp>
        <p:sp>
          <p:nvSpPr>
            <p:cNvPr id="57" name="Freeform 5"/>
            <p:cNvSpPr>
              <a:spLocks/>
            </p:cNvSpPr>
            <p:nvPr/>
          </p:nvSpPr>
          <p:spPr bwMode="auto">
            <a:xfrm>
              <a:off x="6575314" y="2372253"/>
              <a:ext cx="895974" cy="867648"/>
            </a:xfrm>
            <a:custGeom>
              <a:avLst/>
              <a:gdLst>
                <a:gd name="T0" fmla="*/ 75 w 601"/>
                <a:gd name="T1" fmla="*/ 95 h 582"/>
                <a:gd name="T2" fmla="*/ 39 w 601"/>
                <a:gd name="T3" fmla="*/ 143 h 582"/>
                <a:gd name="T4" fmla="*/ 17 w 601"/>
                <a:gd name="T5" fmla="*/ 194 h 582"/>
                <a:gd name="T6" fmla="*/ 3 w 601"/>
                <a:gd name="T7" fmla="*/ 250 h 582"/>
                <a:gd name="T8" fmla="*/ 0 w 601"/>
                <a:gd name="T9" fmla="*/ 305 h 582"/>
                <a:gd name="T10" fmla="*/ 9 w 601"/>
                <a:gd name="T11" fmla="*/ 359 h 582"/>
                <a:gd name="T12" fmla="*/ 27 w 601"/>
                <a:gd name="T13" fmla="*/ 412 h 582"/>
                <a:gd name="T14" fmla="*/ 57 w 601"/>
                <a:gd name="T15" fmla="*/ 462 h 582"/>
                <a:gd name="T16" fmla="*/ 96 w 601"/>
                <a:gd name="T17" fmla="*/ 505 h 582"/>
                <a:gd name="T18" fmla="*/ 108 w 601"/>
                <a:gd name="T19" fmla="*/ 516 h 582"/>
                <a:gd name="T20" fmla="*/ 135 w 601"/>
                <a:gd name="T21" fmla="*/ 534 h 582"/>
                <a:gd name="T22" fmla="*/ 165 w 601"/>
                <a:gd name="T23" fmla="*/ 549 h 582"/>
                <a:gd name="T24" fmla="*/ 210 w 601"/>
                <a:gd name="T25" fmla="*/ 565 h 582"/>
                <a:gd name="T26" fmla="*/ 276 w 601"/>
                <a:gd name="T27" fmla="*/ 577 h 582"/>
                <a:gd name="T28" fmla="*/ 344 w 601"/>
                <a:gd name="T29" fmla="*/ 582 h 582"/>
                <a:gd name="T30" fmla="*/ 412 w 601"/>
                <a:gd name="T31" fmla="*/ 579 h 582"/>
                <a:gd name="T32" fmla="*/ 542 w 601"/>
                <a:gd name="T33" fmla="*/ 571 h 582"/>
                <a:gd name="T34" fmla="*/ 601 w 601"/>
                <a:gd name="T35" fmla="*/ 570 h 582"/>
                <a:gd name="T36" fmla="*/ 598 w 601"/>
                <a:gd name="T37" fmla="*/ 541 h 582"/>
                <a:gd name="T38" fmla="*/ 592 w 601"/>
                <a:gd name="T39" fmla="*/ 445 h 582"/>
                <a:gd name="T40" fmla="*/ 586 w 601"/>
                <a:gd name="T41" fmla="*/ 343 h 582"/>
                <a:gd name="T42" fmla="*/ 577 w 601"/>
                <a:gd name="T43" fmla="*/ 275 h 582"/>
                <a:gd name="T44" fmla="*/ 563 w 601"/>
                <a:gd name="T45" fmla="*/ 211 h 582"/>
                <a:gd name="T46" fmla="*/ 541 w 601"/>
                <a:gd name="T47" fmla="*/ 149 h 582"/>
                <a:gd name="T48" fmla="*/ 524 w 601"/>
                <a:gd name="T49" fmla="*/ 122 h 582"/>
                <a:gd name="T50" fmla="*/ 506 w 601"/>
                <a:gd name="T51" fmla="*/ 96 h 582"/>
                <a:gd name="T52" fmla="*/ 484 w 601"/>
                <a:gd name="T53" fmla="*/ 74 h 582"/>
                <a:gd name="T54" fmla="*/ 461 w 601"/>
                <a:gd name="T55" fmla="*/ 56 h 582"/>
                <a:gd name="T56" fmla="*/ 412 w 601"/>
                <a:gd name="T57" fmla="*/ 26 h 582"/>
                <a:gd name="T58" fmla="*/ 358 w 601"/>
                <a:gd name="T59" fmla="*/ 8 h 582"/>
                <a:gd name="T60" fmla="*/ 302 w 601"/>
                <a:gd name="T61" fmla="*/ 0 h 582"/>
                <a:gd name="T62" fmla="*/ 246 w 601"/>
                <a:gd name="T63" fmla="*/ 3 h 582"/>
                <a:gd name="T64" fmla="*/ 192 w 601"/>
                <a:gd name="T65" fmla="*/ 17 h 582"/>
                <a:gd name="T66" fmla="*/ 141 w 601"/>
                <a:gd name="T67" fmla="*/ 41 h 582"/>
                <a:gd name="T68" fmla="*/ 96 w 601"/>
                <a:gd name="T69" fmla="*/ 74 h 582"/>
                <a:gd name="T70" fmla="*/ 75 w 601"/>
                <a:gd name="T71" fmla="*/ 9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1" h="582">
                  <a:moveTo>
                    <a:pt x="75" y="95"/>
                  </a:moveTo>
                  <a:lnTo>
                    <a:pt x="75" y="95"/>
                  </a:lnTo>
                  <a:lnTo>
                    <a:pt x="56" y="119"/>
                  </a:lnTo>
                  <a:lnTo>
                    <a:pt x="39" y="143"/>
                  </a:lnTo>
                  <a:lnTo>
                    <a:pt x="27" y="168"/>
                  </a:lnTo>
                  <a:lnTo>
                    <a:pt x="17" y="194"/>
                  </a:lnTo>
                  <a:lnTo>
                    <a:pt x="8" y="221"/>
                  </a:lnTo>
                  <a:lnTo>
                    <a:pt x="3" y="250"/>
                  </a:lnTo>
                  <a:lnTo>
                    <a:pt x="0" y="277"/>
                  </a:lnTo>
                  <a:lnTo>
                    <a:pt x="0" y="305"/>
                  </a:lnTo>
                  <a:lnTo>
                    <a:pt x="3" y="332"/>
                  </a:lnTo>
                  <a:lnTo>
                    <a:pt x="9" y="359"/>
                  </a:lnTo>
                  <a:lnTo>
                    <a:pt x="17" y="386"/>
                  </a:lnTo>
                  <a:lnTo>
                    <a:pt x="27" y="412"/>
                  </a:lnTo>
                  <a:lnTo>
                    <a:pt x="41" y="438"/>
                  </a:lnTo>
                  <a:lnTo>
                    <a:pt x="57" y="462"/>
                  </a:lnTo>
                  <a:lnTo>
                    <a:pt x="75" y="484"/>
                  </a:lnTo>
                  <a:lnTo>
                    <a:pt x="96" y="505"/>
                  </a:lnTo>
                  <a:lnTo>
                    <a:pt x="96" y="505"/>
                  </a:lnTo>
                  <a:lnTo>
                    <a:pt x="108" y="516"/>
                  </a:lnTo>
                  <a:lnTo>
                    <a:pt x="122" y="526"/>
                  </a:lnTo>
                  <a:lnTo>
                    <a:pt x="135" y="534"/>
                  </a:lnTo>
                  <a:lnTo>
                    <a:pt x="150" y="543"/>
                  </a:lnTo>
                  <a:lnTo>
                    <a:pt x="165" y="549"/>
                  </a:lnTo>
                  <a:lnTo>
                    <a:pt x="179" y="555"/>
                  </a:lnTo>
                  <a:lnTo>
                    <a:pt x="210" y="565"/>
                  </a:lnTo>
                  <a:lnTo>
                    <a:pt x="243" y="573"/>
                  </a:lnTo>
                  <a:lnTo>
                    <a:pt x="276" y="577"/>
                  </a:lnTo>
                  <a:lnTo>
                    <a:pt x="310" y="580"/>
                  </a:lnTo>
                  <a:lnTo>
                    <a:pt x="344" y="582"/>
                  </a:lnTo>
                  <a:lnTo>
                    <a:pt x="377" y="580"/>
                  </a:lnTo>
                  <a:lnTo>
                    <a:pt x="412" y="579"/>
                  </a:lnTo>
                  <a:lnTo>
                    <a:pt x="479" y="574"/>
                  </a:lnTo>
                  <a:lnTo>
                    <a:pt x="542" y="571"/>
                  </a:lnTo>
                  <a:lnTo>
                    <a:pt x="572" y="570"/>
                  </a:lnTo>
                  <a:lnTo>
                    <a:pt x="601" y="570"/>
                  </a:lnTo>
                  <a:lnTo>
                    <a:pt x="601" y="570"/>
                  </a:lnTo>
                  <a:lnTo>
                    <a:pt x="598" y="541"/>
                  </a:lnTo>
                  <a:lnTo>
                    <a:pt x="595" y="511"/>
                  </a:lnTo>
                  <a:lnTo>
                    <a:pt x="592" y="445"/>
                  </a:lnTo>
                  <a:lnTo>
                    <a:pt x="587" y="377"/>
                  </a:lnTo>
                  <a:lnTo>
                    <a:pt x="586" y="343"/>
                  </a:lnTo>
                  <a:lnTo>
                    <a:pt x="583" y="310"/>
                  </a:lnTo>
                  <a:lnTo>
                    <a:pt x="577" y="275"/>
                  </a:lnTo>
                  <a:lnTo>
                    <a:pt x="571" y="242"/>
                  </a:lnTo>
                  <a:lnTo>
                    <a:pt x="563" y="211"/>
                  </a:lnTo>
                  <a:lnTo>
                    <a:pt x="553" y="179"/>
                  </a:lnTo>
                  <a:lnTo>
                    <a:pt x="541" y="149"/>
                  </a:lnTo>
                  <a:lnTo>
                    <a:pt x="533" y="135"/>
                  </a:lnTo>
                  <a:lnTo>
                    <a:pt x="524" y="122"/>
                  </a:lnTo>
                  <a:lnTo>
                    <a:pt x="515" y="110"/>
                  </a:lnTo>
                  <a:lnTo>
                    <a:pt x="506" y="96"/>
                  </a:lnTo>
                  <a:lnTo>
                    <a:pt x="496" y="84"/>
                  </a:lnTo>
                  <a:lnTo>
                    <a:pt x="484" y="74"/>
                  </a:lnTo>
                  <a:lnTo>
                    <a:pt x="484" y="74"/>
                  </a:lnTo>
                  <a:lnTo>
                    <a:pt x="461" y="56"/>
                  </a:lnTo>
                  <a:lnTo>
                    <a:pt x="437" y="39"/>
                  </a:lnTo>
                  <a:lnTo>
                    <a:pt x="412" y="26"/>
                  </a:lnTo>
                  <a:lnTo>
                    <a:pt x="385" y="15"/>
                  </a:lnTo>
                  <a:lnTo>
                    <a:pt x="358" y="8"/>
                  </a:lnTo>
                  <a:lnTo>
                    <a:pt x="331" y="2"/>
                  </a:lnTo>
                  <a:lnTo>
                    <a:pt x="302" y="0"/>
                  </a:lnTo>
                  <a:lnTo>
                    <a:pt x="275" y="0"/>
                  </a:lnTo>
                  <a:lnTo>
                    <a:pt x="246" y="3"/>
                  </a:lnTo>
                  <a:lnTo>
                    <a:pt x="219" y="8"/>
                  </a:lnTo>
                  <a:lnTo>
                    <a:pt x="192" y="17"/>
                  </a:lnTo>
                  <a:lnTo>
                    <a:pt x="167" y="27"/>
                  </a:lnTo>
                  <a:lnTo>
                    <a:pt x="141" y="41"/>
                  </a:lnTo>
                  <a:lnTo>
                    <a:pt x="117" y="56"/>
                  </a:lnTo>
                  <a:lnTo>
                    <a:pt x="96" y="74"/>
                  </a:lnTo>
                  <a:lnTo>
                    <a:pt x="75" y="95"/>
                  </a:lnTo>
                  <a:lnTo>
                    <a:pt x="75" y="95"/>
                  </a:lnTo>
                  <a:close/>
                </a:path>
              </a:pathLst>
            </a:custGeom>
            <a:gradFill flip="none" rotWithShape="1">
              <a:gsLst>
                <a:gs pos="100000">
                  <a:schemeClr val="bg1"/>
                </a:gs>
                <a:gs pos="0">
                  <a:schemeClr val="bg1">
                    <a:lumMod val="80000"/>
                  </a:schemeClr>
                </a:gs>
              </a:gsLst>
              <a:lin ang="18900000" scaled="1"/>
              <a:tileRect/>
            </a:gradFill>
            <a:ln w="19050">
              <a:gradFill flip="none" rotWithShape="1">
                <a:gsLst>
                  <a:gs pos="0">
                    <a:schemeClr val="bg1"/>
                  </a:gs>
                  <a:gs pos="10000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solidFill>
                  <a:schemeClr val="bg2">
                    <a:lumMod val="50000"/>
                  </a:schemeClr>
                </a:solidFill>
              </a:endParaRPr>
            </a:p>
          </p:txBody>
        </p:sp>
        <p:sp>
          <p:nvSpPr>
            <p:cNvPr id="58" name="TextBox 57"/>
            <p:cNvSpPr txBox="1"/>
            <p:nvPr/>
          </p:nvSpPr>
          <p:spPr>
            <a:xfrm>
              <a:off x="6704018" y="2580534"/>
              <a:ext cx="611765" cy="469359"/>
            </a:xfrm>
            <a:prstGeom prst="rect">
              <a:avLst/>
            </a:prstGeom>
            <a:noFill/>
          </p:spPr>
          <p:txBody>
            <a:bodyPr wrap="square" rtlCol="0">
              <a:spAutoFit/>
            </a:bodyPr>
            <a:lstStyle/>
            <a:p>
              <a:r>
                <a:rPr lang="en-US" sz="1400" b="1" dirty="0">
                  <a:solidFill>
                    <a:srgbClr val="4BBBEB"/>
                  </a:solidFill>
                  <a:latin typeface="Tahoma"/>
                  <a:cs typeface="Tahoma"/>
                </a:rPr>
                <a:t>1.48</a:t>
              </a:r>
            </a:p>
            <a:p>
              <a:r>
                <a:rPr lang="en-US" sz="1050" dirty="0">
                  <a:solidFill>
                    <a:srgbClr val="4BBBEB"/>
                  </a:solidFill>
                  <a:latin typeface="Tahoma"/>
                  <a:cs typeface="Tahoma"/>
                </a:rPr>
                <a:t>billion</a:t>
              </a:r>
            </a:p>
          </p:txBody>
        </p:sp>
      </p:grpSp>
      <p:sp>
        <p:nvSpPr>
          <p:cNvPr id="59" name="Rectangle 3"/>
          <p:cNvSpPr>
            <a:spLocks/>
          </p:cNvSpPr>
          <p:nvPr/>
        </p:nvSpPr>
        <p:spPr bwMode="auto">
          <a:xfrm>
            <a:off x="9275472" y="1601114"/>
            <a:ext cx="2484979" cy="3285881"/>
          </a:xfrm>
          <a:prstGeom prst="rect">
            <a:avLst/>
          </a:prstGeom>
          <a:solidFill>
            <a:schemeClr val="bg1">
              <a:lumMod val="85000"/>
              <a:alpha val="20000"/>
            </a:schemeClr>
          </a:solidFill>
          <a:ln w="76200" cmpd="sng">
            <a:solidFill>
              <a:schemeClr val="accent1">
                <a:lumMod val="40000"/>
                <a:lumOff val="60000"/>
              </a:schemeClr>
            </a:solidFill>
          </a:ln>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ym typeface="Tahoma" charset="0"/>
            </a:endParaRPr>
          </a:p>
        </p:txBody>
      </p:sp>
      <p:sp>
        <p:nvSpPr>
          <p:cNvPr id="60" name="TextBox 59"/>
          <p:cNvSpPr txBox="1"/>
          <p:nvPr/>
        </p:nvSpPr>
        <p:spPr>
          <a:xfrm>
            <a:off x="9386923" y="4107158"/>
            <a:ext cx="2260152" cy="584775"/>
          </a:xfrm>
          <a:prstGeom prst="rect">
            <a:avLst/>
          </a:prstGeom>
          <a:noFill/>
        </p:spPr>
        <p:txBody>
          <a:bodyPr wrap="square" rtlCol="0">
            <a:spAutoFit/>
          </a:bodyPr>
          <a:lstStyle/>
          <a:p>
            <a:r>
              <a:rPr lang="en-GB" sz="1600" dirty="0">
                <a:solidFill>
                  <a:schemeClr val="tx1">
                    <a:lumMod val="75000"/>
                    <a:lumOff val="25000"/>
                  </a:schemeClr>
                </a:solidFill>
                <a:latin typeface="Tahoma"/>
                <a:cs typeface="Tahoma"/>
              </a:rPr>
              <a:t>2.1 billion smartphone users in 2016</a:t>
            </a:r>
            <a:r>
              <a:rPr lang="en-US" sz="1600" baseline="30000" dirty="0">
                <a:solidFill>
                  <a:schemeClr val="tx1">
                    <a:lumMod val="75000"/>
                    <a:lumOff val="25000"/>
                  </a:schemeClr>
                </a:solidFill>
                <a:latin typeface="Tahoma"/>
                <a:cs typeface="Tahoma"/>
              </a:rPr>
              <a:t>4</a:t>
            </a:r>
            <a:endParaRPr lang="en-GB" sz="1600" dirty="0">
              <a:solidFill>
                <a:schemeClr val="tx1">
                  <a:lumMod val="75000"/>
                  <a:lumOff val="25000"/>
                </a:schemeClr>
              </a:solidFill>
              <a:latin typeface="Tahoma"/>
              <a:cs typeface="Tahoma"/>
            </a:endParaRPr>
          </a:p>
        </p:txBody>
      </p:sp>
      <p:grpSp>
        <p:nvGrpSpPr>
          <p:cNvPr id="3" name="Group 2"/>
          <p:cNvGrpSpPr/>
          <p:nvPr/>
        </p:nvGrpSpPr>
        <p:grpSpPr>
          <a:xfrm>
            <a:off x="9943263" y="2182311"/>
            <a:ext cx="1647627" cy="1497964"/>
            <a:chOff x="9943263" y="2182311"/>
            <a:chExt cx="1647627" cy="1497964"/>
          </a:xfrm>
        </p:grpSpPr>
        <p:pic>
          <p:nvPicPr>
            <p:cNvPr id="66" name="Picture 65" descr="person.png"/>
            <p:cNvPicPr>
              <a:picLocks noChangeAspect="1"/>
            </p:cNvPicPr>
            <p:nvPr/>
          </p:nvPicPr>
          <p:blipFill>
            <a:blip r:embed="rId6" cstate="email">
              <a:duotone>
                <a:prstClr val="black"/>
                <a:schemeClr val="tx1">
                  <a:lumMod val="20000"/>
                  <a:lumOff val="80000"/>
                  <a:tint val="45000"/>
                  <a:satMod val="400000"/>
                </a:schemeClr>
              </a:duotone>
              <a:extLst>
                <a:ext uri="{28A0092B-C50C-407E-A947-70E740481C1C}">
                  <a14:useLocalDpi xmlns:a14="http://schemas.microsoft.com/office/drawing/2010/main"/>
                </a:ext>
              </a:extLst>
            </a:blip>
            <a:stretch>
              <a:fillRect/>
            </a:stretch>
          </p:blipFill>
          <p:spPr>
            <a:xfrm>
              <a:off x="11165799" y="2182311"/>
              <a:ext cx="216759" cy="548934"/>
            </a:xfrm>
            <a:prstGeom prst="rect">
              <a:avLst/>
            </a:prstGeom>
          </p:spPr>
        </p:pic>
        <p:pic>
          <p:nvPicPr>
            <p:cNvPr id="67" name="Picture 66" descr="person.png"/>
            <p:cNvPicPr>
              <a:picLocks noChangeAspect="1"/>
            </p:cNvPicPr>
            <p:nvPr/>
          </p:nvPicPr>
          <p:blipFill>
            <a:blip r:embed="rId6" cstate="email">
              <a:duotone>
                <a:prstClr val="black"/>
                <a:schemeClr val="tx1">
                  <a:lumMod val="20000"/>
                  <a:lumOff val="80000"/>
                  <a:tint val="45000"/>
                  <a:satMod val="400000"/>
                </a:schemeClr>
              </a:duotone>
              <a:extLst>
                <a:ext uri="{28A0092B-C50C-407E-A947-70E740481C1C}">
                  <a14:useLocalDpi xmlns:a14="http://schemas.microsoft.com/office/drawing/2010/main"/>
                </a:ext>
              </a:extLst>
            </a:blip>
            <a:stretch>
              <a:fillRect/>
            </a:stretch>
          </p:blipFill>
          <p:spPr>
            <a:xfrm>
              <a:off x="10791054" y="2182311"/>
              <a:ext cx="216759" cy="548934"/>
            </a:xfrm>
            <a:prstGeom prst="rect">
              <a:avLst/>
            </a:prstGeom>
          </p:spPr>
        </p:pic>
        <p:pic>
          <p:nvPicPr>
            <p:cNvPr id="68" name="Picture 67" descr="person.png"/>
            <p:cNvPicPr>
              <a:picLocks noChangeAspect="1"/>
            </p:cNvPicPr>
            <p:nvPr/>
          </p:nvPicPr>
          <p:blipFill>
            <a:blip r:embed="rId6" cstate="email">
              <a:duotone>
                <a:prstClr val="black"/>
                <a:schemeClr val="tx1">
                  <a:lumMod val="20000"/>
                  <a:lumOff val="80000"/>
                  <a:tint val="45000"/>
                  <a:satMod val="400000"/>
                </a:schemeClr>
              </a:duotone>
              <a:extLst>
                <a:ext uri="{28A0092B-C50C-407E-A947-70E740481C1C}">
                  <a14:useLocalDpi xmlns:a14="http://schemas.microsoft.com/office/drawing/2010/main"/>
                </a:ext>
              </a:extLst>
            </a:blip>
            <a:stretch>
              <a:fillRect/>
            </a:stretch>
          </p:blipFill>
          <p:spPr>
            <a:xfrm>
              <a:off x="10416308" y="2182311"/>
              <a:ext cx="216759" cy="548934"/>
            </a:xfrm>
            <a:prstGeom prst="rect">
              <a:avLst/>
            </a:prstGeom>
          </p:spPr>
        </p:pic>
        <p:pic>
          <p:nvPicPr>
            <p:cNvPr id="69" name="Picture 68" descr="person.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31448" y="2182311"/>
              <a:ext cx="216759" cy="548934"/>
            </a:xfrm>
            <a:prstGeom prst="rect">
              <a:avLst/>
            </a:prstGeom>
          </p:spPr>
        </p:pic>
        <p:pic>
          <p:nvPicPr>
            <p:cNvPr id="71" name="Picture 70" descr="person.png"/>
            <p:cNvPicPr>
              <a:picLocks noChangeAspect="1"/>
            </p:cNvPicPr>
            <p:nvPr/>
          </p:nvPicPr>
          <p:blipFill>
            <a:blip r:embed="rId7" cstate="email">
              <a:duotone>
                <a:prstClr val="black"/>
                <a:schemeClr val="tx1">
                  <a:lumMod val="20000"/>
                  <a:lumOff val="80000"/>
                  <a:tint val="45000"/>
                  <a:satMod val="400000"/>
                </a:schemeClr>
              </a:duotone>
              <a:extLst>
                <a:ext uri="{28A0092B-C50C-407E-A947-70E740481C1C}">
                  <a14:useLocalDpi xmlns:a14="http://schemas.microsoft.com/office/drawing/2010/main"/>
                </a:ext>
              </a:extLst>
            </a:blip>
            <a:stretch>
              <a:fillRect/>
            </a:stretch>
          </p:blipFill>
          <p:spPr>
            <a:xfrm>
              <a:off x="11294410" y="2456242"/>
              <a:ext cx="296480" cy="750826"/>
            </a:xfrm>
            <a:prstGeom prst="rect">
              <a:avLst/>
            </a:prstGeom>
          </p:spPr>
        </p:pic>
        <p:pic>
          <p:nvPicPr>
            <p:cNvPr id="72" name="Picture 71" descr="person.png"/>
            <p:cNvPicPr>
              <a:picLocks noChangeAspect="1"/>
            </p:cNvPicPr>
            <p:nvPr/>
          </p:nvPicPr>
          <p:blipFill>
            <a:blip r:embed="rId7" cstate="email">
              <a:duotone>
                <a:prstClr val="black"/>
                <a:schemeClr val="tx1">
                  <a:lumMod val="20000"/>
                  <a:lumOff val="80000"/>
                  <a:tint val="45000"/>
                  <a:satMod val="400000"/>
                </a:schemeClr>
              </a:duotone>
              <a:extLst>
                <a:ext uri="{28A0092B-C50C-407E-A947-70E740481C1C}">
                  <a14:useLocalDpi xmlns:a14="http://schemas.microsoft.com/office/drawing/2010/main"/>
                </a:ext>
              </a:extLst>
            </a:blip>
            <a:stretch>
              <a:fillRect/>
            </a:stretch>
          </p:blipFill>
          <p:spPr>
            <a:xfrm>
              <a:off x="10928882" y="2456242"/>
              <a:ext cx="296480" cy="750826"/>
            </a:xfrm>
            <a:prstGeom prst="rect">
              <a:avLst/>
            </a:prstGeom>
          </p:spPr>
        </p:pic>
        <p:pic>
          <p:nvPicPr>
            <p:cNvPr id="73" name="Picture 72" descr="person.png"/>
            <p:cNvPicPr>
              <a:picLocks noChangeAspect="1"/>
            </p:cNvPicPr>
            <p:nvPr/>
          </p:nvPicPr>
          <p:blipFill>
            <a:blip r:embed="rId7" cstate="email">
              <a:duotone>
                <a:prstClr val="black"/>
                <a:schemeClr val="tx1">
                  <a:lumMod val="20000"/>
                  <a:lumOff val="80000"/>
                  <a:tint val="45000"/>
                  <a:satMod val="400000"/>
                </a:schemeClr>
              </a:duotone>
              <a:extLst>
                <a:ext uri="{28A0092B-C50C-407E-A947-70E740481C1C}">
                  <a14:useLocalDpi xmlns:a14="http://schemas.microsoft.com/office/drawing/2010/main"/>
                </a:ext>
              </a:extLst>
            </a:blip>
            <a:stretch>
              <a:fillRect/>
            </a:stretch>
          </p:blipFill>
          <p:spPr>
            <a:xfrm>
              <a:off x="10563353" y="2456242"/>
              <a:ext cx="296480" cy="750826"/>
            </a:xfrm>
            <a:prstGeom prst="rect">
              <a:avLst/>
            </a:prstGeom>
          </p:spPr>
        </p:pic>
        <p:pic>
          <p:nvPicPr>
            <p:cNvPr id="74" name="Picture 73" descr="person.png"/>
            <p:cNvPicPr>
              <a:picLocks noChangeAspect="1"/>
            </p:cNvPicPr>
            <p:nvPr/>
          </p:nvPicPr>
          <p:blipFill>
            <a:blip r:embed="rId7" cstate="email">
              <a:duotone>
                <a:prstClr val="black"/>
                <a:schemeClr val="tx1">
                  <a:lumMod val="20000"/>
                  <a:lumOff val="80000"/>
                  <a:tint val="45000"/>
                  <a:satMod val="400000"/>
                </a:schemeClr>
              </a:duotone>
              <a:extLst>
                <a:ext uri="{28A0092B-C50C-407E-A947-70E740481C1C}">
                  <a14:useLocalDpi xmlns:a14="http://schemas.microsoft.com/office/drawing/2010/main"/>
                </a:ext>
              </a:extLst>
            </a:blip>
            <a:stretch>
              <a:fillRect/>
            </a:stretch>
          </p:blipFill>
          <p:spPr>
            <a:xfrm>
              <a:off x="10187710" y="2456242"/>
              <a:ext cx="296480" cy="750826"/>
            </a:xfrm>
            <a:prstGeom prst="rect">
              <a:avLst/>
            </a:prstGeom>
          </p:spPr>
        </p:pic>
        <p:pic>
          <p:nvPicPr>
            <p:cNvPr id="75" name="Picture 74" descr="person.png"/>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9943263" y="2731245"/>
              <a:ext cx="374745" cy="949030"/>
            </a:xfrm>
            <a:prstGeom prst="rect">
              <a:avLst/>
            </a:prstGeom>
          </p:spPr>
        </p:pic>
        <p:pic>
          <p:nvPicPr>
            <p:cNvPr id="76" name="Picture 75" descr="person.wm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18008" y="2719034"/>
              <a:ext cx="375151" cy="953086"/>
            </a:xfrm>
            <a:prstGeom prst="rect">
              <a:avLst/>
            </a:prstGeom>
          </p:spPr>
        </p:pic>
        <p:pic>
          <p:nvPicPr>
            <p:cNvPr id="77" name="Picture 76" descr="person.png"/>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10693159" y="2731245"/>
              <a:ext cx="374745" cy="949030"/>
            </a:xfrm>
            <a:prstGeom prst="rect">
              <a:avLst/>
            </a:prstGeom>
          </p:spPr>
        </p:pic>
        <p:pic>
          <p:nvPicPr>
            <p:cNvPr id="78" name="Picture 77" descr="person.png"/>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11067905" y="2731245"/>
              <a:ext cx="374745" cy="949030"/>
            </a:xfrm>
            <a:prstGeom prst="rect">
              <a:avLst/>
            </a:prstGeom>
          </p:spPr>
        </p:pic>
      </p:grpSp>
      <p:sp>
        <p:nvSpPr>
          <p:cNvPr id="61" name="Freeform 5"/>
          <p:cNvSpPr>
            <a:spLocks/>
          </p:cNvSpPr>
          <p:nvPr/>
        </p:nvSpPr>
        <p:spPr bwMode="auto">
          <a:xfrm>
            <a:off x="9374544" y="1845912"/>
            <a:ext cx="895974" cy="867648"/>
          </a:xfrm>
          <a:custGeom>
            <a:avLst/>
            <a:gdLst>
              <a:gd name="T0" fmla="*/ 75 w 601"/>
              <a:gd name="T1" fmla="*/ 95 h 582"/>
              <a:gd name="T2" fmla="*/ 39 w 601"/>
              <a:gd name="T3" fmla="*/ 143 h 582"/>
              <a:gd name="T4" fmla="*/ 17 w 601"/>
              <a:gd name="T5" fmla="*/ 194 h 582"/>
              <a:gd name="T6" fmla="*/ 3 w 601"/>
              <a:gd name="T7" fmla="*/ 250 h 582"/>
              <a:gd name="T8" fmla="*/ 0 w 601"/>
              <a:gd name="T9" fmla="*/ 305 h 582"/>
              <a:gd name="T10" fmla="*/ 9 w 601"/>
              <a:gd name="T11" fmla="*/ 359 h 582"/>
              <a:gd name="T12" fmla="*/ 27 w 601"/>
              <a:gd name="T13" fmla="*/ 412 h 582"/>
              <a:gd name="T14" fmla="*/ 57 w 601"/>
              <a:gd name="T15" fmla="*/ 462 h 582"/>
              <a:gd name="T16" fmla="*/ 96 w 601"/>
              <a:gd name="T17" fmla="*/ 505 h 582"/>
              <a:gd name="T18" fmla="*/ 108 w 601"/>
              <a:gd name="T19" fmla="*/ 516 h 582"/>
              <a:gd name="T20" fmla="*/ 135 w 601"/>
              <a:gd name="T21" fmla="*/ 534 h 582"/>
              <a:gd name="T22" fmla="*/ 165 w 601"/>
              <a:gd name="T23" fmla="*/ 549 h 582"/>
              <a:gd name="T24" fmla="*/ 210 w 601"/>
              <a:gd name="T25" fmla="*/ 565 h 582"/>
              <a:gd name="T26" fmla="*/ 276 w 601"/>
              <a:gd name="T27" fmla="*/ 577 h 582"/>
              <a:gd name="T28" fmla="*/ 344 w 601"/>
              <a:gd name="T29" fmla="*/ 582 h 582"/>
              <a:gd name="T30" fmla="*/ 412 w 601"/>
              <a:gd name="T31" fmla="*/ 579 h 582"/>
              <a:gd name="T32" fmla="*/ 542 w 601"/>
              <a:gd name="T33" fmla="*/ 571 h 582"/>
              <a:gd name="T34" fmla="*/ 601 w 601"/>
              <a:gd name="T35" fmla="*/ 570 h 582"/>
              <a:gd name="T36" fmla="*/ 598 w 601"/>
              <a:gd name="T37" fmla="*/ 541 h 582"/>
              <a:gd name="T38" fmla="*/ 592 w 601"/>
              <a:gd name="T39" fmla="*/ 445 h 582"/>
              <a:gd name="T40" fmla="*/ 586 w 601"/>
              <a:gd name="T41" fmla="*/ 343 h 582"/>
              <a:gd name="T42" fmla="*/ 577 w 601"/>
              <a:gd name="T43" fmla="*/ 275 h 582"/>
              <a:gd name="T44" fmla="*/ 563 w 601"/>
              <a:gd name="T45" fmla="*/ 211 h 582"/>
              <a:gd name="T46" fmla="*/ 541 w 601"/>
              <a:gd name="T47" fmla="*/ 149 h 582"/>
              <a:gd name="T48" fmla="*/ 524 w 601"/>
              <a:gd name="T49" fmla="*/ 122 h 582"/>
              <a:gd name="T50" fmla="*/ 506 w 601"/>
              <a:gd name="T51" fmla="*/ 96 h 582"/>
              <a:gd name="T52" fmla="*/ 484 w 601"/>
              <a:gd name="T53" fmla="*/ 74 h 582"/>
              <a:gd name="T54" fmla="*/ 461 w 601"/>
              <a:gd name="T55" fmla="*/ 56 h 582"/>
              <a:gd name="T56" fmla="*/ 412 w 601"/>
              <a:gd name="T57" fmla="*/ 26 h 582"/>
              <a:gd name="T58" fmla="*/ 358 w 601"/>
              <a:gd name="T59" fmla="*/ 8 h 582"/>
              <a:gd name="T60" fmla="*/ 302 w 601"/>
              <a:gd name="T61" fmla="*/ 0 h 582"/>
              <a:gd name="T62" fmla="*/ 246 w 601"/>
              <a:gd name="T63" fmla="*/ 3 h 582"/>
              <a:gd name="T64" fmla="*/ 192 w 601"/>
              <a:gd name="T65" fmla="*/ 17 h 582"/>
              <a:gd name="T66" fmla="*/ 141 w 601"/>
              <a:gd name="T67" fmla="*/ 41 h 582"/>
              <a:gd name="T68" fmla="*/ 96 w 601"/>
              <a:gd name="T69" fmla="*/ 74 h 582"/>
              <a:gd name="T70" fmla="*/ 75 w 601"/>
              <a:gd name="T71" fmla="*/ 95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1" h="582">
                <a:moveTo>
                  <a:pt x="75" y="95"/>
                </a:moveTo>
                <a:lnTo>
                  <a:pt x="75" y="95"/>
                </a:lnTo>
                <a:lnTo>
                  <a:pt x="56" y="119"/>
                </a:lnTo>
                <a:lnTo>
                  <a:pt x="39" y="143"/>
                </a:lnTo>
                <a:lnTo>
                  <a:pt x="27" y="168"/>
                </a:lnTo>
                <a:lnTo>
                  <a:pt x="17" y="194"/>
                </a:lnTo>
                <a:lnTo>
                  <a:pt x="8" y="221"/>
                </a:lnTo>
                <a:lnTo>
                  <a:pt x="3" y="250"/>
                </a:lnTo>
                <a:lnTo>
                  <a:pt x="0" y="277"/>
                </a:lnTo>
                <a:lnTo>
                  <a:pt x="0" y="305"/>
                </a:lnTo>
                <a:lnTo>
                  <a:pt x="3" y="332"/>
                </a:lnTo>
                <a:lnTo>
                  <a:pt x="9" y="359"/>
                </a:lnTo>
                <a:lnTo>
                  <a:pt x="17" y="386"/>
                </a:lnTo>
                <a:lnTo>
                  <a:pt x="27" y="412"/>
                </a:lnTo>
                <a:lnTo>
                  <a:pt x="41" y="438"/>
                </a:lnTo>
                <a:lnTo>
                  <a:pt x="57" y="462"/>
                </a:lnTo>
                <a:lnTo>
                  <a:pt x="75" y="484"/>
                </a:lnTo>
                <a:lnTo>
                  <a:pt x="96" y="505"/>
                </a:lnTo>
                <a:lnTo>
                  <a:pt x="96" y="505"/>
                </a:lnTo>
                <a:lnTo>
                  <a:pt x="108" y="516"/>
                </a:lnTo>
                <a:lnTo>
                  <a:pt x="122" y="526"/>
                </a:lnTo>
                <a:lnTo>
                  <a:pt x="135" y="534"/>
                </a:lnTo>
                <a:lnTo>
                  <a:pt x="150" y="543"/>
                </a:lnTo>
                <a:lnTo>
                  <a:pt x="165" y="549"/>
                </a:lnTo>
                <a:lnTo>
                  <a:pt x="179" y="555"/>
                </a:lnTo>
                <a:lnTo>
                  <a:pt x="210" y="565"/>
                </a:lnTo>
                <a:lnTo>
                  <a:pt x="243" y="573"/>
                </a:lnTo>
                <a:lnTo>
                  <a:pt x="276" y="577"/>
                </a:lnTo>
                <a:lnTo>
                  <a:pt x="310" y="580"/>
                </a:lnTo>
                <a:lnTo>
                  <a:pt x="344" y="582"/>
                </a:lnTo>
                <a:lnTo>
                  <a:pt x="377" y="580"/>
                </a:lnTo>
                <a:lnTo>
                  <a:pt x="412" y="579"/>
                </a:lnTo>
                <a:lnTo>
                  <a:pt x="479" y="574"/>
                </a:lnTo>
                <a:lnTo>
                  <a:pt x="542" y="571"/>
                </a:lnTo>
                <a:lnTo>
                  <a:pt x="572" y="570"/>
                </a:lnTo>
                <a:lnTo>
                  <a:pt x="601" y="570"/>
                </a:lnTo>
                <a:lnTo>
                  <a:pt x="601" y="570"/>
                </a:lnTo>
                <a:lnTo>
                  <a:pt x="598" y="541"/>
                </a:lnTo>
                <a:lnTo>
                  <a:pt x="595" y="511"/>
                </a:lnTo>
                <a:lnTo>
                  <a:pt x="592" y="445"/>
                </a:lnTo>
                <a:lnTo>
                  <a:pt x="587" y="377"/>
                </a:lnTo>
                <a:lnTo>
                  <a:pt x="586" y="343"/>
                </a:lnTo>
                <a:lnTo>
                  <a:pt x="583" y="310"/>
                </a:lnTo>
                <a:lnTo>
                  <a:pt x="577" y="275"/>
                </a:lnTo>
                <a:lnTo>
                  <a:pt x="571" y="242"/>
                </a:lnTo>
                <a:lnTo>
                  <a:pt x="563" y="211"/>
                </a:lnTo>
                <a:lnTo>
                  <a:pt x="553" y="179"/>
                </a:lnTo>
                <a:lnTo>
                  <a:pt x="541" y="149"/>
                </a:lnTo>
                <a:lnTo>
                  <a:pt x="533" y="135"/>
                </a:lnTo>
                <a:lnTo>
                  <a:pt x="524" y="122"/>
                </a:lnTo>
                <a:lnTo>
                  <a:pt x="515" y="110"/>
                </a:lnTo>
                <a:lnTo>
                  <a:pt x="506" y="96"/>
                </a:lnTo>
                <a:lnTo>
                  <a:pt x="496" y="84"/>
                </a:lnTo>
                <a:lnTo>
                  <a:pt x="484" y="74"/>
                </a:lnTo>
                <a:lnTo>
                  <a:pt x="484" y="74"/>
                </a:lnTo>
                <a:lnTo>
                  <a:pt x="461" y="56"/>
                </a:lnTo>
                <a:lnTo>
                  <a:pt x="437" y="39"/>
                </a:lnTo>
                <a:lnTo>
                  <a:pt x="412" y="26"/>
                </a:lnTo>
                <a:lnTo>
                  <a:pt x="385" y="15"/>
                </a:lnTo>
                <a:lnTo>
                  <a:pt x="358" y="8"/>
                </a:lnTo>
                <a:lnTo>
                  <a:pt x="331" y="2"/>
                </a:lnTo>
                <a:lnTo>
                  <a:pt x="302" y="0"/>
                </a:lnTo>
                <a:lnTo>
                  <a:pt x="275" y="0"/>
                </a:lnTo>
                <a:lnTo>
                  <a:pt x="246" y="3"/>
                </a:lnTo>
                <a:lnTo>
                  <a:pt x="219" y="8"/>
                </a:lnTo>
                <a:lnTo>
                  <a:pt x="192" y="17"/>
                </a:lnTo>
                <a:lnTo>
                  <a:pt x="167" y="27"/>
                </a:lnTo>
                <a:lnTo>
                  <a:pt x="141" y="41"/>
                </a:lnTo>
                <a:lnTo>
                  <a:pt x="117" y="56"/>
                </a:lnTo>
                <a:lnTo>
                  <a:pt x="96" y="74"/>
                </a:lnTo>
                <a:lnTo>
                  <a:pt x="75" y="95"/>
                </a:lnTo>
                <a:lnTo>
                  <a:pt x="75" y="95"/>
                </a:lnTo>
                <a:close/>
              </a:path>
            </a:pathLst>
          </a:custGeom>
          <a:gradFill flip="none" rotWithShape="1">
            <a:gsLst>
              <a:gs pos="100000">
                <a:schemeClr val="bg1"/>
              </a:gs>
              <a:gs pos="0">
                <a:schemeClr val="bg1">
                  <a:lumMod val="80000"/>
                </a:schemeClr>
              </a:gs>
            </a:gsLst>
            <a:lin ang="18900000" scaled="1"/>
            <a:tileRect/>
          </a:gradFill>
          <a:ln w="19050">
            <a:gradFill flip="none" rotWithShape="1">
              <a:gsLst>
                <a:gs pos="0">
                  <a:schemeClr val="bg1"/>
                </a:gs>
                <a:gs pos="100000">
                  <a:schemeClr val="bg1">
                    <a:lumMod val="7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100">
              <a:solidFill>
                <a:schemeClr val="bg2">
                  <a:lumMod val="50000"/>
                </a:schemeClr>
              </a:solidFill>
            </a:endParaRPr>
          </a:p>
        </p:txBody>
      </p:sp>
      <p:sp>
        <p:nvSpPr>
          <p:cNvPr id="62" name="TextBox 61"/>
          <p:cNvSpPr txBox="1"/>
          <p:nvPr/>
        </p:nvSpPr>
        <p:spPr>
          <a:xfrm>
            <a:off x="9533652" y="2054194"/>
            <a:ext cx="529664" cy="469359"/>
          </a:xfrm>
          <a:prstGeom prst="rect">
            <a:avLst/>
          </a:prstGeom>
          <a:noFill/>
        </p:spPr>
        <p:txBody>
          <a:bodyPr wrap="square" rtlCol="0">
            <a:spAutoFit/>
          </a:bodyPr>
          <a:lstStyle/>
          <a:p>
            <a:r>
              <a:rPr lang="en-US" sz="1400" b="1" dirty="0">
                <a:solidFill>
                  <a:srgbClr val="4BBBEB"/>
                </a:solidFill>
                <a:latin typeface="Tahoma"/>
                <a:cs typeface="Tahoma"/>
              </a:rPr>
              <a:t>2.1</a:t>
            </a:r>
          </a:p>
          <a:p>
            <a:r>
              <a:rPr lang="en-US" sz="1050" dirty="0">
                <a:solidFill>
                  <a:srgbClr val="4BBBEB"/>
                </a:solidFill>
                <a:latin typeface="Tahoma"/>
                <a:cs typeface="Tahoma"/>
              </a:rPr>
              <a:t>billion</a:t>
            </a:r>
          </a:p>
        </p:txBody>
      </p:sp>
      <p:sp>
        <p:nvSpPr>
          <p:cNvPr id="14" name="TextBox 13"/>
          <p:cNvSpPr txBox="1"/>
          <p:nvPr/>
        </p:nvSpPr>
        <p:spPr>
          <a:xfrm>
            <a:off x="1045808" y="5553075"/>
            <a:ext cx="8825981" cy="769441"/>
          </a:xfrm>
          <a:prstGeom prst="rect">
            <a:avLst/>
          </a:prstGeom>
          <a:noFill/>
        </p:spPr>
        <p:txBody>
          <a:bodyPr wrap="square" rtlCol="0">
            <a:spAutoFit/>
          </a:bodyPr>
          <a:lstStyle/>
          <a:p>
            <a:r>
              <a:rPr lang="en-US" sz="2200" dirty="0">
                <a:solidFill>
                  <a:schemeClr val="accent1"/>
                </a:solidFill>
              </a:rPr>
              <a:t>By 2020, 80% of all adults globally will own a smartphone.</a:t>
            </a:r>
          </a:p>
          <a:p>
            <a:r>
              <a:rPr lang="en-US" sz="2200" dirty="0">
                <a:solidFill>
                  <a:schemeClr val="accent1"/>
                </a:solidFill>
              </a:rPr>
              <a:t>50% of all adults worldwide own a smartphone today.</a:t>
            </a:r>
            <a:r>
              <a:rPr lang="en-US" sz="2200" baseline="30000" dirty="0">
                <a:solidFill>
                  <a:schemeClr val="accent1"/>
                </a:solidFill>
              </a:rPr>
              <a:t>5</a:t>
            </a:r>
            <a:endParaRPr lang="en-US" sz="2200" dirty="0">
              <a:solidFill>
                <a:schemeClr val="accent1"/>
              </a:solidFill>
            </a:endParaRPr>
          </a:p>
        </p:txBody>
      </p:sp>
    </p:spTree>
    <p:extLst>
      <p:ext uri="{BB962C8B-B14F-4D97-AF65-F5344CB8AC3E}">
        <p14:creationId xmlns:p14="http://schemas.microsoft.com/office/powerpoint/2010/main" val="767035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Mobile is Eating Digital </a:t>
            </a:r>
            <a:r>
              <a:rPr lang="is-IS" dirty="0"/>
              <a:t>…</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CC08D-D6D9-734D-B3F4-1D7EB4E73237}" type="datetime1">
              <a:rPr kumimoji="0" lang="en-US" sz="9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3/10/2017</a:t>
            </a:fld>
            <a:endParaRPr kumimoji="0" lang="en-US" sz="900" b="0" i="0" u="none" strike="noStrike" kern="1200" cap="none" spc="0" normalizeH="0" baseline="0" noProof="0">
              <a:ln>
                <a:noFill/>
              </a:ln>
              <a:solidFill>
                <a:srgbClr val="333333">
                  <a:tint val="75000"/>
                </a:srgb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6FB18-5DF1-419A-B975-14AFDDD65B9F}" type="slidenum">
              <a:rPr kumimoji="0" lang="en-US" sz="9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333333">
                  <a:tint val="75000"/>
                </a:srgbClr>
              </a:solidFill>
              <a:effectLst/>
              <a:uLnTx/>
              <a:uFillTx/>
              <a:latin typeface="Arial"/>
              <a:ea typeface="+mn-ea"/>
              <a:cs typeface="+mn-cs"/>
            </a:endParaRPr>
          </a:p>
        </p:txBody>
      </p:sp>
      <p:sp>
        <p:nvSpPr>
          <p:cNvPr id="5" name="Text Placeholder 4"/>
          <p:cNvSpPr>
            <a:spLocks noGrp="1"/>
          </p:cNvSpPr>
          <p:nvPr>
            <p:ph type="body" sz="quarter" idx="13"/>
          </p:nvPr>
        </p:nvSpPr>
        <p:spPr/>
        <p:txBody>
          <a:bodyPr/>
          <a:lstStyle/>
          <a:p>
            <a:endParaRPr lang="en-US" dirty="0"/>
          </a:p>
        </p:txBody>
      </p:sp>
      <p:sp>
        <p:nvSpPr>
          <p:cNvPr id="6" name="Footer Placeholder 5"/>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lumMod val="50000"/>
                    <a:lumOff val="50000"/>
                  </a:srgbClr>
                </a:solidFill>
                <a:effectLst/>
                <a:uLnTx/>
                <a:uFillTx/>
                <a:latin typeface="Arial"/>
                <a:ea typeface="+mn-ea"/>
                <a:cs typeface="+mn-cs"/>
              </a:rPr>
              <a:t>​Copyright © 2017 Smaato Inc. All Rights Reserved.</a:t>
            </a:r>
            <a:endPar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endParaRPr>
          </a:p>
        </p:txBody>
      </p:sp>
      <p:sp>
        <p:nvSpPr>
          <p:cNvPr id="15" name="Rectangle 14"/>
          <p:cNvSpPr/>
          <p:nvPr/>
        </p:nvSpPr>
        <p:spPr>
          <a:xfrm>
            <a:off x="952500" y="1131350"/>
            <a:ext cx="10287001" cy="40011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BBEB"/>
                </a:solidFill>
                <a:effectLst/>
                <a:uLnTx/>
                <a:uFillTx/>
                <a:latin typeface="Arial"/>
                <a:ea typeface="+mn-ea"/>
                <a:cs typeface="+mn-cs"/>
              </a:rPr>
              <a:t>Mobile and Desktop Share of Digital Ad Spending, 2013-2019</a:t>
            </a:r>
            <a:endParaRPr kumimoji="0" lang="en-US" sz="2000" b="0" i="0" u="none" strike="noStrike" kern="1200" cap="none" spc="0" normalizeH="0" baseline="0" noProof="0" dirty="0">
              <a:ln>
                <a:noFill/>
              </a:ln>
              <a:solidFill>
                <a:srgbClr val="4BBBEB"/>
              </a:solidFill>
              <a:effectLst/>
              <a:uLnTx/>
              <a:uFillTx/>
              <a:latin typeface="Arial"/>
              <a:ea typeface="+mn-ea"/>
              <a:cs typeface="+mn-cs"/>
              <a:sym typeface="Arial" charset="0"/>
            </a:endParaRPr>
          </a:p>
        </p:txBody>
      </p:sp>
      <p:sp>
        <p:nvSpPr>
          <p:cNvPr id="18" name="Rectangle 17"/>
          <p:cNvSpPr/>
          <p:nvPr/>
        </p:nvSpPr>
        <p:spPr>
          <a:xfrm>
            <a:off x="8997465" y="6337756"/>
            <a:ext cx="2364750"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57585A"/>
                </a:solidFill>
                <a:effectLst/>
                <a:uLnTx/>
                <a:uFillTx/>
                <a:latin typeface="Helvetica LT Light" panose="02000403040000020004" pitchFamily="2" charset="0"/>
                <a:ea typeface="+mn-ea"/>
                <a:cs typeface="+mn-cs"/>
              </a:rPr>
              <a:t>Source: </a:t>
            </a:r>
            <a:r>
              <a:rPr kumimoji="0" lang="en-GB" sz="800" b="0" i="0" u="none" strike="noStrike" kern="1200" cap="none" spc="0" normalizeH="0" baseline="0" noProof="0" dirty="0" err="1">
                <a:ln>
                  <a:noFill/>
                </a:ln>
                <a:solidFill>
                  <a:srgbClr val="57585A"/>
                </a:solidFill>
                <a:effectLst/>
                <a:uLnTx/>
                <a:uFillTx/>
                <a:latin typeface="Helvetica LT Light" panose="02000403040000020004" pitchFamily="2" charset="0"/>
                <a:ea typeface="+mn-ea"/>
                <a:cs typeface="+mn-cs"/>
              </a:rPr>
              <a:t>eMarketer</a:t>
            </a:r>
            <a:r>
              <a:rPr kumimoji="0" lang="en-GB" sz="800" b="0" i="0" u="none" strike="noStrike" kern="1200" cap="none" spc="0" normalizeH="0" baseline="0" noProof="0" dirty="0">
                <a:ln>
                  <a:noFill/>
                </a:ln>
                <a:solidFill>
                  <a:srgbClr val="57585A"/>
                </a:solidFill>
                <a:effectLst/>
                <a:uLnTx/>
                <a:uFillTx/>
                <a:latin typeface="Helvetica LT Light" panose="02000403040000020004" pitchFamily="2" charset="0"/>
                <a:ea typeface="+mn-ea"/>
                <a:cs typeface="+mn-cs"/>
              </a:rPr>
              <a:t>, February 2017, March 2016</a:t>
            </a:r>
            <a:endParaRPr kumimoji="0" lang="de-DE" sz="800" b="0" i="0" u="none" strike="noStrike" kern="1200" cap="none" spc="0" normalizeH="0" baseline="0" noProof="0" dirty="0">
              <a:ln>
                <a:noFill/>
              </a:ln>
              <a:solidFill>
                <a:srgbClr val="333333"/>
              </a:solidFill>
              <a:effectLst/>
              <a:uLnTx/>
              <a:uFillTx/>
              <a:latin typeface="Arial"/>
              <a:ea typeface="+mn-ea"/>
              <a:cs typeface="+mn-cs"/>
            </a:endParaRPr>
          </a:p>
        </p:txBody>
      </p:sp>
      <p:cxnSp>
        <p:nvCxnSpPr>
          <p:cNvPr id="11" name="Straight Arrow Connector 10"/>
          <p:cNvCxnSpPr/>
          <p:nvPr/>
        </p:nvCxnSpPr>
        <p:spPr>
          <a:xfrm flipV="1">
            <a:off x="1899318" y="5235388"/>
            <a:ext cx="9420210" cy="103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002481" y="5390758"/>
            <a:ext cx="7749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87878"/>
                </a:solidFill>
                <a:effectLst/>
                <a:uLnTx/>
                <a:uFillTx/>
                <a:latin typeface="Arial"/>
                <a:ea typeface="+mn-ea"/>
                <a:cs typeface="+mn-cs"/>
              </a:rPr>
              <a:t>2019</a:t>
            </a:r>
          </a:p>
        </p:txBody>
      </p:sp>
      <p:sp>
        <p:nvSpPr>
          <p:cNvPr id="17" name="TextBox 16"/>
          <p:cNvSpPr txBox="1"/>
          <p:nvPr/>
        </p:nvSpPr>
        <p:spPr>
          <a:xfrm>
            <a:off x="5788971" y="5390758"/>
            <a:ext cx="7749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87878"/>
                </a:solidFill>
                <a:effectLst/>
                <a:uLnTx/>
                <a:uFillTx/>
                <a:latin typeface="Arial"/>
                <a:ea typeface="+mn-ea"/>
                <a:cs typeface="+mn-cs"/>
              </a:rPr>
              <a:t>2016</a:t>
            </a:r>
          </a:p>
        </p:txBody>
      </p:sp>
      <p:sp>
        <p:nvSpPr>
          <p:cNvPr id="21" name="TextBox 20"/>
          <p:cNvSpPr txBox="1"/>
          <p:nvPr/>
        </p:nvSpPr>
        <p:spPr>
          <a:xfrm>
            <a:off x="1575459" y="5390758"/>
            <a:ext cx="7749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87878"/>
                </a:solidFill>
                <a:effectLst/>
                <a:uLnTx/>
                <a:uFillTx/>
                <a:latin typeface="Arial"/>
                <a:ea typeface="+mn-ea"/>
                <a:cs typeface="+mn-cs"/>
              </a:rPr>
              <a:t>2013</a:t>
            </a:r>
          </a:p>
        </p:txBody>
      </p:sp>
      <p:sp>
        <p:nvSpPr>
          <p:cNvPr id="22" name="Oval 21"/>
          <p:cNvSpPr/>
          <p:nvPr/>
        </p:nvSpPr>
        <p:spPr>
          <a:xfrm>
            <a:off x="10228603" y="5195227"/>
            <a:ext cx="127197" cy="118582"/>
          </a:xfrm>
          <a:prstGeom prst="ellipse">
            <a:avLst/>
          </a:prstGeom>
          <a:solidFill>
            <a:schemeClr val="bg1"/>
          </a:solidFill>
          <a:ln w="317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Oval 9"/>
          <p:cNvSpPr/>
          <p:nvPr/>
        </p:nvSpPr>
        <p:spPr>
          <a:xfrm>
            <a:off x="774349" y="2294964"/>
            <a:ext cx="2515698" cy="2515695"/>
          </a:xfrm>
          <a:prstGeom prst="ellipse">
            <a:avLst/>
          </a:prstGeom>
          <a:gradFill flip="none" rotWithShape="1">
            <a:gsLst>
              <a:gs pos="70000">
                <a:srgbClr val="4BBBEB">
                  <a:tint val="66000"/>
                  <a:satMod val="160000"/>
                </a:srgbClr>
              </a:gs>
              <a:gs pos="56000">
                <a:srgbClr val="4BBBEB">
                  <a:tint val="44500"/>
                  <a:satMod val="160000"/>
                  <a:alpha val="5000"/>
                </a:srgbClr>
              </a:gs>
              <a:gs pos="22000">
                <a:srgbClr val="4BBBEB">
                  <a:tint val="23500"/>
                  <a:satMod val="16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29" name="Rectangle 28"/>
          <p:cNvSpPr/>
          <p:nvPr/>
        </p:nvSpPr>
        <p:spPr>
          <a:xfrm>
            <a:off x="909785" y="1806974"/>
            <a:ext cx="209544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Digital Marketing</a:t>
            </a:r>
          </a:p>
        </p:txBody>
      </p:sp>
      <p:sp>
        <p:nvSpPr>
          <p:cNvPr id="31" name="Oval 30"/>
          <p:cNvSpPr/>
          <p:nvPr/>
        </p:nvSpPr>
        <p:spPr>
          <a:xfrm>
            <a:off x="4882974" y="2294965"/>
            <a:ext cx="2445761" cy="2445758"/>
          </a:xfrm>
          <a:prstGeom prst="ellipse">
            <a:avLst/>
          </a:prstGeom>
          <a:gradFill flip="none" rotWithShape="1">
            <a:gsLst>
              <a:gs pos="70000">
                <a:srgbClr val="4BBBEB">
                  <a:tint val="66000"/>
                  <a:satMod val="160000"/>
                </a:srgbClr>
              </a:gs>
              <a:gs pos="56000">
                <a:srgbClr val="4BBBEB">
                  <a:tint val="44500"/>
                  <a:satMod val="160000"/>
                  <a:alpha val="5000"/>
                </a:srgbClr>
              </a:gs>
              <a:gs pos="22000">
                <a:srgbClr val="4BBBEB">
                  <a:tint val="23500"/>
                  <a:satMod val="16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39" name="Oval 38"/>
          <p:cNvSpPr/>
          <p:nvPr/>
        </p:nvSpPr>
        <p:spPr>
          <a:xfrm>
            <a:off x="8991600" y="2294965"/>
            <a:ext cx="2445761" cy="2445758"/>
          </a:xfrm>
          <a:prstGeom prst="ellipse">
            <a:avLst/>
          </a:prstGeom>
          <a:gradFill flip="none" rotWithShape="1">
            <a:gsLst>
              <a:gs pos="70000">
                <a:srgbClr val="4BBBEB">
                  <a:tint val="66000"/>
                  <a:satMod val="160000"/>
                </a:srgbClr>
              </a:gs>
              <a:gs pos="56000">
                <a:srgbClr val="4BBBEB">
                  <a:tint val="44500"/>
                  <a:satMod val="160000"/>
                  <a:alpha val="5000"/>
                </a:srgbClr>
              </a:gs>
              <a:gs pos="22000">
                <a:srgbClr val="4BBBEB">
                  <a:tint val="23500"/>
                  <a:satMod val="16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6" name="Group 45"/>
          <p:cNvGrpSpPr/>
          <p:nvPr/>
        </p:nvGrpSpPr>
        <p:grpSpPr>
          <a:xfrm rot="10276045">
            <a:off x="812807" y="2662371"/>
            <a:ext cx="1985813" cy="1986565"/>
            <a:chOff x="442913" y="2986088"/>
            <a:chExt cx="1968623" cy="1943100"/>
          </a:xfrm>
          <a:solidFill>
            <a:srgbClr val="ED6939"/>
          </a:solidFill>
        </p:grpSpPr>
        <p:sp>
          <p:nvSpPr>
            <p:cNvPr id="47" name="Oval 46"/>
            <p:cNvSpPr/>
            <p:nvPr/>
          </p:nvSpPr>
          <p:spPr>
            <a:xfrm>
              <a:off x="442913" y="2986088"/>
              <a:ext cx="1968623" cy="19431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TextBox 47"/>
            <p:cNvSpPr txBox="1"/>
            <p:nvPr/>
          </p:nvSpPr>
          <p:spPr>
            <a:xfrm rot="11323955">
              <a:off x="741952" y="3542212"/>
              <a:ext cx="1373358" cy="812815"/>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Desktop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84%</a:t>
              </a:r>
            </a:p>
          </p:txBody>
        </p:sp>
      </p:grpSp>
      <p:grpSp>
        <p:nvGrpSpPr>
          <p:cNvPr id="49" name="Group 48"/>
          <p:cNvGrpSpPr/>
          <p:nvPr/>
        </p:nvGrpSpPr>
        <p:grpSpPr>
          <a:xfrm rot="10276045">
            <a:off x="2481226" y="2701751"/>
            <a:ext cx="606063" cy="486024"/>
            <a:chOff x="285636" y="2986088"/>
            <a:chExt cx="2423936" cy="1943100"/>
          </a:xfrm>
          <a:solidFill>
            <a:srgbClr val="FF6600"/>
          </a:solidFill>
        </p:grpSpPr>
        <p:sp>
          <p:nvSpPr>
            <p:cNvPr id="50" name="Oval 49"/>
            <p:cNvSpPr/>
            <p:nvPr/>
          </p:nvSpPr>
          <p:spPr>
            <a:xfrm>
              <a:off x="442913" y="2986088"/>
              <a:ext cx="1968623" cy="1943100"/>
            </a:xfrm>
            <a:prstGeom prst="ellipse">
              <a:avLst/>
            </a:prstGeom>
            <a:solidFill>
              <a:srgbClr val="4BB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1" name="TextBox 50"/>
            <p:cNvSpPr txBox="1"/>
            <p:nvPr/>
          </p:nvSpPr>
          <p:spPr>
            <a:xfrm rot="11323955">
              <a:off x="285636" y="3205478"/>
              <a:ext cx="2423936" cy="131759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16%</a:t>
              </a:r>
            </a:p>
          </p:txBody>
        </p:sp>
      </p:grpSp>
      <p:sp>
        <p:nvSpPr>
          <p:cNvPr id="53" name="Oval 52"/>
          <p:cNvSpPr/>
          <p:nvPr/>
        </p:nvSpPr>
        <p:spPr>
          <a:xfrm rot="10276045">
            <a:off x="4961467" y="3234082"/>
            <a:ext cx="1167023" cy="1167465"/>
          </a:xfrm>
          <a:prstGeom prst="ellipse">
            <a:avLst/>
          </a:prstGeom>
          <a:solidFill>
            <a:srgbClr val="ED6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54" name="TextBox 53"/>
          <p:cNvSpPr txBox="1"/>
          <p:nvPr/>
        </p:nvSpPr>
        <p:spPr>
          <a:xfrm>
            <a:off x="5011272" y="3537521"/>
            <a:ext cx="1039390"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a:ea typeface="+mn-ea"/>
                <a:cs typeface="+mn-cs"/>
              </a:rPr>
              <a:t>Desktop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a:ea typeface="+mn-ea"/>
                <a:cs typeface="+mn-cs"/>
              </a:rPr>
              <a:t>44%</a:t>
            </a:r>
          </a:p>
        </p:txBody>
      </p:sp>
      <p:grpSp>
        <p:nvGrpSpPr>
          <p:cNvPr id="55" name="Group 54"/>
          <p:cNvGrpSpPr/>
          <p:nvPr/>
        </p:nvGrpSpPr>
        <p:grpSpPr>
          <a:xfrm rot="10276045">
            <a:off x="5817885" y="2565432"/>
            <a:ext cx="1576544" cy="1264288"/>
            <a:chOff x="203325" y="2986088"/>
            <a:chExt cx="2423936" cy="1943100"/>
          </a:xfrm>
          <a:solidFill>
            <a:srgbClr val="FF6600"/>
          </a:solidFill>
        </p:grpSpPr>
        <p:sp>
          <p:nvSpPr>
            <p:cNvPr id="56" name="Oval 55"/>
            <p:cNvSpPr/>
            <p:nvPr/>
          </p:nvSpPr>
          <p:spPr>
            <a:xfrm>
              <a:off x="442913" y="2986088"/>
              <a:ext cx="1968623" cy="1943100"/>
            </a:xfrm>
            <a:prstGeom prst="ellipse">
              <a:avLst/>
            </a:prstGeom>
            <a:solidFill>
              <a:srgbClr val="4BB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7" name="TextBox 56"/>
            <p:cNvSpPr txBox="1"/>
            <p:nvPr/>
          </p:nvSpPr>
          <p:spPr>
            <a:xfrm rot="11323955">
              <a:off x="203325" y="3252996"/>
              <a:ext cx="2423936" cy="127717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Mobile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56%</a:t>
              </a:r>
            </a:p>
          </p:txBody>
        </p:sp>
      </p:grpSp>
      <p:grpSp>
        <p:nvGrpSpPr>
          <p:cNvPr id="58" name="Group 57"/>
          <p:cNvGrpSpPr/>
          <p:nvPr/>
        </p:nvGrpSpPr>
        <p:grpSpPr>
          <a:xfrm rot="10276045">
            <a:off x="9681645" y="2439496"/>
            <a:ext cx="1691547" cy="1692187"/>
            <a:chOff x="442913" y="2986088"/>
            <a:chExt cx="1968623" cy="1943100"/>
          </a:xfrm>
          <a:solidFill>
            <a:srgbClr val="FF6600"/>
          </a:solidFill>
        </p:grpSpPr>
        <p:sp>
          <p:nvSpPr>
            <p:cNvPr id="59" name="Oval 58"/>
            <p:cNvSpPr/>
            <p:nvPr/>
          </p:nvSpPr>
          <p:spPr>
            <a:xfrm>
              <a:off x="442913" y="2986088"/>
              <a:ext cx="1968623" cy="1943100"/>
            </a:xfrm>
            <a:prstGeom prst="ellipse">
              <a:avLst/>
            </a:prstGeom>
            <a:solidFill>
              <a:srgbClr val="4BB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60" name="TextBox 59"/>
            <p:cNvSpPr txBox="1"/>
            <p:nvPr/>
          </p:nvSpPr>
          <p:spPr>
            <a:xfrm rot="11323955">
              <a:off x="735291" y="3514303"/>
              <a:ext cx="1373358" cy="95421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Mobile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71%</a:t>
              </a:r>
            </a:p>
          </p:txBody>
        </p:sp>
      </p:grpSp>
      <p:sp>
        <p:nvSpPr>
          <p:cNvPr id="62" name="Oval 61"/>
          <p:cNvSpPr/>
          <p:nvPr/>
        </p:nvSpPr>
        <p:spPr>
          <a:xfrm rot="10276045">
            <a:off x="9124982" y="3559424"/>
            <a:ext cx="725526" cy="716393"/>
          </a:xfrm>
          <a:prstGeom prst="ellipse">
            <a:avLst/>
          </a:prstGeom>
          <a:solidFill>
            <a:srgbClr val="ED6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63" name="TextBox 62"/>
          <p:cNvSpPr txBox="1"/>
          <p:nvPr/>
        </p:nvSpPr>
        <p:spPr>
          <a:xfrm>
            <a:off x="9033884" y="3725907"/>
            <a:ext cx="893329" cy="4308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Desktop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a:ea typeface="+mn-ea"/>
                <a:cs typeface="+mn-cs"/>
              </a:rPr>
              <a:t>29%</a:t>
            </a:r>
          </a:p>
        </p:txBody>
      </p:sp>
      <p:sp>
        <p:nvSpPr>
          <p:cNvPr id="64" name="Rectangle 63"/>
          <p:cNvSpPr/>
          <p:nvPr/>
        </p:nvSpPr>
        <p:spPr>
          <a:xfrm>
            <a:off x="5009220" y="1806974"/>
            <a:ext cx="209544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Digital Marketing</a:t>
            </a:r>
          </a:p>
        </p:txBody>
      </p:sp>
      <p:sp>
        <p:nvSpPr>
          <p:cNvPr id="65" name="Rectangle 64"/>
          <p:cNvSpPr/>
          <p:nvPr/>
        </p:nvSpPr>
        <p:spPr>
          <a:xfrm>
            <a:off x="9124020" y="1806974"/>
            <a:ext cx="209544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Digital Marketing</a:t>
            </a:r>
          </a:p>
        </p:txBody>
      </p:sp>
      <p:sp>
        <p:nvSpPr>
          <p:cNvPr id="66" name="Oval 65"/>
          <p:cNvSpPr/>
          <p:nvPr/>
        </p:nvSpPr>
        <p:spPr>
          <a:xfrm>
            <a:off x="6096000" y="5195227"/>
            <a:ext cx="127197" cy="118582"/>
          </a:xfrm>
          <a:prstGeom prst="ellipse">
            <a:avLst/>
          </a:prstGeom>
          <a:solidFill>
            <a:schemeClr val="bg1"/>
          </a:solidFill>
          <a:ln w="317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7" name="Oval 66"/>
          <p:cNvSpPr/>
          <p:nvPr/>
        </p:nvSpPr>
        <p:spPr>
          <a:xfrm>
            <a:off x="1828800" y="5195227"/>
            <a:ext cx="127197" cy="118582"/>
          </a:xfrm>
          <a:prstGeom prst="ellipse">
            <a:avLst/>
          </a:prstGeom>
          <a:solidFill>
            <a:schemeClr val="bg1"/>
          </a:solidFill>
          <a:ln w="317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8" name="Rectangle 67"/>
          <p:cNvSpPr/>
          <p:nvPr/>
        </p:nvSpPr>
        <p:spPr>
          <a:xfrm>
            <a:off x="4132171" y="6023393"/>
            <a:ext cx="198002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Desktop/Laptop</a:t>
            </a:r>
            <a:endParaRPr kumimoji="0" lang="de-DE" sz="2000" b="0" i="0" u="none" strike="noStrike" kern="1200" cap="none" spc="0" normalizeH="0" baseline="0" noProof="0" dirty="0">
              <a:ln>
                <a:noFill/>
              </a:ln>
              <a:solidFill>
                <a:srgbClr val="333333"/>
              </a:solidFill>
              <a:effectLst/>
              <a:uLnTx/>
              <a:uFillTx/>
              <a:latin typeface="Arial"/>
              <a:ea typeface="+mn-ea"/>
              <a:cs typeface="+mn-cs"/>
            </a:endParaRPr>
          </a:p>
        </p:txBody>
      </p:sp>
      <p:sp>
        <p:nvSpPr>
          <p:cNvPr id="69" name="Rectangle 68"/>
          <p:cNvSpPr/>
          <p:nvPr/>
        </p:nvSpPr>
        <p:spPr>
          <a:xfrm>
            <a:off x="6477419" y="6053880"/>
            <a:ext cx="142945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Mobile</a:t>
            </a:r>
            <a:endParaRPr kumimoji="0" lang="de-DE" sz="2000" b="0" i="0" u="none" strike="noStrike" kern="1200" cap="none" spc="0" normalizeH="0" baseline="0" noProof="0" dirty="0">
              <a:ln>
                <a:noFill/>
              </a:ln>
              <a:solidFill>
                <a:srgbClr val="333333"/>
              </a:solidFill>
              <a:effectLst/>
              <a:uLnTx/>
              <a:uFillTx/>
              <a:latin typeface="Arial"/>
              <a:ea typeface="+mn-ea"/>
              <a:cs typeface="+mn-cs"/>
            </a:endParaRPr>
          </a:p>
        </p:txBody>
      </p:sp>
      <p:sp>
        <p:nvSpPr>
          <p:cNvPr id="70" name="Rectangle: Rounded Corners 69"/>
          <p:cNvSpPr/>
          <p:nvPr/>
        </p:nvSpPr>
        <p:spPr>
          <a:xfrm>
            <a:off x="3989295" y="6140824"/>
            <a:ext cx="179295" cy="179295"/>
          </a:xfrm>
          <a:prstGeom prst="roundRect">
            <a:avLst/>
          </a:prstGeom>
          <a:solidFill>
            <a:srgbClr val="ED6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Rounded Corners 70"/>
          <p:cNvSpPr/>
          <p:nvPr/>
        </p:nvSpPr>
        <p:spPr>
          <a:xfrm>
            <a:off x="6289160" y="6140824"/>
            <a:ext cx="179295" cy="17929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81473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774349" y="2430828"/>
            <a:ext cx="2137353" cy="2137351"/>
          </a:xfrm>
          <a:prstGeom prst="ellipse">
            <a:avLst/>
          </a:prstGeom>
          <a:gradFill flip="none" rotWithShape="1">
            <a:gsLst>
              <a:gs pos="70000">
                <a:srgbClr val="4BBBEB">
                  <a:tint val="66000"/>
                  <a:satMod val="160000"/>
                </a:srgbClr>
              </a:gs>
              <a:gs pos="56000">
                <a:srgbClr val="4BBBEB">
                  <a:tint val="44500"/>
                  <a:satMod val="160000"/>
                  <a:alpha val="5000"/>
                </a:srgbClr>
              </a:gs>
              <a:gs pos="22000">
                <a:srgbClr val="4BBBEB">
                  <a:tint val="23500"/>
                  <a:satMod val="16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31" name="Oval 30"/>
          <p:cNvSpPr/>
          <p:nvPr/>
        </p:nvSpPr>
        <p:spPr>
          <a:xfrm>
            <a:off x="3560573" y="2430828"/>
            <a:ext cx="2137353" cy="2137351"/>
          </a:xfrm>
          <a:prstGeom prst="ellipse">
            <a:avLst/>
          </a:prstGeom>
          <a:gradFill flip="none" rotWithShape="1">
            <a:gsLst>
              <a:gs pos="70000">
                <a:srgbClr val="4BBBEB">
                  <a:tint val="66000"/>
                  <a:satMod val="160000"/>
                </a:srgbClr>
              </a:gs>
              <a:gs pos="56000">
                <a:srgbClr val="4BBBEB">
                  <a:tint val="44500"/>
                  <a:satMod val="160000"/>
                  <a:alpha val="5000"/>
                </a:srgbClr>
              </a:gs>
              <a:gs pos="22000">
                <a:srgbClr val="4BBBEB">
                  <a:tint val="23500"/>
                  <a:satMod val="16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39" name="Oval 38"/>
          <p:cNvSpPr/>
          <p:nvPr/>
        </p:nvSpPr>
        <p:spPr>
          <a:xfrm>
            <a:off x="6325906" y="2430828"/>
            <a:ext cx="2137353" cy="2137351"/>
          </a:xfrm>
          <a:prstGeom prst="ellipse">
            <a:avLst/>
          </a:prstGeom>
          <a:gradFill flip="none" rotWithShape="1">
            <a:gsLst>
              <a:gs pos="70000">
                <a:srgbClr val="4BBBEB">
                  <a:tint val="66000"/>
                  <a:satMod val="160000"/>
                </a:srgbClr>
              </a:gs>
              <a:gs pos="56000">
                <a:srgbClr val="4BBBEB">
                  <a:tint val="44500"/>
                  <a:satMod val="160000"/>
                  <a:alpha val="5000"/>
                </a:srgbClr>
              </a:gs>
              <a:gs pos="22000">
                <a:srgbClr val="4BBBEB">
                  <a:tint val="23500"/>
                  <a:satMod val="16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73" name="Oval 72"/>
          <p:cNvSpPr/>
          <p:nvPr/>
        </p:nvSpPr>
        <p:spPr>
          <a:xfrm>
            <a:off x="9063628" y="2430828"/>
            <a:ext cx="2137353" cy="2137351"/>
          </a:xfrm>
          <a:prstGeom prst="ellipse">
            <a:avLst/>
          </a:prstGeom>
          <a:gradFill flip="none" rotWithShape="1">
            <a:gsLst>
              <a:gs pos="70000">
                <a:srgbClr val="4BBBEB">
                  <a:tint val="66000"/>
                  <a:satMod val="160000"/>
                </a:srgbClr>
              </a:gs>
              <a:gs pos="56000">
                <a:srgbClr val="4BBBEB">
                  <a:tint val="44500"/>
                  <a:satMod val="160000"/>
                  <a:alpha val="5000"/>
                </a:srgbClr>
              </a:gs>
              <a:gs pos="22000">
                <a:srgbClr val="4BBBEB">
                  <a:tint val="23500"/>
                  <a:satMod val="16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p:txBody>
          <a:bodyPr/>
          <a:lstStyle/>
          <a:p>
            <a:r>
              <a:rPr lang="is-IS" dirty="0"/>
              <a:t>… and In-App is Eating Mobile</a:t>
            </a:r>
            <a:endParaRPr lang="en-US" dirty="0"/>
          </a:p>
        </p:txBody>
      </p:sp>
      <p:sp>
        <p:nvSpPr>
          <p:cNvPr id="3" name="Date Placeholder 2"/>
          <p:cNvSpPr>
            <a:spLocks noGrp="1"/>
          </p:cNvSpPr>
          <p:nvPr>
            <p:ph type="dt" sz="half" idx="10"/>
          </p:nvPr>
        </p:nvSpPr>
        <p:spPr/>
        <p:txBody>
          <a:bodyPr/>
          <a:lstStyle/>
          <a:p>
            <a:pPr lvl="0"/>
            <a:fld id="{DFCCC08D-D6D9-734D-B3F4-1D7EB4E73237}" type="datetime1">
              <a:rPr lang="en-US" noProof="0" smtClean="0"/>
              <a:pPr lvl="0"/>
              <a:t>3/10/2017</a:t>
            </a:fld>
            <a:endParaRPr lang="en-US" noProof="0"/>
          </a:p>
        </p:txBody>
      </p:sp>
      <p:sp>
        <p:nvSpPr>
          <p:cNvPr id="4" name="Slide Number Placeholder 3"/>
          <p:cNvSpPr>
            <a:spLocks noGrp="1"/>
          </p:cNvSpPr>
          <p:nvPr>
            <p:ph type="sldNum" sz="quarter" idx="12"/>
          </p:nvPr>
        </p:nvSpPr>
        <p:spPr/>
        <p:txBody>
          <a:bodyPr/>
          <a:lstStyle/>
          <a:p>
            <a:pPr lvl="0"/>
            <a:fld id="{5246FB18-5DF1-419A-B975-14AFDDD65B9F}" type="slidenum">
              <a:rPr lang="en-US" noProof="0" smtClean="0"/>
              <a:pPr lvl="0"/>
              <a:t>7</a:t>
            </a:fld>
            <a:endParaRPr lang="en-US" noProof="0"/>
          </a:p>
        </p:txBody>
      </p:sp>
      <p:sp>
        <p:nvSpPr>
          <p:cNvPr id="13" name="Text Placeholder 12"/>
          <p:cNvSpPr>
            <a:spLocks noGrp="1"/>
          </p:cNvSpPr>
          <p:nvPr>
            <p:ph type="body" sz="quarter" idx="13"/>
          </p:nvPr>
        </p:nvSpPr>
        <p:spPr/>
        <p:txBody>
          <a:bodyPr/>
          <a:lstStyle/>
          <a:p>
            <a:endParaRPr lang="en-GB"/>
          </a:p>
        </p:txBody>
      </p:sp>
      <p:sp>
        <p:nvSpPr>
          <p:cNvPr id="6" name="Footer Placeholder 5"/>
          <p:cNvSpPr>
            <a:spLocks noGrp="1"/>
          </p:cNvSpPr>
          <p:nvPr>
            <p:ph type="ftr" sz="quarter" idx="3"/>
          </p:nvPr>
        </p:nvSpPr>
        <p:spPr/>
        <p:txBody>
          <a:bodyPr/>
          <a:lstStyle/>
          <a:p>
            <a:pPr lvl="0"/>
            <a:r>
              <a:rPr lang="en-US" noProof="0"/>
              <a:t>​Copyright © 2017 Smaato Inc. All Rights Reserved.</a:t>
            </a:r>
            <a:endParaRPr lang="en-US" noProof="0" dirty="0"/>
          </a:p>
        </p:txBody>
      </p:sp>
      <p:sp>
        <p:nvSpPr>
          <p:cNvPr id="15" name="Rectangle 14"/>
          <p:cNvSpPr/>
          <p:nvPr/>
        </p:nvSpPr>
        <p:spPr>
          <a:xfrm>
            <a:off x="952499" y="1125861"/>
            <a:ext cx="10287001" cy="40011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BBEB"/>
                </a:solidFill>
                <a:effectLst/>
                <a:uLnTx/>
                <a:uFillTx/>
                <a:latin typeface="Arial"/>
                <a:ea typeface="+mn-ea"/>
                <a:cs typeface="+mn-cs"/>
              </a:rPr>
              <a:t>In-App vs. Mobile Web Share of Mobile Ad Spending, Q4 2013-Q4 2016</a:t>
            </a:r>
            <a:endParaRPr kumimoji="0" lang="en-US" sz="2000" b="0" i="0" u="none" strike="noStrike" kern="1200" cap="none" spc="0" normalizeH="0" baseline="0" noProof="0" dirty="0">
              <a:ln>
                <a:noFill/>
              </a:ln>
              <a:solidFill>
                <a:srgbClr val="4BBBEB"/>
              </a:solidFill>
              <a:effectLst/>
              <a:uLnTx/>
              <a:uFillTx/>
              <a:latin typeface="Arial"/>
              <a:ea typeface="+mn-ea"/>
              <a:cs typeface="+mn-cs"/>
              <a:sym typeface="Arial" charset="0"/>
            </a:endParaRPr>
          </a:p>
        </p:txBody>
      </p:sp>
      <p:sp>
        <p:nvSpPr>
          <p:cNvPr id="18" name="Rectangle 17"/>
          <p:cNvSpPr/>
          <p:nvPr/>
        </p:nvSpPr>
        <p:spPr>
          <a:xfrm>
            <a:off x="8997465" y="6337756"/>
            <a:ext cx="2364750"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57585A"/>
                </a:solidFill>
                <a:effectLst/>
                <a:uLnTx/>
                <a:uFillTx/>
                <a:latin typeface="Helvetica LT Light" panose="02000403040000020004" pitchFamily="2" charset="0"/>
                <a:ea typeface="+mn-ea"/>
                <a:cs typeface="+mn-cs"/>
              </a:rPr>
              <a:t>Source: </a:t>
            </a:r>
            <a:r>
              <a:rPr kumimoji="0" lang="en-GB" sz="800" b="0" i="0" u="none" strike="noStrike" kern="1200" cap="none" spc="0" normalizeH="0" baseline="0" noProof="0" dirty="0" err="1">
                <a:ln>
                  <a:noFill/>
                </a:ln>
                <a:solidFill>
                  <a:srgbClr val="57585A"/>
                </a:solidFill>
                <a:effectLst/>
                <a:uLnTx/>
                <a:uFillTx/>
                <a:latin typeface="Helvetica LT Light" panose="02000403040000020004" pitchFamily="2" charset="0"/>
                <a:ea typeface="+mn-ea"/>
                <a:cs typeface="+mn-cs"/>
              </a:rPr>
              <a:t>eMarketer</a:t>
            </a:r>
            <a:r>
              <a:rPr kumimoji="0" lang="en-GB" sz="800" b="0" i="0" u="none" strike="noStrike" kern="1200" cap="none" spc="0" normalizeH="0" baseline="0" noProof="0" dirty="0">
                <a:ln>
                  <a:noFill/>
                </a:ln>
                <a:solidFill>
                  <a:srgbClr val="57585A"/>
                </a:solidFill>
                <a:effectLst/>
                <a:uLnTx/>
                <a:uFillTx/>
                <a:latin typeface="Helvetica LT Light" panose="02000403040000020004" pitchFamily="2" charset="0"/>
                <a:ea typeface="+mn-ea"/>
                <a:cs typeface="+mn-cs"/>
              </a:rPr>
              <a:t>, February 2017, March 2016</a:t>
            </a:r>
            <a:endParaRPr kumimoji="0" lang="de-DE" sz="800" b="0" i="0" u="none" strike="noStrike" kern="1200" cap="none" spc="0" normalizeH="0" baseline="0" noProof="0" dirty="0">
              <a:ln>
                <a:noFill/>
              </a:ln>
              <a:solidFill>
                <a:srgbClr val="333333"/>
              </a:solidFill>
              <a:effectLst/>
              <a:uLnTx/>
              <a:uFillTx/>
              <a:latin typeface="Arial"/>
              <a:ea typeface="+mn-ea"/>
              <a:cs typeface="+mn-cs"/>
            </a:endParaRPr>
          </a:p>
        </p:txBody>
      </p:sp>
      <p:cxnSp>
        <p:nvCxnSpPr>
          <p:cNvPr id="11" name="Straight Arrow Connector 10"/>
          <p:cNvCxnSpPr>
            <a:cxnSpLocks/>
          </p:cNvCxnSpPr>
          <p:nvPr/>
        </p:nvCxnSpPr>
        <p:spPr>
          <a:xfrm flipV="1">
            <a:off x="1586246" y="5012345"/>
            <a:ext cx="9231279"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4168031" y="6059252"/>
            <a:ext cx="93968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In</a:t>
            </a:r>
            <a:r>
              <a:rPr kumimoji="0" lang="en-US" sz="2000" b="0" i="0" u="none" strike="noStrike" kern="1200" cap="none" spc="0" normalizeH="0" noProof="0" dirty="0">
                <a:ln w="0"/>
                <a:solidFill>
                  <a:srgbClr val="F0F0F0">
                    <a:lumMod val="50000"/>
                  </a:srgbClr>
                </a:solidFill>
                <a:effectLst/>
                <a:uLnTx/>
                <a:uFillTx/>
                <a:latin typeface="Arial"/>
                <a:ea typeface="+mn-ea"/>
                <a:cs typeface="+mn-cs"/>
              </a:rPr>
              <a:t>-App</a:t>
            </a:r>
            <a:endParaRPr kumimoji="0" lang="de-DE" sz="2000" b="0" i="0" u="none" strike="noStrike" kern="1200" cap="none" spc="0" normalizeH="0" baseline="0" noProof="0" dirty="0">
              <a:ln>
                <a:noFill/>
              </a:ln>
              <a:solidFill>
                <a:srgbClr val="333333"/>
              </a:solidFill>
              <a:effectLst/>
              <a:uLnTx/>
              <a:uFillTx/>
              <a:latin typeface="Arial"/>
              <a:ea typeface="+mn-ea"/>
              <a:cs typeface="+mn-cs"/>
            </a:endParaRPr>
          </a:p>
        </p:txBody>
      </p:sp>
      <p:sp>
        <p:nvSpPr>
          <p:cNvPr id="69" name="Rectangle 68"/>
          <p:cNvSpPr/>
          <p:nvPr/>
        </p:nvSpPr>
        <p:spPr>
          <a:xfrm>
            <a:off x="6271231" y="6059252"/>
            <a:ext cx="165636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Mobile Web</a:t>
            </a:r>
            <a:endParaRPr kumimoji="0" lang="de-DE" sz="2000" b="0" i="0" u="none" strike="noStrike" kern="1200" cap="none" spc="0" normalizeH="0" baseline="0" noProof="0" dirty="0">
              <a:ln>
                <a:noFill/>
              </a:ln>
              <a:solidFill>
                <a:srgbClr val="333333"/>
              </a:solidFill>
              <a:effectLst/>
              <a:uLnTx/>
              <a:uFillTx/>
              <a:latin typeface="Arial"/>
              <a:ea typeface="+mn-ea"/>
              <a:cs typeface="+mn-cs"/>
            </a:endParaRPr>
          </a:p>
        </p:txBody>
      </p:sp>
      <p:sp>
        <p:nvSpPr>
          <p:cNvPr id="70" name="Rectangle: Rounded Corners 69"/>
          <p:cNvSpPr/>
          <p:nvPr/>
        </p:nvSpPr>
        <p:spPr>
          <a:xfrm>
            <a:off x="3989295" y="6194614"/>
            <a:ext cx="179295" cy="17929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71" name="Rectangle: Rounded Corners 70"/>
          <p:cNvSpPr/>
          <p:nvPr/>
        </p:nvSpPr>
        <p:spPr>
          <a:xfrm>
            <a:off x="6100901" y="6185649"/>
            <a:ext cx="179295" cy="17929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Oval 21"/>
          <p:cNvSpPr/>
          <p:nvPr/>
        </p:nvSpPr>
        <p:spPr>
          <a:xfrm>
            <a:off x="7406923" y="4965370"/>
            <a:ext cx="111158" cy="103628"/>
          </a:xfrm>
          <a:prstGeom prst="ellipse">
            <a:avLst/>
          </a:prstGeom>
          <a:solidFill>
            <a:schemeClr val="bg1"/>
          </a:solidFill>
          <a:ln w="317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Oval 46"/>
          <p:cNvSpPr/>
          <p:nvPr/>
        </p:nvSpPr>
        <p:spPr>
          <a:xfrm rot="10276045">
            <a:off x="795608" y="3149634"/>
            <a:ext cx="981915" cy="9822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48" name="TextBox 47"/>
          <p:cNvSpPr txBox="1"/>
          <p:nvPr/>
        </p:nvSpPr>
        <p:spPr>
          <a:xfrm>
            <a:off x="751499" y="3381931"/>
            <a:ext cx="1055496"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a:ea typeface="+mn-ea"/>
                <a:cs typeface="+mn-cs"/>
              </a:rPr>
              <a:t>In-App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a:ea typeface="+mn-ea"/>
                <a:cs typeface="+mn-cs"/>
              </a:rPr>
              <a:t>48%</a:t>
            </a:r>
          </a:p>
        </p:txBody>
      </p:sp>
      <p:sp>
        <p:nvSpPr>
          <p:cNvPr id="50" name="Oval 49"/>
          <p:cNvSpPr/>
          <p:nvPr/>
        </p:nvSpPr>
        <p:spPr>
          <a:xfrm rot="10276045">
            <a:off x="1757481" y="2871083"/>
            <a:ext cx="1143386" cy="112899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53" name="Oval 52"/>
          <p:cNvSpPr/>
          <p:nvPr/>
        </p:nvSpPr>
        <p:spPr>
          <a:xfrm rot="10276045">
            <a:off x="3573402" y="2937299"/>
            <a:ext cx="1354567" cy="13550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prstClr val="white"/>
              </a:solidFill>
              <a:effectLst/>
              <a:uLnTx/>
              <a:uFillTx/>
              <a:latin typeface="Arial"/>
              <a:ea typeface="+mn-ea"/>
              <a:cs typeface="+mn-cs"/>
            </a:endParaRPr>
          </a:p>
        </p:txBody>
      </p:sp>
      <p:sp>
        <p:nvSpPr>
          <p:cNvPr id="54" name="TextBox 53"/>
          <p:cNvSpPr txBox="1"/>
          <p:nvPr/>
        </p:nvSpPr>
        <p:spPr>
          <a:xfrm>
            <a:off x="3711389" y="3265390"/>
            <a:ext cx="1085004"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In-App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65%</a:t>
            </a:r>
          </a:p>
        </p:txBody>
      </p:sp>
      <p:grpSp>
        <p:nvGrpSpPr>
          <p:cNvPr id="55" name="Group 54"/>
          <p:cNvGrpSpPr/>
          <p:nvPr/>
        </p:nvGrpSpPr>
        <p:grpSpPr>
          <a:xfrm rot="10276045">
            <a:off x="4729940" y="2792531"/>
            <a:ext cx="965997" cy="774668"/>
            <a:chOff x="255243" y="2986087"/>
            <a:chExt cx="2423936" cy="1943100"/>
          </a:xfrm>
          <a:solidFill>
            <a:schemeClr val="accent6"/>
          </a:solidFill>
        </p:grpSpPr>
        <p:sp>
          <p:nvSpPr>
            <p:cNvPr id="56" name="Oval 55"/>
            <p:cNvSpPr/>
            <p:nvPr/>
          </p:nvSpPr>
          <p:spPr>
            <a:xfrm>
              <a:off x="442915" y="2986087"/>
              <a:ext cx="1968622" cy="19431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57" name="TextBox 56"/>
            <p:cNvSpPr txBox="1"/>
            <p:nvPr/>
          </p:nvSpPr>
          <p:spPr>
            <a:xfrm rot="11323955">
              <a:off x="255243" y="3169780"/>
              <a:ext cx="2423936" cy="131239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Mobile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mn-cs"/>
                </a:rPr>
                <a:t>35%</a:t>
              </a:r>
            </a:p>
          </p:txBody>
        </p:sp>
      </p:grpSp>
      <p:sp>
        <p:nvSpPr>
          <p:cNvPr id="59" name="Oval 58"/>
          <p:cNvSpPr/>
          <p:nvPr/>
        </p:nvSpPr>
        <p:spPr>
          <a:xfrm rot="10276045">
            <a:off x="7875876" y="2867195"/>
            <a:ext cx="490676" cy="4908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60" name="TextBox 59"/>
          <p:cNvSpPr txBox="1"/>
          <p:nvPr/>
        </p:nvSpPr>
        <p:spPr>
          <a:xfrm>
            <a:off x="7873204" y="2963337"/>
            <a:ext cx="509136"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22%</a:t>
            </a:r>
          </a:p>
        </p:txBody>
      </p:sp>
      <p:sp>
        <p:nvSpPr>
          <p:cNvPr id="62" name="Oval 61"/>
          <p:cNvSpPr/>
          <p:nvPr/>
        </p:nvSpPr>
        <p:spPr>
          <a:xfrm rot="10276045">
            <a:off x="6344556" y="2783315"/>
            <a:ext cx="1648621" cy="16278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63" name="TextBox 62"/>
          <p:cNvSpPr txBox="1"/>
          <p:nvPr/>
        </p:nvSpPr>
        <p:spPr>
          <a:xfrm>
            <a:off x="6564360" y="3247460"/>
            <a:ext cx="1155223" cy="830997"/>
          </a:xfrm>
          <a:prstGeom prst="rect">
            <a:avLst/>
          </a:prstGeom>
          <a:noFill/>
          <a:ln>
            <a:noFill/>
          </a:ln>
        </p:spPr>
        <p:txBody>
          <a:bodyPr wrap="square" rtlCol="0">
            <a:spAutoFit/>
          </a:bodyPr>
          <a:lstStyle/>
          <a:p>
            <a:pPr algn="ctr">
              <a:defRPr/>
            </a:pPr>
            <a:r>
              <a:rPr lang="en-US" sz="2400" dirty="0">
                <a:solidFill>
                  <a:prstClr val="white"/>
                </a:solidFill>
              </a:rPr>
              <a:t>In-App</a:t>
            </a: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78%</a:t>
            </a:r>
          </a:p>
        </p:txBody>
      </p:sp>
      <p:sp>
        <p:nvSpPr>
          <p:cNvPr id="66" name="Oval 65"/>
          <p:cNvSpPr/>
          <p:nvPr/>
        </p:nvSpPr>
        <p:spPr>
          <a:xfrm>
            <a:off x="4620637" y="4965370"/>
            <a:ext cx="111158" cy="103628"/>
          </a:xfrm>
          <a:prstGeom prst="ellipse">
            <a:avLst/>
          </a:prstGeom>
          <a:solidFill>
            <a:schemeClr val="bg1"/>
          </a:solidFill>
          <a:ln w="317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67" name="Oval 66"/>
          <p:cNvSpPr/>
          <p:nvPr/>
        </p:nvSpPr>
        <p:spPr>
          <a:xfrm>
            <a:off x="1695837" y="4965370"/>
            <a:ext cx="111158" cy="103628"/>
          </a:xfrm>
          <a:prstGeom prst="ellipse">
            <a:avLst/>
          </a:prstGeom>
          <a:solidFill>
            <a:schemeClr val="bg1"/>
          </a:solidFill>
          <a:ln w="317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72" name="Oval 71"/>
          <p:cNvSpPr/>
          <p:nvPr/>
        </p:nvSpPr>
        <p:spPr>
          <a:xfrm>
            <a:off x="10144647" y="4965371"/>
            <a:ext cx="111158" cy="103628"/>
          </a:xfrm>
          <a:prstGeom prst="ellipse">
            <a:avLst/>
          </a:prstGeom>
          <a:solidFill>
            <a:schemeClr val="bg1"/>
          </a:solidFill>
          <a:ln w="3175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75" name="Oval 74"/>
          <p:cNvSpPr/>
          <p:nvPr/>
        </p:nvSpPr>
        <p:spPr>
          <a:xfrm rot="10276045">
            <a:off x="10654355" y="2749881"/>
            <a:ext cx="326335" cy="3264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76" name="TextBox 75"/>
          <p:cNvSpPr txBox="1"/>
          <p:nvPr/>
        </p:nvSpPr>
        <p:spPr>
          <a:xfrm>
            <a:off x="10440690" y="2782984"/>
            <a:ext cx="766916" cy="25391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Arial"/>
                <a:ea typeface="+mn-ea"/>
                <a:cs typeface="+mn-cs"/>
              </a:rPr>
              <a:t>15%</a:t>
            </a:r>
          </a:p>
        </p:txBody>
      </p:sp>
      <p:sp>
        <p:nvSpPr>
          <p:cNvPr id="77" name="Oval 76"/>
          <p:cNvSpPr/>
          <p:nvPr/>
        </p:nvSpPr>
        <p:spPr>
          <a:xfrm rot="10276045">
            <a:off x="9099999" y="2690711"/>
            <a:ext cx="1811417" cy="178862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Arial"/>
              <a:ea typeface="+mn-ea"/>
              <a:cs typeface="+mn-cs"/>
            </a:endParaRPr>
          </a:p>
        </p:txBody>
      </p:sp>
      <p:sp>
        <p:nvSpPr>
          <p:cNvPr id="78" name="TextBox 77"/>
          <p:cNvSpPr txBox="1"/>
          <p:nvPr/>
        </p:nvSpPr>
        <p:spPr>
          <a:xfrm>
            <a:off x="9154337" y="3229532"/>
            <a:ext cx="1648948" cy="830997"/>
          </a:xfrm>
          <a:prstGeom prst="rect">
            <a:avLst/>
          </a:prstGeom>
          <a:noFill/>
          <a:ln>
            <a:noFill/>
          </a:ln>
        </p:spPr>
        <p:txBody>
          <a:bodyPr wrap="square" rtlCol="0">
            <a:spAutoFit/>
          </a:bodyPr>
          <a:lstStyle/>
          <a:p>
            <a:pPr algn="ctr">
              <a:defRPr/>
            </a:pPr>
            <a:r>
              <a:rPr lang="en-US" sz="2400" dirty="0">
                <a:solidFill>
                  <a:prstClr val="white"/>
                </a:solidFill>
              </a:rPr>
              <a:t>In-App</a:t>
            </a: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85%</a:t>
            </a:r>
          </a:p>
        </p:txBody>
      </p:sp>
      <p:sp>
        <p:nvSpPr>
          <p:cNvPr id="89" name="TextBox 88"/>
          <p:cNvSpPr txBox="1"/>
          <p:nvPr/>
        </p:nvSpPr>
        <p:spPr>
          <a:xfrm>
            <a:off x="1213149" y="5160892"/>
            <a:ext cx="10627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87878"/>
                </a:solidFill>
                <a:effectLst/>
                <a:uLnTx/>
                <a:uFillTx/>
                <a:latin typeface="Arial"/>
                <a:ea typeface="+mn-ea"/>
                <a:cs typeface="+mn-cs"/>
              </a:rPr>
              <a:t>Q4 2013</a:t>
            </a:r>
          </a:p>
        </p:txBody>
      </p:sp>
      <p:sp>
        <p:nvSpPr>
          <p:cNvPr id="90" name="TextBox 89"/>
          <p:cNvSpPr txBox="1"/>
          <p:nvPr/>
        </p:nvSpPr>
        <p:spPr>
          <a:xfrm>
            <a:off x="4114800" y="5160892"/>
            <a:ext cx="10627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87878"/>
                </a:solidFill>
                <a:effectLst/>
                <a:uLnTx/>
                <a:uFillTx/>
                <a:latin typeface="Arial"/>
                <a:ea typeface="+mn-ea"/>
                <a:cs typeface="+mn-cs"/>
              </a:rPr>
              <a:t>Q4 2014</a:t>
            </a:r>
          </a:p>
        </p:txBody>
      </p:sp>
      <p:sp>
        <p:nvSpPr>
          <p:cNvPr id="91" name="TextBox 90"/>
          <p:cNvSpPr txBox="1"/>
          <p:nvPr/>
        </p:nvSpPr>
        <p:spPr>
          <a:xfrm>
            <a:off x="6934200" y="5160892"/>
            <a:ext cx="10627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87878"/>
                </a:solidFill>
                <a:effectLst/>
                <a:uLnTx/>
                <a:uFillTx/>
                <a:latin typeface="Arial"/>
                <a:ea typeface="+mn-ea"/>
                <a:cs typeface="+mn-cs"/>
              </a:rPr>
              <a:t>Q4 2015</a:t>
            </a:r>
          </a:p>
        </p:txBody>
      </p:sp>
      <p:sp>
        <p:nvSpPr>
          <p:cNvPr id="92" name="TextBox 91"/>
          <p:cNvSpPr txBox="1"/>
          <p:nvPr/>
        </p:nvSpPr>
        <p:spPr>
          <a:xfrm>
            <a:off x="9677400" y="5160892"/>
            <a:ext cx="10627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87878"/>
                </a:solidFill>
                <a:effectLst/>
                <a:uLnTx/>
                <a:uFillTx/>
                <a:latin typeface="Arial"/>
                <a:ea typeface="+mn-ea"/>
                <a:cs typeface="+mn-cs"/>
              </a:rPr>
              <a:t>Q4 2016</a:t>
            </a:r>
          </a:p>
        </p:txBody>
      </p:sp>
      <p:sp>
        <p:nvSpPr>
          <p:cNvPr id="61" name="TextBox 60"/>
          <p:cNvSpPr txBox="1"/>
          <p:nvPr/>
        </p:nvSpPr>
        <p:spPr>
          <a:xfrm>
            <a:off x="1726516" y="3199292"/>
            <a:ext cx="1264782"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Mobile Web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a:ea typeface="+mn-ea"/>
                <a:cs typeface="+mn-cs"/>
              </a:rPr>
              <a:t>52%</a:t>
            </a:r>
          </a:p>
        </p:txBody>
      </p:sp>
      <p:sp>
        <p:nvSpPr>
          <p:cNvPr id="43" name="Rectangle 42"/>
          <p:cNvSpPr/>
          <p:nvPr/>
        </p:nvSpPr>
        <p:spPr>
          <a:xfrm>
            <a:off x="734251" y="1815938"/>
            <a:ext cx="226722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Mobile Advertising</a:t>
            </a:r>
          </a:p>
        </p:txBody>
      </p:sp>
      <p:sp>
        <p:nvSpPr>
          <p:cNvPr id="44" name="Rectangle 43"/>
          <p:cNvSpPr/>
          <p:nvPr/>
        </p:nvSpPr>
        <p:spPr>
          <a:xfrm>
            <a:off x="6328228" y="1815938"/>
            <a:ext cx="226722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Mobile Advertising</a:t>
            </a:r>
          </a:p>
        </p:txBody>
      </p:sp>
      <p:sp>
        <p:nvSpPr>
          <p:cNvPr id="45" name="Rectangle 44"/>
          <p:cNvSpPr/>
          <p:nvPr/>
        </p:nvSpPr>
        <p:spPr>
          <a:xfrm>
            <a:off x="3692605" y="1815938"/>
            <a:ext cx="226722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Mobile Advertising</a:t>
            </a:r>
          </a:p>
        </p:txBody>
      </p:sp>
      <p:sp>
        <p:nvSpPr>
          <p:cNvPr id="46" name="Rectangle 45"/>
          <p:cNvSpPr/>
          <p:nvPr/>
        </p:nvSpPr>
        <p:spPr>
          <a:xfrm>
            <a:off x="9071428" y="1815938"/>
            <a:ext cx="2267224"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Mobile Advertising</a:t>
            </a:r>
          </a:p>
        </p:txBody>
      </p:sp>
    </p:spTree>
    <p:extLst>
      <p:ext uri="{BB962C8B-B14F-4D97-AF65-F5344CB8AC3E}">
        <p14:creationId xmlns:p14="http://schemas.microsoft.com/office/powerpoint/2010/main" val="3795230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Top 5 Mobile Ad Spending Countries</a:t>
            </a:r>
          </a:p>
        </p:txBody>
      </p:sp>
      <p:sp>
        <p:nvSpPr>
          <p:cNvPr id="3" name="Date Placeholder 2"/>
          <p:cNvSpPr>
            <a:spLocks noGrp="1"/>
          </p:cNvSpPr>
          <p:nvPr>
            <p:ph type="dt" sz="half" idx="10"/>
          </p:nvPr>
        </p:nvSpPr>
        <p:spPr/>
        <p:txBody>
          <a:bodyPr/>
          <a:lstStyle/>
          <a:p>
            <a:pPr lvl="0"/>
            <a:fld id="{DFCCC08D-D6D9-734D-B3F4-1D7EB4E73237}" type="datetime1">
              <a:rPr lang="en-US" noProof="0" smtClean="0"/>
              <a:pPr lvl="0"/>
              <a:t>3/10/2017</a:t>
            </a:fld>
            <a:endParaRPr lang="en-US" noProof="0"/>
          </a:p>
        </p:txBody>
      </p:sp>
      <p:sp>
        <p:nvSpPr>
          <p:cNvPr id="4" name="Slide Number Placeholder 3"/>
          <p:cNvSpPr>
            <a:spLocks noGrp="1"/>
          </p:cNvSpPr>
          <p:nvPr>
            <p:ph type="sldNum" sz="quarter" idx="12"/>
          </p:nvPr>
        </p:nvSpPr>
        <p:spPr/>
        <p:txBody>
          <a:bodyPr/>
          <a:lstStyle/>
          <a:p>
            <a:pPr lvl="0"/>
            <a:fld id="{5246FB18-5DF1-419A-B975-14AFDDD65B9F}" type="slidenum">
              <a:rPr lang="en-US" noProof="0" smtClean="0"/>
              <a:pPr lvl="0"/>
              <a:t>8</a:t>
            </a:fld>
            <a:endParaRPr lang="en-US" noProof="0"/>
          </a:p>
        </p:txBody>
      </p:sp>
      <p:sp>
        <p:nvSpPr>
          <p:cNvPr id="6" name="Footer Placeholder 5"/>
          <p:cNvSpPr>
            <a:spLocks noGrp="1"/>
          </p:cNvSpPr>
          <p:nvPr>
            <p:ph type="ftr" sz="quarter" idx="3"/>
          </p:nvPr>
        </p:nvSpPr>
        <p:spPr/>
        <p:txBody>
          <a:bodyPr/>
          <a:lstStyle/>
          <a:p>
            <a:pPr lvl="0"/>
            <a:r>
              <a:rPr lang="en-GB" noProof="0" dirty="0"/>
              <a:t>​Copyright © 2017 </a:t>
            </a:r>
            <a:r>
              <a:rPr lang="en-GB" noProof="0" dirty="0" err="1"/>
              <a:t>Smaato</a:t>
            </a:r>
            <a:r>
              <a:rPr lang="en-GB" noProof="0" dirty="0"/>
              <a:t> Inc. All Rights Reserved.</a:t>
            </a:r>
            <a:endParaRPr lang="en-US" noProof="0" dirty="0"/>
          </a:p>
        </p:txBody>
      </p:sp>
      <p:grpSp>
        <p:nvGrpSpPr>
          <p:cNvPr id="19" name="Group 18"/>
          <p:cNvGrpSpPr/>
          <p:nvPr/>
        </p:nvGrpSpPr>
        <p:grpSpPr>
          <a:xfrm>
            <a:off x="854075" y="2091089"/>
            <a:ext cx="1438351" cy="4296540"/>
            <a:chOff x="1068174" y="1044121"/>
            <a:chExt cx="1628933" cy="4865832"/>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174" y="1774773"/>
              <a:ext cx="1628933" cy="2903075"/>
            </a:xfrm>
            <a:prstGeom prst="rect">
              <a:avLst/>
            </a:prstGeom>
            <a:effectLst/>
          </p:spPr>
        </p:pic>
        <p:sp>
          <p:nvSpPr>
            <p:cNvPr id="11" name="Rectangle 10"/>
            <p:cNvSpPr/>
            <p:nvPr/>
          </p:nvSpPr>
          <p:spPr>
            <a:xfrm>
              <a:off x="1326944" y="4968849"/>
              <a:ext cx="1111389" cy="94110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Arial"/>
                  <a:ea typeface="+mn-ea"/>
                  <a:cs typeface="+mn-cs"/>
                </a:rPr>
                <a:t>$57.1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Arial"/>
                  <a:ea typeface="+mn-ea"/>
                  <a:cs typeface="+mn-cs"/>
                </a:rPr>
                <a:t>+20%</a:t>
              </a:r>
              <a:endParaRPr kumimoji="0" lang="de-DE" sz="24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12" name="Rectangle 11"/>
            <p:cNvSpPr/>
            <p:nvPr/>
          </p:nvSpPr>
          <p:spPr>
            <a:xfrm>
              <a:off x="1478531" y="1044121"/>
              <a:ext cx="808217" cy="45312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USA</a:t>
              </a:r>
              <a:endParaRPr kumimoji="0" lang="de-DE" sz="2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grpSp>
      <p:grpSp>
        <p:nvGrpSpPr>
          <p:cNvPr id="20" name="Group 19"/>
          <p:cNvGrpSpPr/>
          <p:nvPr/>
        </p:nvGrpSpPr>
        <p:grpSpPr>
          <a:xfrm>
            <a:off x="3062916" y="2084226"/>
            <a:ext cx="1438351" cy="4665872"/>
            <a:chOff x="1068174" y="1044121"/>
            <a:chExt cx="1628933" cy="5284101"/>
          </a:xfrm>
        </p:grpSpPr>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174" y="1774773"/>
              <a:ext cx="1628933" cy="2903075"/>
            </a:xfrm>
            <a:prstGeom prst="rect">
              <a:avLst/>
            </a:prstGeom>
            <a:effectLst/>
          </p:spPr>
        </p:pic>
        <p:sp>
          <p:nvSpPr>
            <p:cNvPr id="23" name="Rectangle 22"/>
            <p:cNvSpPr/>
            <p:nvPr/>
          </p:nvSpPr>
          <p:spPr>
            <a:xfrm>
              <a:off x="1326946" y="4968849"/>
              <a:ext cx="1111389" cy="135937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Arial"/>
                  <a:ea typeface="+mn-ea"/>
                  <a:cs typeface="+mn-cs"/>
                </a:rPr>
                <a:t>$37.9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0000">
                      <a:lumMod val="65000"/>
                      <a:lumOff val="35000"/>
                    </a:srgbClr>
                  </a:solidFill>
                  <a:latin typeface="Arial"/>
                </a:rPr>
                <a:t>+33%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333333"/>
                </a:solidFill>
                <a:effectLst/>
                <a:uLnTx/>
                <a:uFillTx/>
                <a:latin typeface="Arial"/>
                <a:ea typeface="+mn-ea"/>
                <a:cs typeface="+mn-cs"/>
              </a:endParaRPr>
            </a:p>
          </p:txBody>
        </p:sp>
        <p:sp>
          <p:nvSpPr>
            <p:cNvPr id="24" name="Rectangle 23"/>
            <p:cNvSpPr/>
            <p:nvPr/>
          </p:nvSpPr>
          <p:spPr>
            <a:xfrm>
              <a:off x="1325129" y="1044121"/>
              <a:ext cx="1115020" cy="45312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CHINA</a:t>
              </a:r>
              <a:endParaRPr kumimoji="0" lang="de-DE" sz="2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grpSp>
      <p:grpSp>
        <p:nvGrpSpPr>
          <p:cNvPr id="26" name="Group 25"/>
          <p:cNvGrpSpPr/>
          <p:nvPr/>
        </p:nvGrpSpPr>
        <p:grpSpPr>
          <a:xfrm>
            <a:off x="5383723" y="2084226"/>
            <a:ext cx="1438351" cy="4296540"/>
            <a:chOff x="1068174" y="1044121"/>
            <a:chExt cx="1628933" cy="4865832"/>
          </a:xfrm>
        </p:grpSpPr>
        <p:pic>
          <p:nvPicPr>
            <p:cNvPr id="27" name="Picture 2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174" y="1774773"/>
              <a:ext cx="1628933" cy="2903075"/>
            </a:xfrm>
            <a:prstGeom prst="rect">
              <a:avLst/>
            </a:prstGeom>
            <a:effectLst/>
          </p:spPr>
        </p:pic>
        <p:sp>
          <p:nvSpPr>
            <p:cNvPr id="29" name="Rectangle 28"/>
            <p:cNvSpPr/>
            <p:nvPr/>
          </p:nvSpPr>
          <p:spPr>
            <a:xfrm>
              <a:off x="1326944" y="4968849"/>
              <a:ext cx="1111389" cy="94110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Arial"/>
                  <a:ea typeface="+mn-ea"/>
                  <a:cs typeface="+mn-cs"/>
                </a:rPr>
                <a:t>$10.0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Arial"/>
                  <a:ea typeface="+mn-ea"/>
                  <a:cs typeface="+mn-cs"/>
                </a:rPr>
                <a:t>+22%</a:t>
              </a:r>
              <a:endParaRPr kumimoji="0" lang="de-DE" sz="24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30" name="Rectangle 29"/>
            <p:cNvSpPr/>
            <p:nvPr/>
          </p:nvSpPr>
          <p:spPr>
            <a:xfrm>
              <a:off x="1575655" y="1044121"/>
              <a:ext cx="613968" cy="45312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UK</a:t>
              </a:r>
              <a:endParaRPr kumimoji="0" lang="de-DE" sz="2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grpSp>
      <p:grpSp>
        <p:nvGrpSpPr>
          <p:cNvPr id="32" name="Group 31"/>
          <p:cNvGrpSpPr/>
          <p:nvPr/>
        </p:nvGrpSpPr>
        <p:grpSpPr>
          <a:xfrm>
            <a:off x="7648547" y="2084226"/>
            <a:ext cx="1438351" cy="4296540"/>
            <a:chOff x="1068174" y="1044121"/>
            <a:chExt cx="1628933" cy="4865832"/>
          </a:xfrm>
        </p:grpSpPr>
        <p:pic>
          <p:nvPicPr>
            <p:cNvPr id="33" name="Picture 3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174" y="1774773"/>
              <a:ext cx="1628933" cy="2903075"/>
            </a:xfrm>
            <a:prstGeom prst="rect">
              <a:avLst/>
            </a:prstGeom>
            <a:effectLst/>
          </p:spPr>
        </p:pic>
        <p:sp>
          <p:nvSpPr>
            <p:cNvPr id="35" name="Rectangle 34"/>
            <p:cNvSpPr/>
            <p:nvPr/>
          </p:nvSpPr>
          <p:spPr>
            <a:xfrm>
              <a:off x="1326946" y="4968849"/>
              <a:ext cx="1111389" cy="94110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Arial"/>
                  <a:ea typeface="+mn-ea"/>
                  <a:cs typeface="+mn-cs"/>
                </a:rPr>
                <a:t>$7.4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Arial"/>
                  <a:ea typeface="+mn-ea"/>
                  <a:cs typeface="+mn-cs"/>
                </a:rPr>
                <a:t>+25%</a:t>
              </a:r>
              <a:endParaRPr kumimoji="0" lang="de-DE" sz="24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36" name="Rectangle 35"/>
            <p:cNvSpPr/>
            <p:nvPr/>
          </p:nvSpPr>
          <p:spPr>
            <a:xfrm>
              <a:off x="1319575" y="1044121"/>
              <a:ext cx="1126130" cy="45312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JAPAN</a:t>
              </a:r>
              <a:endParaRPr kumimoji="0" lang="de-DE" sz="2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grpSp>
      <p:grpSp>
        <p:nvGrpSpPr>
          <p:cNvPr id="38" name="Group 37"/>
          <p:cNvGrpSpPr/>
          <p:nvPr/>
        </p:nvGrpSpPr>
        <p:grpSpPr>
          <a:xfrm>
            <a:off x="9890996" y="2084226"/>
            <a:ext cx="1483098" cy="4296540"/>
            <a:chOff x="1042836" y="1044121"/>
            <a:chExt cx="1679609" cy="4865832"/>
          </a:xfrm>
        </p:grpSpPr>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174" y="1774773"/>
              <a:ext cx="1628933" cy="2903075"/>
            </a:xfrm>
            <a:prstGeom prst="rect">
              <a:avLst/>
            </a:prstGeom>
            <a:effectLst/>
          </p:spPr>
        </p:pic>
        <p:sp>
          <p:nvSpPr>
            <p:cNvPr id="41" name="Rectangle 40"/>
            <p:cNvSpPr/>
            <p:nvPr/>
          </p:nvSpPr>
          <p:spPr>
            <a:xfrm>
              <a:off x="1326945" y="4968849"/>
              <a:ext cx="1111389" cy="94110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Arial"/>
                  <a:ea typeface="+mn-ea"/>
                  <a:cs typeface="+mn-cs"/>
                </a:rPr>
                <a:t>$4.4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Arial"/>
                  <a:ea typeface="+mn-ea"/>
                  <a:cs typeface="+mn-cs"/>
                </a:rPr>
                <a:t>+25%</a:t>
              </a:r>
              <a:endParaRPr kumimoji="0" lang="de-DE" sz="24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sp>
          <p:nvSpPr>
            <p:cNvPr id="42" name="Rectangle 41"/>
            <p:cNvSpPr/>
            <p:nvPr/>
          </p:nvSpPr>
          <p:spPr>
            <a:xfrm>
              <a:off x="1042836" y="1044121"/>
              <a:ext cx="1679609" cy="45312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Arial"/>
                  <a:ea typeface="+mn-ea"/>
                  <a:cs typeface="+mn-cs"/>
                </a:rPr>
                <a:t>GERMANY</a:t>
              </a:r>
              <a:endParaRPr kumimoji="0" lang="de-DE" sz="2000" b="0" i="0" u="none" strike="noStrike" kern="1200" cap="none" spc="0" normalizeH="0" baseline="0" noProof="0" dirty="0">
                <a:ln>
                  <a:noFill/>
                </a:ln>
                <a:solidFill>
                  <a:srgbClr val="000000">
                    <a:lumMod val="65000"/>
                    <a:lumOff val="35000"/>
                  </a:srgbClr>
                </a:solidFill>
                <a:effectLst/>
                <a:uLnTx/>
                <a:uFillTx/>
                <a:latin typeface="Arial"/>
                <a:ea typeface="+mn-ea"/>
                <a:cs typeface="+mn-cs"/>
              </a:endParaRPr>
            </a:p>
          </p:txBody>
        </p:sp>
      </p:gr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1697" y="3521908"/>
            <a:ext cx="842400" cy="842400"/>
          </a:xfrm>
          <a:prstGeom prst="rect">
            <a:avLst/>
          </a:prstGeom>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1343" y="3519928"/>
            <a:ext cx="842400" cy="842400"/>
          </a:xfrm>
          <a:prstGeom prst="rect">
            <a:avLst/>
          </a:prstGeom>
        </p:spPr>
      </p:pic>
      <p:pic>
        <p:nvPicPr>
          <p:cNvPr id="48" name="Picture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7347" y="3528771"/>
            <a:ext cx="840420" cy="84042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3040" y="3519816"/>
            <a:ext cx="842400" cy="842400"/>
          </a:xfrm>
          <a:prstGeom prst="rect">
            <a:avLst/>
          </a:prstGeom>
        </p:spPr>
      </p:pic>
      <p:pic>
        <p:nvPicPr>
          <p:cNvPr id="54" name="Picture 5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53727" y="3438209"/>
            <a:ext cx="1027990" cy="1002291"/>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07211" y="4783836"/>
            <a:ext cx="770429" cy="592763"/>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66613" y="4731446"/>
            <a:ext cx="770429" cy="592763"/>
          </a:xfrm>
          <a:prstGeom prst="rect">
            <a:avLst/>
          </a:prstGeom>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36859" y="4731446"/>
            <a:ext cx="770429" cy="592763"/>
          </a:xfrm>
          <a:prstGeom prst="rect">
            <a:avLst/>
          </a:prstGeom>
        </p:spPr>
      </p:pic>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01683" y="4731446"/>
            <a:ext cx="770429" cy="592763"/>
          </a:xfrm>
          <a:prstGeom prst="rect">
            <a:avLst/>
          </a:prstGeom>
        </p:spPr>
      </p:pic>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66505" y="4731446"/>
            <a:ext cx="770429" cy="592763"/>
          </a:xfrm>
          <a:prstGeom prst="rect">
            <a:avLst/>
          </a:prstGeom>
        </p:spPr>
      </p:pic>
      <p:sp>
        <p:nvSpPr>
          <p:cNvPr id="8" name="Rectangle 7"/>
          <p:cNvSpPr/>
          <p:nvPr/>
        </p:nvSpPr>
        <p:spPr>
          <a:xfrm>
            <a:off x="952500" y="1132920"/>
            <a:ext cx="102870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4BBBEB"/>
                </a:solidFill>
                <a:latin typeface="Arial"/>
              </a:rPr>
              <a:t>Top 5 Countries by Mobile Ad Spending (Billions) </a:t>
            </a:r>
            <a:br>
              <a:rPr lang="en-US" sz="2000" dirty="0">
                <a:solidFill>
                  <a:srgbClr val="4BBBEB"/>
                </a:solidFill>
                <a:latin typeface="Arial"/>
              </a:rPr>
            </a:br>
            <a:r>
              <a:rPr lang="en-US" sz="2000" dirty="0">
                <a:solidFill>
                  <a:srgbClr val="4BBBEB"/>
                </a:solidFill>
                <a:latin typeface="Arial"/>
              </a:rPr>
              <a:t>with 2017-2018 Expected Market Growth</a:t>
            </a:r>
          </a:p>
        </p:txBody>
      </p:sp>
    </p:spTree>
    <p:extLst>
      <p:ext uri="{BB962C8B-B14F-4D97-AF65-F5344CB8AC3E}">
        <p14:creationId xmlns:p14="http://schemas.microsoft.com/office/powerpoint/2010/main" val="4222246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764"/>
            <a:ext cx="9351827" cy="1093268"/>
          </a:xfrm>
        </p:spPr>
        <p:txBody>
          <a:bodyPr/>
          <a:lstStyle/>
          <a:p>
            <a:r>
              <a:rPr lang="de-DE" dirty="0"/>
              <a:t>In-App Advertising Domination: A Worldwide Phenomenon</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CC08D-D6D9-734D-B3F4-1D7EB4E73237}" type="datetime1">
              <a:rPr kumimoji="0" lang="en-US" sz="9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3/10/2017</a:t>
            </a:fld>
            <a:endParaRPr kumimoji="0" lang="en-US" sz="900" b="0" i="0" u="none" strike="noStrike" kern="1200" cap="none" spc="0" normalizeH="0" baseline="0" noProof="0" dirty="0">
              <a:ln>
                <a:noFill/>
              </a:ln>
              <a:solidFill>
                <a:srgbClr val="333333">
                  <a:tint val="75000"/>
                </a:srgb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6FB18-5DF1-419A-B975-14AFDDD65B9F}" type="slidenum">
              <a:rPr kumimoji="0" lang="en-US" sz="900" b="0" i="0" u="none" strike="noStrike" kern="1200" cap="none" spc="0" normalizeH="0" baseline="0" noProof="0" smtClean="0">
                <a:ln>
                  <a:noFill/>
                </a:ln>
                <a:solidFill>
                  <a:srgbClr val="333333">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333333">
                  <a:tint val="75000"/>
                </a:srgbClr>
              </a:solidFill>
              <a:effectLst/>
              <a:uLnTx/>
              <a:uFillTx/>
              <a:latin typeface="Arial"/>
              <a:ea typeface="+mn-ea"/>
              <a:cs typeface="+mn-cs"/>
            </a:endParaRPr>
          </a:p>
        </p:txBody>
      </p:sp>
      <p:sp>
        <p:nvSpPr>
          <p:cNvPr id="6" name="Footer Placeholder 5"/>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33333">
                    <a:lumMod val="50000"/>
                    <a:lumOff val="50000"/>
                  </a:srgbClr>
                </a:solidFill>
                <a:effectLst/>
                <a:uLnTx/>
                <a:uFillTx/>
                <a:latin typeface="Arial"/>
                <a:ea typeface="+mn-ea"/>
                <a:cs typeface="+mn-cs"/>
              </a:rPr>
              <a:t>​</a:t>
            </a:r>
            <a:r>
              <a:rPr kumimoji="0" lang="en-GB" sz="800" b="0" i="0" u="none" strike="noStrike" kern="1200" cap="none" spc="0" normalizeH="0" baseline="0" noProof="0">
                <a:ln>
                  <a:noFill/>
                </a:ln>
                <a:solidFill>
                  <a:srgbClr val="333333">
                    <a:lumMod val="50000"/>
                    <a:lumOff val="50000"/>
                  </a:srgbClr>
                </a:solidFill>
                <a:effectLst/>
                <a:uLnTx/>
                <a:uFillTx/>
                <a:latin typeface="Arial"/>
                <a:ea typeface="+mn-ea"/>
                <a:cs typeface="+mn-cs"/>
              </a:rPr>
              <a:t>Copyright © 2017 Smaato Inc. All Rights Reserved.</a:t>
            </a:r>
            <a:endParaRPr kumimoji="0" lang="en-US" sz="800" b="0" i="0" u="none" strike="noStrike" kern="1200" cap="none" spc="0" normalizeH="0" baseline="0" noProof="0" dirty="0">
              <a:ln>
                <a:noFill/>
              </a:ln>
              <a:solidFill>
                <a:srgbClr val="333333">
                  <a:lumMod val="50000"/>
                  <a:lumOff val="50000"/>
                </a:srgbClr>
              </a:solidFill>
              <a:effectLst/>
              <a:uLnTx/>
              <a:uFillTx/>
              <a:latin typeface="Arial"/>
              <a:ea typeface="+mn-ea"/>
              <a:cs typeface="+mn-cs"/>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8131" t="32699" r="33272" b="35268"/>
          <a:stretch/>
        </p:blipFill>
        <p:spPr>
          <a:xfrm>
            <a:off x="952500" y="1825356"/>
            <a:ext cx="3609128" cy="3852371"/>
          </a:xfrm>
          <a:prstGeom prst="rect">
            <a:avLst/>
          </a:prstGeom>
        </p:spPr>
      </p:pic>
      <p:sp>
        <p:nvSpPr>
          <p:cNvPr id="11" name="Rectangle 10"/>
          <p:cNvSpPr/>
          <p:nvPr/>
        </p:nvSpPr>
        <p:spPr>
          <a:xfrm>
            <a:off x="558800" y="1127039"/>
            <a:ext cx="4440768" cy="707886"/>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BBEB"/>
                </a:solidFill>
                <a:effectLst/>
                <a:uLnTx/>
                <a:uFillTx/>
                <a:latin typeface="Arial"/>
                <a:ea typeface="+mn-ea"/>
                <a:cs typeface="+mn-cs"/>
              </a:rPr>
              <a:t>In-App vs. Mobile Web Share of Mobile Ad Spending</a:t>
            </a:r>
            <a:endParaRPr kumimoji="0" lang="en-US" sz="2000" b="0" i="0" u="none" strike="noStrike" kern="1200" cap="none" spc="0" normalizeH="0" baseline="0" noProof="0" dirty="0">
              <a:ln>
                <a:noFill/>
              </a:ln>
              <a:solidFill>
                <a:srgbClr val="4BBBEB"/>
              </a:solidFill>
              <a:effectLst/>
              <a:uLnTx/>
              <a:uFillTx/>
              <a:latin typeface="Arial"/>
              <a:ea typeface="+mn-ea"/>
              <a:cs typeface="+mn-cs"/>
              <a:sym typeface="Arial" charset="0"/>
            </a:endParaRPr>
          </a:p>
        </p:txBody>
      </p:sp>
      <p:sp>
        <p:nvSpPr>
          <p:cNvPr id="12" name="Rectangle 11"/>
          <p:cNvSpPr/>
          <p:nvPr/>
        </p:nvSpPr>
        <p:spPr>
          <a:xfrm>
            <a:off x="6786498" y="1140930"/>
            <a:ext cx="4657724" cy="707886"/>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BBBEB"/>
                </a:solidFill>
                <a:effectLst/>
                <a:uLnTx/>
                <a:uFillTx/>
                <a:latin typeface="Arial"/>
                <a:ea typeface="+mn-ea"/>
                <a:cs typeface="+mn-cs"/>
              </a:rPr>
              <a:t>In-App vs. Mobile Web Share of Mobile Ad Spending in Top 10 Global Markets </a:t>
            </a:r>
            <a:endParaRPr kumimoji="0" lang="en-US" sz="2000" b="0" i="0" u="none" strike="noStrike" kern="1200" cap="none" spc="0" normalizeH="0" baseline="0" noProof="0" dirty="0">
              <a:ln>
                <a:noFill/>
              </a:ln>
              <a:solidFill>
                <a:srgbClr val="4BBBEB"/>
              </a:solidFill>
              <a:effectLst/>
              <a:uLnTx/>
              <a:uFillTx/>
              <a:latin typeface="Arial"/>
              <a:ea typeface="+mn-ea"/>
              <a:cs typeface="+mn-cs"/>
              <a:sym typeface="Arial" charset="0"/>
            </a:endParaRPr>
          </a:p>
        </p:txBody>
      </p:sp>
      <p:sp>
        <p:nvSpPr>
          <p:cNvPr id="13" name="Rectangle 12"/>
          <p:cNvSpPr/>
          <p:nvPr/>
        </p:nvSpPr>
        <p:spPr>
          <a:xfrm>
            <a:off x="8703313" y="6338556"/>
            <a:ext cx="2651688"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57585A"/>
                </a:solidFill>
                <a:effectLst/>
                <a:uLnTx/>
                <a:uFillTx/>
                <a:latin typeface="Helvetica LT Light" panose="02000403040000020004" pitchFamily="2" charset="0"/>
                <a:ea typeface="+mn-ea"/>
                <a:cs typeface="+mn-cs"/>
              </a:rPr>
              <a:t>Source: Smaato Publisher Platform (SPX), 2014-2016</a:t>
            </a:r>
            <a:endParaRPr kumimoji="0" lang="de-DE" sz="800" b="0" i="0" u="none" strike="noStrike" kern="1200" cap="none" spc="0" normalizeH="0" baseline="0" noProof="0" dirty="0">
              <a:ln>
                <a:noFill/>
              </a:ln>
              <a:solidFill>
                <a:srgbClr val="333333"/>
              </a:solidFill>
              <a:effectLst/>
              <a:uLnTx/>
              <a:uFillTx/>
              <a:latin typeface="Arial"/>
              <a:ea typeface="+mn-ea"/>
              <a:cs typeface="+mn-cs"/>
            </a:endParaRPr>
          </a:p>
        </p:txBody>
      </p:sp>
      <p:sp>
        <p:nvSpPr>
          <p:cNvPr id="19" name="Freeform 207"/>
          <p:cNvSpPr>
            <a:spLocks/>
          </p:cNvSpPr>
          <p:nvPr/>
        </p:nvSpPr>
        <p:spPr bwMode="auto">
          <a:xfrm>
            <a:off x="5344436" y="4403828"/>
            <a:ext cx="3411" cy="1706"/>
          </a:xfrm>
          <a:custGeom>
            <a:avLst/>
            <a:gdLst>
              <a:gd name="T0" fmla="*/ 6 w 11"/>
              <a:gd name="T1" fmla="*/ 0 h 11"/>
              <a:gd name="T2" fmla="*/ 7 w 11"/>
              <a:gd name="T3" fmla="*/ 2 h 11"/>
              <a:gd name="T4" fmla="*/ 11 w 11"/>
              <a:gd name="T5" fmla="*/ 2 h 11"/>
              <a:gd name="T6" fmla="*/ 8 w 11"/>
              <a:gd name="T7" fmla="*/ 5 h 11"/>
              <a:gd name="T8" fmla="*/ 9 w 11"/>
              <a:gd name="T9" fmla="*/ 9 h 11"/>
              <a:gd name="T10" fmla="*/ 6 w 11"/>
              <a:gd name="T11" fmla="*/ 8 h 11"/>
              <a:gd name="T12" fmla="*/ 2 w 11"/>
              <a:gd name="T13" fmla="*/ 11 h 11"/>
              <a:gd name="T14" fmla="*/ 3 w 11"/>
              <a:gd name="T15" fmla="*/ 7 h 11"/>
              <a:gd name="T16" fmla="*/ 0 w 11"/>
              <a:gd name="T17" fmla="*/ 5 h 11"/>
              <a:gd name="T18" fmla="*/ 4 w 11"/>
              <a:gd name="T19" fmla="*/ 4 h 11"/>
              <a:gd name="T20" fmla="*/ 6 w 11"/>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6" y="0"/>
                </a:moveTo>
                <a:cubicBezTo>
                  <a:pt x="6" y="1"/>
                  <a:pt x="7" y="2"/>
                  <a:pt x="7" y="2"/>
                </a:cubicBezTo>
                <a:cubicBezTo>
                  <a:pt x="9" y="2"/>
                  <a:pt x="10" y="2"/>
                  <a:pt x="11" y="2"/>
                </a:cubicBezTo>
                <a:cubicBezTo>
                  <a:pt x="10" y="3"/>
                  <a:pt x="9" y="4"/>
                  <a:pt x="8" y="5"/>
                </a:cubicBezTo>
                <a:cubicBezTo>
                  <a:pt x="9" y="7"/>
                  <a:pt x="9" y="8"/>
                  <a:pt x="9" y="9"/>
                </a:cubicBezTo>
                <a:cubicBezTo>
                  <a:pt x="8" y="9"/>
                  <a:pt x="7" y="9"/>
                  <a:pt x="6" y="8"/>
                </a:cubicBezTo>
                <a:cubicBezTo>
                  <a:pt x="4" y="9"/>
                  <a:pt x="3" y="10"/>
                  <a:pt x="2" y="11"/>
                </a:cubicBezTo>
                <a:cubicBezTo>
                  <a:pt x="2" y="10"/>
                  <a:pt x="2" y="9"/>
                  <a:pt x="3" y="7"/>
                </a:cubicBezTo>
                <a:cubicBezTo>
                  <a:pt x="2" y="7"/>
                  <a:pt x="1" y="6"/>
                  <a:pt x="0" y="5"/>
                </a:cubicBezTo>
                <a:cubicBezTo>
                  <a:pt x="1" y="5"/>
                  <a:pt x="2" y="4"/>
                  <a:pt x="4" y="4"/>
                </a:cubicBezTo>
                <a:cubicBezTo>
                  <a:pt x="4" y="2"/>
                  <a:pt x="5" y="1"/>
                  <a:pt x="6"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208"/>
          <p:cNvSpPr>
            <a:spLocks/>
          </p:cNvSpPr>
          <p:nvPr/>
        </p:nvSpPr>
        <p:spPr bwMode="auto">
          <a:xfrm>
            <a:off x="5339320" y="4408945"/>
            <a:ext cx="3411" cy="3411"/>
          </a:xfrm>
          <a:custGeom>
            <a:avLst/>
            <a:gdLst>
              <a:gd name="T0" fmla="*/ 6 w 12"/>
              <a:gd name="T1" fmla="*/ 0 h 12"/>
              <a:gd name="T2" fmla="*/ 8 w 12"/>
              <a:gd name="T3" fmla="*/ 3 h 12"/>
              <a:gd name="T4" fmla="*/ 12 w 12"/>
              <a:gd name="T5" fmla="*/ 3 h 12"/>
              <a:gd name="T6" fmla="*/ 9 w 12"/>
              <a:gd name="T7" fmla="*/ 6 h 12"/>
              <a:gd name="T8" fmla="*/ 10 w 12"/>
              <a:gd name="T9" fmla="*/ 10 h 12"/>
              <a:gd name="T10" fmla="*/ 6 w 12"/>
              <a:gd name="T11" fmla="*/ 9 h 12"/>
              <a:gd name="T12" fmla="*/ 3 w 12"/>
              <a:gd name="T13" fmla="*/ 12 h 12"/>
              <a:gd name="T14" fmla="*/ 3 w 12"/>
              <a:gd name="T15" fmla="*/ 8 h 12"/>
              <a:gd name="T16" fmla="*/ 0 w 12"/>
              <a:gd name="T17" fmla="*/ 6 h 12"/>
              <a:gd name="T18" fmla="*/ 4 w 12"/>
              <a:gd name="T19" fmla="*/ 4 h 12"/>
              <a:gd name="T20" fmla="*/ 6 w 12"/>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6" y="0"/>
                </a:moveTo>
                <a:cubicBezTo>
                  <a:pt x="7" y="1"/>
                  <a:pt x="7" y="2"/>
                  <a:pt x="8" y="3"/>
                </a:cubicBezTo>
                <a:cubicBezTo>
                  <a:pt x="9" y="3"/>
                  <a:pt x="11" y="3"/>
                  <a:pt x="12" y="3"/>
                </a:cubicBezTo>
                <a:cubicBezTo>
                  <a:pt x="11" y="4"/>
                  <a:pt x="10" y="5"/>
                  <a:pt x="9" y="6"/>
                </a:cubicBezTo>
                <a:cubicBezTo>
                  <a:pt x="9" y="8"/>
                  <a:pt x="9" y="9"/>
                  <a:pt x="10" y="10"/>
                </a:cubicBezTo>
                <a:cubicBezTo>
                  <a:pt x="8" y="10"/>
                  <a:pt x="7" y="10"/>
                  <a:pt x="6" y="9"/>
                </a:cubicBezTo>
                <a:cubicBezTo>
                  <a:pt x="5" y="10"/>
                  <a:pt x="4" y="11"/>
                  <a:pt x="3" y="12"/>
                </a:cubicBezTo>
                <a:cubicBezTo>
                  <a:pt x="3" y="11"/>
                  <a:pt x="3" y="9"/>
                  <a:pt x="3" y="8"/>
                </a:cubicBezTo>
                <a:cubicBezTo>
                  <a:pt x="2" y="7"/>
                  <a:pt x="1" y="7"/>
                  <a:pt x="0" y="6"/>
                </a:cubicBezTo>
                <a:cubicBezTo>
                  <a:pt x="2" y="6"/>
                  <a:pt x="3" y="5"/>
                  <a:pt x="4" y="4"/>
                </a:cubicBezTo>
                <a:cubicBezTo>
                  <a:pt x="5" y="3"/>
                  <a:pt x="6" y="2"/>
                  <a:pt x="6"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09"/>
          <p:cNvSpPr>
            <a:spLocks/>
          </p:cNvSpPr>
          <p:nvPr/>
        </p:nvSpPr>
        <p:spPr bwMode="auto">
          <a:xfrm>
            <a:off x="5347847" y="4402123"/>
            <a:ext cx="3411" cy="1706"/>
          </a:xfrm>
          <a:custGeom>
            <a:avLst/>
            <a:gdLst>
              <a:gd name="T0" fmla="*/ 6 w 12"/>
              <a:gd name="T1" fmla="*/ 0 h 12"/>
              <a:gd name="T2" fmla="*/ 8 w 12"/>
              <a:gd name="T3" fmla="*/ 3 h 12"/>
              <a:gd name="T4" fmla="*/ 12 w 12"/>
              <a:gd name="T5" fmla="*/ 3 h 12"/>
              <a:gd name="T6" fmla="*/ 9 w 12"/>
              <a:gd name="T7" fmla="*/ 6 h 12"/>
              <a:gd name="T8" fmla="*/ 9 w 12"/>
              <a:gd name="T9" fmla="*/ 10 h 12"/>
              <a:gd name="T10" fmla="*/ 6 w 12"/>
              <a:gd name="T11" fmla="*/ 9 h 12"/>
              <a:gd name="T12" fmla="*/ 2 w 12"/>
              <a:gd name="T13" fmla="*/ 12 h 12"/>
              <a:gd name="T14" fmla="*/ 3 w 12"/>
              <a:gd name="T15" fmla="*/ 8 h 12"/>
              <a:gd name="T16" fmla="*/ 0 w 12"/>
              <a:gd name="T17" fmla="*/ 6 h 12"/>
              <a:gd name="T18" fmla="*/ 4 w 12"/>
              <a:gd name="T19" fmla="*/ 4 h 12"/>
              <a:gd name="T20" fmla="*/ 6 w 12"/>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6" y="0"/>
                </a:moveTo>
                <a:cubicBezTo>
                  <a:pt x="7" y="1"/>
                  <a:pt x="7" y="2"/>
                  <a:pt x="8" y="3"/>
                </a:cubicBezTo>
                <a:cubicBezTo>
                  <a:pt x="9" y="3"/>
                  <a:pt x="10" y="3"/>
                  <a:pt x="12" y="3"/>
                </a:cubicBezTo>
                <a:cubicBezTo>
                  <a:pt x="11" y="4"/>
                  <a:pt x="10" y="5"/>
                  <a:pt x="9" y="6"/>
                </a:cubicBezTo>
                <a:cubicBezTo>
                  <a:pt x="9" y="7"/>
                  <a:pt x="9" y="9"/>
                  <a:pt x="9" y="10"/>
                </a:cubicBezTo>
                <a:cubicBezTo>
                  <a:pt x="8" y="10"/>
                  <a:pt x="7" y="9"/>
                  <a:pt x="6" y="9"/>
                </a:cubicBezTo>
                <a:cubicBezTo>
                  <a:pt x="5" y="10"/>
                  <a:pt x="4" y="11"/>
                  <a:pt x="2" y="12"/>
                </a:cubicBezTo>
                <a:cubicBezTo>
                  <a:pt x="3" y="11"/>
                  <a:pt x="3" y="9"/>
                  <a:pt x="3" y="8"/>
                </a:cubicBezTo>
                <a:cubicBezTo>
                  <a:pt x="2" y="7"/>
                  <a:pt x="1" y="7"/>
                  <a:pt x="0" y="6"/>
                </a:cubicBezTo>
                <a:cubicBezTo>
                  <a:pt x="2" y="6"/>
                  <a:pt x="3" y="5"/>
                  <a:pt x="4" y="4"/>
                </a:cubicBezTo>
                <a:cubicBezTo>
                  <a:pt x="5" y="3"/>
                  <a:pt x="5" y="2"/>
                  <a:pt x="6"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210"/>
          <p:cNvSpPr>
            <a:spLocks/>
          </p:cNvSpPr>
          <p:nvPr/>
        </p:nvSpPr>
        <p:spPr bwMode="auto">
          <a:xfrm>
            <a:off x="5352963" y="4403828"/>
            <a:ext cx="3411" cy="3411"/>
          </a:xfrm>
          <a:custGeom>
            <a:avLst/>
            <a:gdLst>
              <a:gd name="T0" fmla="*/ 5 w 11"/>
              <a:gd name="T1" fmla="*/ 0 h 12"/>
              <a:gd name="T2" fmla="*/ 7 w 11"/>
              <a:gd name="T3" fmla="*/ 3 h 12"/>
              <a:gd name="T4" fmla="*/ 11 w 11"/>
              <a:gd name="T5" fmla="*/ 2 h 12"/>
              <a:gd name="T6" fmla="*/ 8 w 11"/>
              <a:gd name="T7" fmla="*/ 6 h 12"/>
              <a:gd name="T8" fmla="*/ 9 w 11"/>
              <a:gd name="T9" fmla="*/ 10 h 12"/>
              <a:gd name="T10" fmla="*/ 5 w 11"/>
              <a:gd name="T11" fmla="*/ 9 h 12"/>
              <a:gd name="T12" fmla="*/ 2 w 11"/>
              <a:gd name="T13" fmla="*/ 12 h 12"/>
              <a:gd name="T14" fmla="*/ 3 w 11"/>
              <a:gd name="T15" fmla="*/ 8 h 12"/>
              <a:gd name="T16" fmla="*/ 0 w 11"/>
              <a:gd name="T17" fmla="*/ 6 h 12"/>
              <a:gd name="T18" fmla="*/ 4 w 11"/>
              <a:gd name="T19" fmla="*/ 4 h 12"/>
              <a:gd name="T20" fmla="*/ 5 w 11"/>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2">
                <a:moveTo>
                  <a:pt x="5" y="0"/>
                </a:moveTo>
                <a:cubicBezTo>
                  <a:pt x="6" y="1"/>
                  <a:pt x="7" y="2"/>
                  <a:pt x="7" y="3"/>
                </a:cubicBezTo>
                <a:cubicBezTo>
                  <a:pt x="8" y="3"/>
                  <a:pt x="10" y="3"/>
                  <a:pt x="11" y="2"/>
                </a:cubicBezTo>
                <a:cubicBezTo>
                  <a:pt x="10" y="4"/>
                  <a:pt x="9" y="5"/>
                  <a:pt x="8" y="6"/>
                </a:cubicBezTo>
                <a:cubicBezTo>
                  <a:pt x="8" y="7"/>
                  <a:pt x="9" y="8"/>
                  <a:pt x="9" y="10"/>
                </a:cubicBezTo>
                <a:cubicBezTo>
                  <a:pt x="8" y="9"/>
                  <a:pt x="7" y="9"/>
                  <a:pt x="5" y="9"/>
                </a:cubicBezTo>
                <a:cubicBezTo>
                  <a:pt x="4" y="10"/>
                  <a:pt x="3" y="11"/>
                  <a:pt x="2" y="12"/>
                </a:cubicBezTo>
                <a:cubicBezTo>
                  <a:pt x="2" y="11"/>
                  <a:pt x="2" y="9"/>
                  <a:pt x="3" y="8"/>
                </a:cubicBezTo>
                <a:cubicBezTo>
                  <a:pt x="2" y="7"/>
                  <a:pt x="1" y="7"/>
                  <a:pt x="0" y="6"/>
                </a:cubicBezTo>
                <a:cubicBezTo>
                  <a:pt x="1" y="6"/>
                  <a:pt x="2" y="5"/>
                  <a:pt x="4" y="4"/>
                </a:cubicBezTo>
                <a:cubicBezTo>
                  <a:pt x="4" y="3"/>
                  <a:pt x="5" y="2"/>
                  <a:pt x="5"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11"/>
          <p:cNvSpPr>
            <a:spLocks/>
          </p:cNvSpPr>
          <p:nvPr/>
        </p:nvSpPr>
        <p:spPr bwMode="auto">
          <a:xfrm>
            <a:off x="5351257" y="4410650"/>
            <a:ext cx="3411" cy="3411"/>
          </a:xfrm>
          <a:custGeom>
            <a:avLst/>
            <a:gdLst>
              <a:gd name="T0" fmla="*/ 6 w 12"/>
              <a:gd name="T1" fmla="*/ 0 h 11"/>
              <a:gd name="T2" fmla="*/ 8 w 12"/>
              <a:gd name="T3" fmla="*/ 3 h 11"/>
              <a:gd name="T4" fmla="*/ 12 w 12"/>
              <a:gd name="T5" fmla="*/ 2 h 11"/>
              <a:gd name="T6" fmla="*/ 9 w 12"/>
              <a:gd name="T7" fmla="*/ 5 h 11"/>
              <a:gd name="T8" fmla="*/ 9 w 12"/>
              <a:gd name="T9" fmla="*/ 9 h 11"/>
              <a:gd name="T10" fmla="*/ 6 w 12"/>
              <a:gd name="T11" fmla="*/ 8 h 11"/>
              <a:gd name="T12" fmla="*/ 2 w 12"/>
              <a:gd name="T13" fmla="*/ 11 h 11"/>
              <a:gd name="T14" fmla="*/ 3 w 12"/>
              <a:gd name="T15" fmla="*/ 7 h 11"/>
              <a:gd name="T16" fmla="*/ 0 w 12"/>
              <a:gd name="T17" fmla="*/ 6 h 11"/>
              <a:gd name="T18" fmla="*/ 4 w 12"/>
              <a:gd name="T19" fmla="*/ 4 h 11"/>
              <a:gd name="T20" fmla="*/ 6 w 12"/>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1">
                <a:moveTo>
                  <a:pt x="6" y="0"/>
                </a:moveTo>
                <a:cubicBezTo>
                  <a:pt x="6" y="1"/>
                  <a:pt x="7" y="2"/>
                  <a:pt x="8" y="3"/>
                </a:cubicBezTo>
                <a:cubicBezTo>
                  <a:pt x="9" y="2"/>
                  <a:pt x="10" y="2"/>
                  <a:pt x="12" y="2"/>
                </a:cubicBezTo>
                <a:cubicBezTo>
                  <a:pt x="11" y="3"/>
                  <a:pt x="10" y="4"/>
                  <a:pt x="9" y="5"/>
                </a:cubicBezTo>
                <a:cubicBezTo>
                  <a:pt x="9" y="7"/>
                  <a:pt x="9" y="8"/>
                  <a:pt x="9" y="9"/>
                </a:cubicBezTo>
                <a:cubicBezTo>
                  <a:pt x="8" y="9"/>
                  <a:pt x="7" y="9"/>
                  <a:pt x="6" y="8"/>
                </a:cubicBezTo>
                <a:cubicBezTo>
                  <a:pt x="5" y="9"/>
                  <a:pt x="3" y="10"/>
                  <a:pt x="2" y="11"/>
                </a:cubicBezTo>
                <a:cubicBezTo>
                  <a:pt x="3" y="10"/>
                  <a:pt x="3" y="9"/>
                  <a:pt x="3" y="7"/>
                </a:cubicBezTo>
                <a:cubicBezTo>
                  <a:pt x="2" y="7"/>
                  <a:pt x="1" y="6"/>
                  <a:pt x="0" y="6"/>
                </a:cubicBezTo>
                <a:cubicBezTo>
                  <a:pt x="1" y="5"/>
                  <a:pt x="3" y="4"/>
                  <a:pt x="4" y="4"/>
                </a:cubicBezTo>
                <a:cubicBezTo>
                  <a:pt x="5" y="2"/>
                  <a:pt x="5" y="1"/>
                  <a:pt x="6"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12"/>
          <p:cNvSpPr>
            <a:spLocks/>
          </p:cNvSpPr>
          <p:nvPr/>
        </p:nvSpPr>
        <p:spPr bwMode="auto">
          <a:xfrm>
            <a:off x="5356374" y="4412356"/>
            <a:ext cx="1706" cy="3411"/>
          </a:xfrm>
          <a:custGeom>
            <a:avLst/>
            <a:gdLst>
              <a:gd name="T0" fmla="*/ 6 w 11"/>
              <a:gd name="T1" fmla="*/ 0 h 12"/>
              <a:gd name="T2" fmla="*/ 7 w 11"/>
              <a:gd name="T3" fmla="*/ 3 h 12"/>
              <a:gd name="T4" fmla="*/ 11 w 11"/>
              <a:gd name="T5" fmla="*/ 2 h 12"/>
              <a:gd name="T6" fmla="*/ 8 w 11"/>
              <a:gd name="T7" fmla="*/ 6 h 12"/>
              <a:gd name="T8" fmla="*/ 9 w 11"/>
              <a:gd name="T9" fmla="*/ 9 h 12"/>
              <a:gd name="T10" fmla="*/ 6 w 11"/>
              <a:gd name="T11" fmla="*/ 9 h 12"/>
              <a:gd name="T12" fmla="*/ 2 w 11"/>
              <a:gd name="T13" fmla="*/ 12 h 12"/>
              <a:gd name="T14" fmla="*/ 3 w 11"/>
              <a:gd name="T15" fmla="*/ 8 h 12"/>
              <a:gd name="T16" fmla="*/ 0 w 11"/>
              <a:gd name="T17" fmla="*/ 6 h 12"/>
              <a:gd name="T18" fmla="*/ 4 w 11"/>
              <a:gd name="T19" fmla="*/ 4 h 12"/>
              <a:gd name="T20" fmla="*/ 6 w 11"/>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2">
                <a:moveTo>
                  <a:pt x="6" y="0"/>
                </a:moveTo>
                <a:cubicBezTo>
                  <a:pt x="6" y="1"/>
                  <a:pt x="7" y="2"/>
                  <a:pt x="7" y="3"/>
                </a:cubicBezTo>
                <a:cubicBezTo>
                  <a:pt x="9" y="3"/>
                  <a:pt x="10" y="2"/>
                  <a:pt x="11" y="2"/>
                </a:cubicBezTo>
                <a:cubicBezTo>
                  <a:pt x="10" y="3"/>
                  <a:pt x="9" y="5"/>
                  <a:pt x="8" y="6"/>
                </a:cubicBezTo>
                <a:cubicBezTo>
                  <a:pt x="9" y="7"/>
                  <a:pt x="9" y="8"/>
                  <a:pt x="9" y="9"/>
                </a:cubicBezTo>
                <a:cubicBezTo>
                  <a:pt x="8" y="9"/>
                  <a:pt x="7" y="9"/>
                  <a:pt x="6" y="9"/>
                </a:cubicBezTo>
                <a:cubicBezTo>
                  <a:pt x="4" y="10"/>
                  <a:pt x="3" y="11"/>
                  <a:pt x="2" y="12"/>
                </a:cubicBezTo>
                <a:cubicBezTo>
                  <a:pt x="2" y="10"/>
                  <a:pt x="3" y="9"/>
                  <a:pt x="3" y="8"/>
                </a:cubicBezTo>
                <a:cubicBezTo>
                  <a:pt x="2" y="7"/>
                  <a:pt x="1" y="7"/>
                  <a:pt x="0" y="6"/>
                </a:cubicBezTo>
                <a:cubicBezTo>
                  <a:pt x="1" y="5"/>
                  <a:pt x="3" y="5"/>
                  <a:pt x="4" y="4"/>
                </a:cubicBezTo>
                <a:cubicBezTo>
                  <a:pt x="4" y="3"/>
                  <a:pt x="5" y="1"/>
                  <a:pt x="6"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13"/>
          <p:cNvSpPr>
            <a:spLocks/>
          </p:cNvSpPr>
          <p:nvPr/>
        </p:nvSpPr>
        <p:spPr bwMode="auto">
          <a:xfrm>
            <a:off x="5371723" y="4403828"/>
            <a:ext cx="3411" cy="3411"/>
          </a:xfrm>
          <a:custGeom>
            <a:avLst/>
            <a:gdLst>
              <a:gd name="T0" fmla="*/ 6 w 12"/>
              <a:gd name="T1" fmla="*/ 0 h 12"/>
              <a:gd name="T2" fmla="*/ 8 w 12"/>
              <a:gd name="T3" fmla="*/ 3 h 12"/>
              <a:gd name="T4" fmla="*/ 12 w 12"/>
              <a:gd name="T5" fmla="*/ 2 h 12"/>
              <a:gd name="T6" fmla="*/ 9 w 12"/>
              <a:gd name="T7" fmla="*/ 6 h 12"/>
              <a:gd name="T8" fmla="*/ 9 w 12"/>
              <a:gd name="T9" fmla="*/ 9 h 12"/>
              <a:gd name="T10" fmla="*/ 6 w 12"/>
              <a:gd name="T11" fmla="*/ 9 h 12"/>
              <a:gd name="T12" fmla="*/ 2 w 12"/>
              <a:gd name="T13" fmla="*/ 12 h 12"/>
              <a:gd name="T14" fmla="*/ 3 w 12"/>
              <a:gd name="T15" fmla="*/ 8 h 12"/>
              <a:gd name="T16" fmla="*/ 0 w 12"/>
              <a:gd name="T17" fmla="*/ 6 h 12"/>
              <a:gd name="T18" fmla="*/ 4 w 12"/>
              <a:gd name="T19" fmla="*/ 4 h 12"/>
              <a:gd name="T20" fmla="*/ 6 w 12"/>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6" y="0"/>
                </a:moveTo>
                <a:cubicBezTo>
                  <a:pt x="7" y="1"/>
                  <a:pt x="7" y="2"/>
                  <a:pt x="8" y="3"/>
                </a:cubicBezTo>
                <a:cubicBezTo>
                  <a:pt x="9" y="2"/>
                  <a:pt x="10" y="2"/>
                  <a:pt x="12" y="2"/>
                </a:cubicBezTo>
                <a:cubicBezTo>
                  <a:pt x="11" y="3"/>
                  <a:pt x="10" y="4"/>
                  <a:pt x="9" y="6"/>
                </a:cubicBezTo>
                <a:cubicBezTo>
                  <a:pt x="9" y="7"/>
                  <a:pt x="9" y="8"/>
                  <a:pt x="9" y="9"/>
                </a:cubicBezTo>
                <a:cubicBezTo>
                  <a:pt x="8" y="9"/>
                  <a:pt x="7" y="9"/>
                  <a:pt x="6" y="9"/>
                </a:cubicBezTo>
                <a:cubicBezTo>
                  <a:pt x="5" y="10"/>
                  <a:pt x="4" y="11"/>
                  <a:pt x="2" y="12"/>
                </a:cubicBezTo>
                <a:cubicBezTo>
                  <a:pt x="3" y="10"/>
                  <a:pt x="3" y="9"/>
                  <a:pt x="3" y="8"/>
                </a:cubicBezTo>
                <a:cubicBezTo>
                  <a:pt x="2" y="7"/>
                  <a:pt x="1" y="7"/>
                  <a:pt x="0" y="6"/>
                </a:cubicBezTo>
                <a:cubicBezTo>
                  <a:pt x="2" y="5"/>
                  <a:pt x="3" y="5"/>
                  <a:pt x="4" y="4"/>
                </a:cubicBezTo>
                <a:cubicBezTo>
                  <a:pt x="5" y="3"/>
                  <a:pt x="5" y="1"/>
                  <a:pt x="6"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14"/>
          <p:cNvSpPr>
            <a:spLocks/>
          </p:cNvSpPr>
          <p:nvPr/>
        </p:nvSpPr>
        <p:spPr bwMode="auto">
          <a:xfrm>
            <a:off x="5370018" y="4398712"/>
            <a:ext cx="1706" cy="1706"/>
          </a:xfrm>
          <a:custGeom>
            <a:avLst/>
            <a:gdLst>
              <a:gd name="T0" fmla="*/ 3 w 6"/>
              <a:gd name="T1" fmla="*/ 0 h 7"/>
              <a:gd name="T2" fmla="*/ 4 w 6"/>
              <a:gd name="T3" fmla="*/ 2 h 7"/>
              <a:gd name="T4" fmla="*/ 6 w 6"/>
              <a:gd name="T5" fmla="*/ 1 h 7"/>
              <a:gd name="T6" fmla="*/ 5 w 6"/>
              <a:gd name="T7" fmla="*/ 3 h 7"/>
              <a:gd name="T8" fmla="*/ 5 w 6"/>
              <a:gd name="T9" fmla="*/ 5 h 7"/>
              <a:gd name="T10" fmla="*/ 3 w 6"/>
              <a:gd name="T11" fmla="*/ 5 h 7"/>
              <a:gd name="T12" fmla="*/ 1 w 6"/>
              <a:gd name="T13" fmla="*/ 7 h 7"/>
              <a:gd name="T14" fmla="*/ 1 w 6"/>
              <a:gd name="T15" fmla="*/ 4 h 7"/>
              <a:gd name="T16" fmla="*/ 0 w 6"/>
              <a:gd name="T17" fmla="*/ 3 h 7"/>
              <a:gd name="T18" fmla="*/ 2 w 6"/>
              <a:gd name="T19" fmla="*/ 2 h 7"/>
              <a:gd name="T20" fmla="*/ 3 w 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7">
                <a:moveTo>
                  <a:pt x="3" y="0"/>
                </a:moveTo>
                <a:cubicBezTo>
                  <a:pt x="3" y="0"/>
                  <a:pt x="4" y="1"/>
                  <a:pt x="4" y="2"/>
                </a:cubicBezTo>
                <a:cubicBezTo>
                  <a:pt x="5" y="1"/>
                  <a:pt x="5" y="1"/>
                  <a:pt x="6" y="1"/>
                </a:cubicBezTo>
                <a:cubicBezTo>
                  <a:pt x="6" y="2"/>
                  <a:pt x="5" y="2"/>
                  <a:pt x="5" y="3"/>
                </a:cubicBezTo>
                <a:cubicBezTo>
                  <a:pt x="5" y="4"/>
                  <a:pt x="5" y="5"/>
                  <a:pt x="5" y="5"/>
                </a:cubicBezTo>
                <a:cubicBezTo>
                  <a:pt x="4" y="5"/>
                  <a:pt x="4" y="5"/>
                  <a:pt x="3" y="5"/>
                </a:cubicBezTo>
                <a:cubicBezTo>
                  <a:pt x="2" y="6"/>
                  <a:pt x="2" y="6"/>
                  <a:pt x="1" y="7"/>
                </a:cubicBezTo>
                <a:cubicBezTo>
                  <a:pt x="1" y="6"/>
                  <a:pt x="1" y="5"/>
                  <a:pt x="1" y="4"/>
                </a:cubicBezTo>
                <a:cubicBezTo>
                  <a:pt x="1" y="4"/>
                  <a:pt x="0" y="4"/>
                  <a:pt x="0" y="3"/>
                </a:cubicBezTo>
                <a:cubicBezTo>
                  <a:pt x="0" y="3"/>
                  <a:pt x="1" y="3"/>
                  <a:pt x="2" y="2"/>
                </a:cubicBezTo>
                <a:cubicBezTo>
                  <a:pt x="2" y="1"/>
                  <a:pt x="3" y="1"/>
                  <a:pt x="3"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15"/>
          <p:cNvSpPr>
            <a:spLocks/>
          </p:cNvSpPr>
          <p:nvPr/>
        </p:nvSpPr>
        <p:spPr bwMode="auto">
          <a:xfrm>
            <a:off x="5368312" y="4398712"/>
            <a:ext cx="1706" cy="1706"/>
          </a:xfrm>
          <a:custGeom>
            <a:avLst/>
            <a:gdLst>
              <a:gd name="T0" fmla="*/ 3 w 6"/>
              <a:gd name="T1" fmla="*/ 0 h 6"/>
              <a:gd name="T2" fmla="*/ 4 w 6"/>
              <a:gd name="T3" fmla="*/ 1 h 6"/>
              <a:gd name="T4" fmla="*/ 6 w 6"/>
              <a:gd name="T5" fmla="*/ 1 h 6"/>
              <a:gd name="T6" fmla="*/ 5 w 6"/>
              <a:gd name="T7" fmla="*/ 3 h 6"/>
              <a:gd name="T8" fmla="*/ 5 w 6"/>
              <a:gd name="T9" fmla="*/ 5 h 6"/>
              <a:gd name="T10" fmla="*/ 3 w 6"/>
              <a:gd name="T11" fmla="*/ 5 h 6"/>
              <a:gd name="T12" fmla="*/ 1 w 6"/>
              <a:gd name="T13" fmla="*/ 6 h 6"/>
              <a:gd name="T14" fmla="*/ 1 w 6"/>
              <a:gd name="T15" fmla="*/ 4 h 6"/>
              <a:gd name="T16" fmla="*/ 0 w 6"/>
              <a:gd name="T17" fmla="*/ 3 h 6"/>
              <a:gd name="T18" fmla="*/ 2 w 6"/>
              <a:gd name="T19" fmla="*/ 2 h 6"/>
              <a:gd name="T20" fmla="*/ 3 w 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3" y="0"/>
                </a:moveTo>
                <a:cubicBezTo>
                  <a:pt x="3" y="0"/>
                  <a:pt x="4" y="1"/>
                  <a:pt x="4" y="1"/>
                </a:cubicBezTo>
                <a:cubicBezTo>
                  <a:pt x="5" y="1"/>
                  <a:pt x="5" y="1"/>
                  <a:pt x="6" y="1"/>
                </a:cubicBezTo>
                <a:cubicBezTo>
                  <a:pt x="6" y="1"/>
                  <a:pt x="5" y="2"/>
                  <a:pt x="5" y="3"/>
                </a:cubicBezTo>
                <a:cubicBezTo>
                  <a:pt x="5" y="4"/>
                  <a:pt x="5" y="4"/>
                  <a:pt x="5" y="5"/>
                </a:cubicBezTo>
                <a:cubicBezTo>
                  <a:pt x="4" y="5"/>
                  <a:pt x="4" y="5"/>
                  <a:pt x="3" y="5"/>
                </a:cubicBezTo>
                <a:cubicBezTo>
                  <a:pt x="2" y="5"/>
                  <a:pt x="2" y="6"/>
                  <a:pt x="1" y="6"/>
                </a:cubicBezTo>
                <a:cubicBezTo>
                  <a:pt x="1" y="6"/>
                  <a:pt x="1" y="5"/>
                  <a:pt x="1" y="4"/>
                </a:cubicBezTo>
                <a:cubicBezTo>
                  <a:pt x="1" y="4"/>
                  <a:pt x="0" y="3"/>
                  <a:pt x="0" y="3"/>
                </a:cubicBezTo>
                <a:cubicBezTo>
                  <a:pt x="0" y="3"/>
                  <a:pt x="1" y="2"/>
                  <a:pt x="2" y="2"/>
                </a:cubicBezTo>
                <a:cubicBezTo>
                  <a:pt x="2" y="1"/>
                  <a:pt x="3" y="0"/>
                  <a:pt x="3"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16"/>
          <p:cNvSpPr>
            <a:spLocks/>
          </p:cNvSpPr>
          <p:nvPr/>
        </p:nvSpPr>
        <p:spPr bwMode="auto">
          <a:xfrm>
            <a:off x="5371723" y="4393596"/>
            <a:ext cx="3411" cy="3411"/>
          </a:xfrm>
          <a:custGeom>
            <a:avLst/>
            <a:gdLst>
              <a:gd name="T0" fmla="*/ 5 w 9"/>
              <a:gd name="T1" fmla="*/ 0 h 8"/>
              <a:gd name="T2" fmla="*/ 6 w 9"/>
              <a:gd name="T3" fmla="*/ 2 h 8"/>
              <a:gd name="T4" fmla="*/ 9 w 9"/>
              <a:gd name="T5" fmla="*/ 1 h 8"/>
              <a:gd name="T6" fmla="*/ 7 w 9"/>
              <a:gd name="T7" fmla="*/ 4 h 8"/>
              <a:gd name="T8" fmla="*/ 7 w 9"/>
              <a:gd name="T9" fmla="*/ 6 h 8"/>
              <a:gd name="T10" fmla="*/ 5 w 9"/>
              <a:gd name="T11" fmla="*/ 6 h 8"/>
              <a:gd name="T12" fmla="*/ 2 w 9"/>
              <a:gd name="T13" fmla="*/ 8 h 8"/>
              <a:gd name="T14" fmla="*/ 2 w 9"/>
              <a:gd name="T15" fmla="*/ 5 h 8"/>
              <a:gd name="T16" fmla="*/ 0 w 9"/>
              <a:gd name="T17" fmla="*/ 4 h 8"/>
              <a:gd name="T18" fmla="*/ 3 w 9"/>
              <a:gd name="T19" fmla="*/ 3 h 8"/>
              <a:gd name="T20" fmla="*/ 5 w 9"/>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8">
                <a:moveTo>
                  <a:pt x="5" y="0"/>
                </a:moveTo>
                <a:cubicBezTo>
                  <a:pt x="5" y="0"/>
                  <a:pt x="5" y="1"/>
                  <a:pt x="6" y="2"/>
                </a:cubicBezTo>
                <a:cubicBezTo>
                  <a:pt x="7" y="1"/>
                  <a:pt x="8" y="1"/>
                  <a:pt x="9" y="1"/>
                </a:cubicBezTo>
                <a:cubicBezTo>
                  <a:pt x="8" y="2"/>
                  <a:pt x="7" y="3"/>
                  <a:pt x="7" y="4"/>
                </a:cubicBezTo>
                <a:cubicBezTo>
                  <a:pt x="7" y="5"/>
                  <a:pt x="7" y="5"/>
                  <a:pt x="7" y="6"/>
                </a:cubicBezTo>
                <a:cubicBezTo>
                  <a:pt x="6" y="6"/>
                  <a:pt x="5" y="6"/>
                  <a:pt x="5" y="6"/>
                </a:cubicBezTo>
                <a:cubicBezTo>
                  <a:pt x="4" y="7"/>
                  <a:pt x="3" y="7"/>
                  <a:pt x="2" y="8"/>
                </a:cubicBezTo>
                <a:cubicBezTo>
                  <a:pt x="2" y="7"/>
                  <a:pt x="2" y="6"/>
                  <a:pt x="2" y="5"/>
                </a:cubicBezTo>
                <a:cubicBezTo>
                  <a:pt x="2" y="5"/>
                  <a:pt x="1" y="4"/>
                  <a:pt x="0" y="4"/>
                </a:cubicBezTo>
                <a:cubicBezTo>
                  <a:pt x="1" y="4"/>
                  <a:pt x="2" y="3"/>
                  <a:pt x="3" y="3"/>
                </a:cubicBezTo>
                <a:cubicBezTo>
                  <a:pt x="4" y="2"/>
                  <a:pt x="4" y="1"/>
                  <a:pt x="5"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17"/>
          <p:cNvSpPr>
            <a:spLocks/>
          </p:cNvSpPr>
          <p:nvPr/>
        </p:nvSpPr>
        <p:spPr bwMode="auto">
          <a:xfrm>
            <a:off x="5376839" y="4395302"/>
            <a:ext cx="3411" cy="1706"/>
          </a:xfrm>
          <a:custGeom>
            <a:avLst/>
            <a:gdLst>
              <a:gd name="T0" fmla="*/ 5 w 10"/>
              <a:gd name="T1" fmla="*/ 0 h 10"/>
              <a:gd name="T2" fmla="*/ 7 w 10"/>
              <a:gd name="T3" fmla="*/ 3 h 10"/>
              <a:gd name="T4" fmla="*/ 10 w 10"/>
              <a:gd name="T5" fmla="*/ 2 h 10"/>
              <a:gd name="T6" fmla="*/ 7 w 10"/>
              <a:gd name="T7" fmla="*/ 5 h 10"/>
              <a:gd name="T8" fmla="*/ 8 w 10"/>
              <a:gd name="T9" fmla="*/ 8 h 10"/>
              <a:gd name="T10" fmla="*/ 5 w 10"/>
              <a:gd name="T11" fmla="*/ 7 h 10"/>
              <a:gd name="T12" fmla="*/ 2 w 10"/>
              <a:gd name="T13" fmla="*/ 10 h 10"/>
              <a:gd name="T14" fmla="*/ 3 w 10"/>
              <a:gd name="T15" fmla="*/ 7 h 10"/>
              <a:gd name="T16" fmla="*/ 0 w 10"/>
              <a:gd name="T17" fmla="*/ 5 h 10"/>
              <a:gd name="T18" fmla="*/ 4 w 10"/>
              <a:gd name="T19" fmla="*/ 4 h 10"/>
              <a:gd name="T20" fmla="*/ 5 w 10"/>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0">
                <a:moveTo>
                  <a:pt x="5" y="0"/>
                </a:moveTo>
                <a:cubicBezTo>
                  <a:pt x="6" y="1"/>
                  <a:pt x="6" y="2"/>
                  <a:pt x="7" y="3"/>
                </a:cubicBezTo>
                <a:cubicBezTo>
                  <a:pt x="8" y="2"/>
                  <a:pt x="9" y="2"/>
                  <a:pt x="10" y="2"/>
                </a:cubicBezTo>
                <a:cubicBezTo>
                  <a:pt x="9" y="3"/>
                  <a:pt x="8" y="4"/>
                  <a:pt x="7" y="5"/>
                </a:cubicBezTo>
                <a:cubicBezTo>
                  <a:pt x="8" y="6"/>
                  <a:pt x="8" y="7"/>
                  <a:pt x="8" y="8"/>
                </a:cubicBezTo>
                <a:cubicBezTo>
                  <a:pt x="7" y="8"/>
                  <a:pt x="6" y="8"/>
                  <a:pt x="5" y="7"/>
                </a:cubicBezTo>
                <a:cubicBezTo>
                  <a:pt x="4" y="8"/>
                  <a:pt x="3" y="9"/>
                  <a:pt x="2" y="10"/>
                </a:cubicBezTo>
                <a:cubicBezTo>
                  <a:pt x="2" y="9"/>
                  <a:pt x="3" y="8"/>
                  <a:pt x="3" y="7"/>
                </a:cubicBezTo>
                <a:cubicBezTo>
                  <a:pt x="2" y="6"/>
                  <a:pt x="1" y="6"/>
                  <a:pt x="0" y="5"/>
                </a:cubicBezTo>
                <a:cubicBezTo>
                  <a:pt x="1" y="5"/>
                  <a:pt x="3" y="4"/>
                  <a:pt x="4" y="4"/>
                </a:cubicBezTo>
                <a:cubicBezTo>
                  <a:pt x="4" y="2"/>
                  <a:pt x="5" y="1"/>
                  <a:pt x="5"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18"/>
          <p:cNvSpPr>
            <a:spLocks/>
          </p:cNvSpPr>
          <p:nvPr/>
        </p:nvSpPr>
        <p:spPr bwMode="auto">
          <a:xfrm>
            <a:off x="5381955" y="4403828"/>
            <a:ext cx="1706" cy="1706"/>
          </a:xfrm>
          <a:custGeom>
            <a:avLst/>
            <a:gdLst>
              <a:gd name="T0" fmla="*/ 3 w 7"/>
              <a:gd name="T1" fmla="*/ 0 h 7"/>
              <a:gd name="T2" fmla="*/ 4 w 7"/>
              <a:gd name="T3" fmla="*/ 1 h 7"/>
              <a:gd name="T4" fmla="*/ 7 w 7"/>
              <a:gd name="T5" fmla="*/ 1 h 7"/>
              <a:gd name="T6" fmla="*/ 5 w 7"/>
              <a:gd name="T7" fmla="*/ 3 h 7"/>
              <a:gd name="T8" fmla="*/ 5 w 7"/>
              <a:gd name="T9" fmla="*/ 5 h 7"/>
              <a:gd name="T10" fmla="*/ 3 w 7"/>
              <a:gd name="T11" fmla="*/ 5 h 7"/>
              <a:gd name="T12" fmla="*/ 1 w 7"/>
              <a:gd name="T13" fmla="*/ 7 h 7"/>
              <a:gd name="T14" fmla="*/ 2 w 7"/>
              <a:gd name="T15" fmla="*/ 4 h 7"/>
              <a:gd name="T16" fmla="*/ 0 w 7"/>
              <a:gd name="T17" fmla="*/ 3 h 7"/>
              <a:gd name="T18" fmla="*/ 2 w 7"/>
              <a:gd name="T19" fmla="*/ 2 h 7"/>
              <a:gd name="T20" fmla="*/ 3 w 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7">
                <a:moveTo>
                  <a:pt x="3" y="0"/>
                </a:moveTo>
                <a:cubicBezTo>
                  <a:pt x="4" y="0"/>
                  <a:pt x="4" y="1"/>
                  <a:pt x="4" y="1"/>
                </a:cubicBezTo>
                <a:cubicBezTo>
                  <a:pt x="5" y="1"/>
                  <a:pt x="6" y="1"/>
                  <a:pt x="7" y="1"/>
                </a:cubicBezTo>
                <a:cubicBezTo>
                  <a:pt x="6" y="2"/>
                  <a:pt x="5" y="2"/>
                  <a:pt x="5" y="3"/>
                </a:cubicBezTo>
                <a:cubicBezTo>
                  <a:pt x="5" y="4"/>
                  <a:pt x="5" y="5"/>
                  <a:pt x="5" y="5"/>
                </a:cubicBezTo>
                <a:cubicBezTo>
                  <a:pt x="5" y="5"/>
                  <a:pt x="4" y="5"/>
                  <a:pt x="3" y="5"/>
                </a:cubicBezTo>
                <a:cubicBezTo>
                  <a:pt x="3" y="6"/>
                  <a:pt x="2" y="6"/>
                  <a:pt x="1" y="7"/>
                </a:cubicBezTo>
                <a:cubicBezTo>
                  <a:pt x="1" y="6"/>
                  <a:pt x="1" y="5"/>
                  <a:pt x="2" y="4"/>
                </a:cubicBezTo>
                <a:cubicBezTo>
                  <a:pt x="1" y="4"/>
                  <a:pt x="0" y="4"/>
                  <a:pt x="0" y="3"/>
                </a:cubicBezTo>
                <a:cubicBezTo>
                  <a:pt x="1" y="3"/>
                  <a:pt x="1" y="3"/>
                  <a:pt x="2" y="2"/>
                </a:cubicBezTo>
                <a:cubicBezTo>
                  <a:pt x="3" y="1"/>
                  <a:pt x="3" y="1"/>
                  <a:pt x="3"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19"/>
          <p:cNvSpPr>
            <a:spLocks/>
          </p:cNvSpPr>
          <p:nvPr/>
        </p:nvSpPr>
        <p:spPr bwMode="auto">
          <a:xfrm>
            <a:off x="5373429" y="4415767"/>
            <a:ext cx="0" cy="1706"/>
          </a:xfrm>
          <a:custGeom>
            <a:avLst/>
            <a:gdLst>
              <a:gd name="T0" fmla="*/ 2 w 4"/>
              <a:gd name="T1" fmla="*/ 0 h 4"/>
              <a:gd name="T2" fmla="*/ 3 w 4"/>
              <a:gd name="T3" fmla="*/ 1 h 4"/>
              <a:gd name="T4" fmla="*/ 4 w 4"/>
              <a:gd name="T5" fmla="*/ 1 h 4"/>
              <a:gd name="T6" fmla="*/ 3 w 4"/>
              <a:gd name="T7" fmla="*/ 2 h 4"/>
              <a:gd name="T8" fmla="*/ 3 w 4"/>
              <a:gd name="T9" fmla="*/ 3 h 4"/>
              <a:gd name="T10" fmla="*/ 2 w 4"/>
              <a:gd name="T11" fmla="*/ 3 h 4"/>
              <a:gd name="T12" fmla="*/ 1 w 4"/>
              <a:gd name="T13" fmla="*/ 4 h 4"/>
              <a:gd name="T14" fmla="*/ 1 w 4"/>
              <a:gd name="T15" fmla="*/ 3 h 4"/>
              <a:gd name="T16" fmla="*/ 0 w 4"/>
              <a:gd name="T17" fmla="*/ 2 h 4"/>
              <a:gd name="T18" fmla="*/ 2 w 4"/>
              <a:gd name="T19" fmla="*/ 2 h 4"/>
              <a:gd name="T20" fmla="*/ 2 w 4"/>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2" y="0"/>
                </a:moveTo>
                <a:cubicBezTo>
                  <a:pt x="2" y="1"/>
                  <a:pt x="2" y="1"/>
                  <a:pt x="3" y="1"/>
                </a:cubicBezTo>
                <a:cubicBezTo>
                  <a:pt x="3" y="1"/>
                  <a:pt x="3" y="1"/>
                  <a:pt x="4" y="1"/>
                </a:cubicBezTo>
                <a:cubicBezTo>
                  <a:pt x="4" y="1"/>
                  <a:pt x="3" y="2"/>
                  <a:pt x="3" y="2"/>
                </a:cubicBezTo>
                <a:cubicBezTo>
                  <a:pt x="3" y="3"/>
                  <a:pt x="3" y="3"/>
                  <a:pt x="3" y="3"/>
                </a:cubicBezTo>
                <a:cubicBezTo>
                  <a:pt x="3" y="3"/>
                  <a:pt x="2" y="3"/>
                  <a:pt x="2" y="3"/>
                </a:cubicBezTo>
                <a:cubicBezTo>
                  <a:pt x="2" y="4"/>
                  <a:pt x="1" y="4"/>
                  <a:pt x="1" y="4"/>
                </a:cubicBezTo>
                <a:cubicBezTo>
                  <a:pt x="1" y="4"/>
                  <a:pt x="1" y="3"/>
                  <a:pt x="1" y="3"/>
                </a:cubicBezTo>
                <a:cubicBezTo>
                  <a:pt x="1" y="3"/>
                  <a:pt x="1" y="3"/>
                  <a:pt x="0" y="2"/>
                </a:cubicBezTo>
                <a:cubicBezTo>
                  <a:pt x="1" y="2"/>
                  <a:pt x="1" y="2"/>
                  <a:pt x="2" y="2"/>
                </a:cubicBezTo>
                <a:cubicBezTo>
                  <a:pt x="2" y="1"/>
                  <a:pt x="2" y="1"/>
                  <a:pt x="2"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20"/>
          <p:cNvSpPr>
            <a:spLocks/>
          </p:cNvSpPr>
          <p:nvPr/>
        </p:nvSpPr>
        <p:spPr bwMode="auto">
          <a:xfrm>
            <a:off x="5383661" y="4410650"/>
            <a:ext cx="1706" cy="1706"/>
          </a:xfrm>
          <a:custGeom>
            <a:avLst/>
            <a:gdLst>
              <a:gd name="T0" fmla="*/ 4 w 8"/>
              <a:gd name="T1" fmla="*/ 0 h 8"/>
              <a:gd name="T2" fmla="*/ 5 w 8"/>
              <a:gd name="T3" fmla="*/ 2 h 8"/>
              <a:gd name="T4" fmla="*/ 8 w 8"/>
              <a:gd name="T5" fmla="*/ 1 h 8"/>
              <a:gd name="T6" fmla="*/ 6 w 8"/>
              <a:gd name="T7" fmla="*/ 4 h 8"/>
              <a:gd name="T8" fmla="*/ 6 w 8"/>
              <a:gd name="T9" fmla="*/ 6 h 8"/>
              <a:gd name="T10" fmla="*/ 4 w 8"/>
              <a:gd name="T11" fmla="*/ 6 h 8"/>
              <a:gd name="T12" fmla="*/ 2 w 8"/>
              <a:gd name="T13" fmla="*/ 8 h 8"/>
              <a:gd name="T14" fmla="*/ 2 w 8"/>
              <a:gd name="T15" fmla="*/ 5 h 8"/>
              <a:gd name="T16" fmla="*/ 0 w 8"/>
              <a:gd name="T17" fmla="*/ 4 h 8"/>
              <a:gd name="T18" fmla="*/ 3 w 8"/>
              <a:gd name="T19" fmla="*/ 3 h 8"/>
              <a:gd name="T20" fmla="*/ 4 w 8"/>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4" y="0"/>
                </a:moveTo>
                <a:cubicBezTo>
                  <a:pt x="4" y="1"/>
                  <a:pt x="5" y="1"/>
                  <a:pt x="5" y="2"/>
                </a:cubicBezTo>
                <a:cubicBezTo>
                  <a:pt x="6" y="2"/>
                  <a:pt x="7" y="1"/>
                  <a:pt x="8" y="1"/>
                </a:cubicBezTo>
                <a:cubicBezTo>
                  <a:pt x="7" y="2"/>
                  <a:pt x="7" y="3"/>
                  <a:pt x="6" y="4"/>
                </a:cubicBezTo>
                <a:cubicBezTo>
                  <a:pt x="6" y="5"/>
                  <a:pt x="6" y="5"/>
                  <a:pt x="6" y="6"/>
                </a:cubicBezTo>
                <a:cubicBezTo>
                  <a:pt x="6" y="6"/>
                  <a:pt x="5" y="6"/>
                  <a:pt x="4" y="6"/>
                </a:cubicBezTo>
                <a:cubicBezTo>
                  <a:pt x="3" y="7"/>
                  <a:pt x="2" y="7"/>
                  <a:pt x="2" y="8"/>
                </a:cubicBezTo>
                <a:cubicBezTo>
                  <a:pt x="2" y="7"/>
                  <a:pt x="2" y="6"/>
                  <a:pt x="2" y="5"/>
                </a:cubicBezTo>
                <a:cubicBezTo>
                  <a:pt x="1" y="5"/>
                  <a:pt x="1" y="4"/>
                  <a:pt x="0" y="4"/>
                </a:cubicBezTo>
                <a:cubicBezTo>
                  <a:pt x="1" y="4"/>
                  <a:pt x="2" y="3"/>
                  <a:pt x="3" y="3"/>
                </a:cubicBezTo>
                <a:cubicBezTo>
                  <a:pt x="3" y="2"/>
                  <a:pt x="4" y="1"/>
                  <a:pt x="4"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21"/>
          <p:cNvSpPr>
            <a:spLocks/>
          </p:cNvSpPr>
          <p:nvPr/>
        </p:nvSpPr>
        <p:spPr bwMode="auto">
          <a:xfrm>
            <a:off x="5387072" y="4403828"/>
            <a:ext cx="1706" cy="1706"/>
          </a:xfrm>
          <a:custGeom>
            <a:avLst/>
            <a:gdLst>
              <a:gd name="T0" fmla="*/ 3 w 6"/>
              <a:gd name="T1" fmla="*/ 0 h 6"/>
              <a:gd name="T2" fmla="*/ 4 w 6"/>
              <a:gd name="T3" fmla="*/ 2 h 6"/>
              <a:gd name="T4" fmla="*/ 6 w 6"/>
              <a:gd name="T5" fmla="*/ 1 h 6"/>
              <a:gd name="T6" fmla="*/ 4 w 6"/>
              <a:gd name="T7" fmla="*/ 3 h 6"/>
              <a:gd name="T8" fmla="*/ 5 w 6"/>
              <a:gd name="T9" fmla="*/ 5 h 6"/>
              <a:gd name="T10" fmla="*/ 3 w 6"/>
              <a:gd name="T11" fmla="*/ 5 h 6"/>
              <a:gd name="T12" fmla="*/ 1 w 6"/>
              <a:gd name="T13" fmla="*/ 6 h 6"/>
              <a:gd name="T14" fmla="*/ 1 w 6"/>
              <a:gd name="T15" fmla="*/ 4 h 6"/>
              <a:gd name="T16" fmla="*/ 0 w 6"/>
              <a:gd name="T17" fmla="*/ 3 h 6"/>
              <a:gd name="T18" fmla="*/ 2 w 6"/>
              <a:gd name="T19" fmla="*/ 2 h 6"/>
              <a:gd name="T20" fmla="*/ 3 w 6"/>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6">
                <a:moveTo>
                  <a:pt x="3" y="0"/>
                </a:moveTo>
                <a:cubicBezTo>
                  <a:pt x="3" y="1"/>
                  <a:pt x="3" y="1"/>
                  <a:pt x="4" y="2"/>
                </a:cubicBezTo>
                <a:cubicBezTo>
                  <a:pt x="4" y="2"/>
                  <a:pt x="5" y="1"/>
                  <a:pt x="6" y="1"/>
                </a:cubicBezTo>
                <a:cubicBezTo>
                  <a:pt x="5" y="2"/>
                  <a:pt x="5" y="2"/>
                  <a:pt x="4" y="3"/>
                </a:cubicBezTo>
                <a:cubicBezTo>
                  <a:pt x="4" y="4"/>
                  <a:pt x="5" y="4"/>
                  <a:pt x="5" y="5"/>
                </a:cubicBezTo>
                <a:cubicBezTo>
                  <a:pt x="4" y="5"/>
                  <a:pt x="3" y="5"/>
                  <a:pt x="3" y="5"/>
                </a:cubicBezTo>
                <a:cubicBezTo>
                  <a:pt x="2" y="5"/>
                  <a:pt x="2" y="6"/>
                  <a:pt x="1" y="6"/>
                </a:cubicBezTo>
                <a:cubicBezTo>
                  <a:pt x="1" y="6"/>
                  <a:pt x="1" y="5"/>
                  <a:pt x="1" y="4"/>
                </a:cubicBezTo>
                <a:cubicBezTo>
                  <a:pt x="1" y="4"/>
                  <a:pt x="0" y="4"/>
                  <a:pt x="0" y="3"/>
                </a:cubicBezTo>
                <a:cubicBezTo>
                  <a:pt x="1" y="3"/>
                  <a:pt x="1" y="3"/>
                  <a:pt x="2" y="2"/>
                </a:cubicBezTo>
                <a:cubicBezTo>
                  <a:pt x="2" y="2"/>
                  <a:pt x="3" y="1"/>
                  <a:pt x="3"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22"/>
          <p:cNvSpPr>
            <a:spLocks/>
          </p:cNvSpPr>
          <p:nvPr/>
        </p:nvSpPr>
        <p:spPr bwMode="auto">
          <a:xfrm>
            <a:off x="5392188" y="4397007"/>
            <a:ext cx="1706" cy="1706"/>
          </a:xfrm>
          <a:custGeom>
            <a:avLst/>
            <a:gdLst>
              <a:gd name="T0" fmla="*/ 3 w 6"/>
              <a:gd name="T1" fmla="*/ 0 h 7"/>
              <a:gd name="T2" fmla="*/ 4 w 6"/>
              <a:gd name="T3" fmla="*/ 2 h 7"/>
              <a:gd name="T4" fmla="*/ 6 w 6"/>
              <a:gd name="T5" fmla="*/ 1 h 7"/>
              <a:gd name="T6" fmla="*/ 4 w 6"/>
              <a:gd name="T7" fmla="*/ 3 h 7"/>
              <a:gd name="T8" fmla="*/ 5 w 6"/>
              <a:gd name="T9" fmla="*/ 5 h 7"/>
              <a:gd name="T10" fmla="*/ 3 w 6"/>
              <a:gd name="T11" fmla="*/ 5 h 7"/>
              <a:gd name="T12" fmla="*/ 1 w 6"/>
              <a:gd name="T13" fmla="*/ 7 h 7"/>
              <a:gd name="T14" fmla="*/ 1 w 6"/>
              <a:gd name="T15" fmla="*/ 4 h 7"/>
              <a:gd name="T16" fmla="*/ 0 w 6"/>
              <a:gd name="T17" fmla="*/ 4 h 7"/>
              <a:gd name="T18" fmla="*/ 2 w 6"/>
              <a:gd name="T19" fmla="*/ 3 h 7"/>
              <a:gd name="T20" fmla="*/ 3 w 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7">
                <a:moveTo>
                  <a:pt x="3" y="0"/>
                </a:moveTo>
                <a:cubicBezTo>
                  <a:pt x="3" y="1"/>
                  <a:pt x="4" y="1"/>
                  <a:pt x="4" y="2"/>
                </a:cubicBezTo>
                <a:cubicBezTo>
                  <a:pt x="5" y="2"/>
                  <a:pt x="5" y="2"/>
                  <a:pt x="6" y="1"/>
                </a:cubicBezTo>
                <a:cubicBezTo>
                  <a:pt x="5" y="2"/>
                  <a:pt x="5" y="3"/>
                  <a:pt x="4" y="3"/>
                </a:cubicBezTo>
                <a:cubicBezTo>
                  <a:pt x="5" y="4"/>
                  <a:pt x="5" y="5"/>
                  <a:pt x="5" y="5"/>
                </a:cubicBezTo>
                <a:cubicBezTo>
                  <a:pt x="4" y="5"/>
                  <a:pt x="4" y="5"/>
                  <a:pt x="3" y="5"/>
                </a:cubicBezTo>
                <a:cubicBezTo>
                  <a:pt x="2" y="6"/>
                  <a:pt x="2" y="6"/>
                  <a:pt x="1" y="7"/>
                </a:cubicBezTo>
                <a:cubicBezTo>
                  <a:pt x="1" y="6"/>
                  <a:pt x="1" y="5"/>
                  <a:pt x="1" y="4"/>
                </a:cubicBezTo>
                <a:cubicBezTo>
                  <a:pt x="1" y="4"/>
                  <a:pt x="0" y="4"/>
                  <a:pt x="0" y="4"/>
                </a:cubicBezTo>
                <a:cubicBezTo>
                  <a:pt x="1" y="3"/>
                  <a:pt x="1" y="3"/>
                  <a:pt x="2" y="3"/>
                </a:cubicBezTo>
                <a:cubicBezTo>
                  <a:pt x="2" y="2"/>
                  <a:pt x="3" y="1"/>
                  <a:pt x="3"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23"/>
          <p:cNvSpPr>
            <a:spLocks/>
          </p:cNvSpPr>
          <p:nvPr/>
        </p:nvSpPr>
        <p:spPr bwMode="auto">
          <a:xfrm>
            <a:off x="5392188" y="4403828"/>
            <a:ext cx="1706" cy="3411"/>
          </a:xfrm>
          <a:custGeom>
            <a:avLst/>
            <a:gdLst>
              <a:gd name="T0" fmla="*/ 4 w 8"/>
              <a:gd name="T1" fmla="*/ 0 h 9"/>
              <a:gd name="T2" fmla="*/ 5 w 8"/>
              <a:gd name="T3" fmla="*/ 3 h 9"/>
              <a:gd name="T4" fmla="*/ 8 w 8"/>
              <a:gd name="T5" fmla="*/ 2 h 9"/>
              <a:gd name="T6" fmla="*/ 6 w 8"/>
              <a:gd name="T7" fmla="*/ 5 h 9"/>
              <a:gd name="T8" fmla="*/ 6 w 8"/>
              <a:gd name="T9" fmla="*/ 7 h 9"/>
              <a:gd name="T10" fmla="*/ 4 w 8"/>
              <a:gd name="T11" fmla="*/ 7 h 9"/>
              <a:gd name="T12" fmla="*/ 1 w 8"/>
              <a:gd name="T13" fmla="*/ 9 h 9"/>
              <a:gd name="T14" fmla="*/ 2 w 8"/>
              <a:gd name="T15" fmla="*/ 6 h 9"/>
              <a:gd name="T16" fmla="*/ 0 w 8"/>
              <a:gd name="T17" fmla="*/ 5 h 9"/>
              <a:gd name="T18" fmla="*/ 3 w 8"/>
              <a:gd name="T19" fmla="*/ 3 h 9"/>
              <a:gd name="T20" fmla="*/ 4 w 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4" y="0"/>
                </a:moveTo>
                <a:cubicBezTo>
                  <a:pt x="4" y="1"/>
                  <a:pt x="5" y="2"/>
                  <a:pt x="5" y="3"/>
                </a:cubicBezTo>
                <a:cubicBezTo>
                  <a:pt x="6" y="2"/>
                  <a:pt x="7" y="2"/>
                  <a:pt x="8" y="2"/>
                </a:cubicBezTo>
                <a:cubicBezTo>
                  <a:pt x="7" y="3"/>
                  <a:pt x="7" y="4"/>
                  <a:pt x="6" y="5"/>
                </a:cubicBezTo>
                <a:cubicBezTo>
                  <a:pt x="6" y="6"/>
                  <a:pt x="6" y="7"/>
                  <a:pt x="6" y="7"/>
                </a:cubicBezTo>
                <a:cubicBezTo>
                  <a:pt x="6" y="7"/>
                  <a:pt x="5" y="7"/>
                  <a:pt x="4" y="7"/>
                </a:cubicBezTo>
                <a:cubicBezTo>
                  <a:pt x="3" y="8"/>
                  <a:pt x="2" y="8"/>
                  <a:pt x="1" y="9"/>
                </a:cubicBezTo>
                <a:cubicBezTo>
                  <a:pt x="1" y="8"/>
                  <a:pt x="2" y="7"/>
                  <a:pt x="2" y="6"/>
                </a:cubicBezTo>
                <a:cubicBezTo>
                  <a:pt x="1" y="6"/>
                  <a:pt x="0" y="5"/>
                  <a:pt x="0" y="5"/>
                </a:cubicBezTo>
                <a:cubicBezTo>
                  <a:pt x="1" y="4"/>
                  <a:pt x="2" y="4"/>
                  <a:pt x="3" y="3"/>
                </a:cubicBezTo>
                <a:cubicBezTo>
                  <a:pt x="3" y="2"/>
                  <a:pt x="3" y="1"/>
                  <a:pt x="4"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24"/>
          <p:cNvSpPr>
            <a:spLocks/>
          </p:cNvSpPr>
          <p:nvPr/>
        </p:nvSpPr>
        <p:spPr bwMode="auto">
          <a:xfrm>
            <a:off x="5392188" y="4408945"/>
            <a:ext cx="1706" cy="1706"/>
          </a:xfrm>
          <a:custGeom>
            <a:avLst/>
            <a:gdLst>
              <a:gd name="T0" fmla="*/ 4 w 7"/>
              <a:gd name="T1" fmla="*/ 0 h 7"/>
              <a:gd name="T2" fmla="*/ 5 w 7"/>
              <a:gd name="T3" fmla="*/ 1 h 7"/>
              <a:gd name="T4" fmla="*/ 7 w 7"/>
              <a:gd name="T5" fmla="*/ 1 h 7"/>
              <a:gd name="T6" fmla="*/ 5 w 7"/>
              <a:gd name="T7" fmla="*/ 3 h 7"/>
              <a:gd name="T8" fmla="*/ 6 w 7"/>
              <a:gd name="T9" fmla="*/ 5 h 7"/>
              <a:gd name="T10" fmla="*/ 4 w 7"/>
              <a:gd name="T11" fmla="*/ 5 h 7"/>
              <a:gd name="T12" fmla="*/ 2 w 7"/>
              <a:gd name="T13" fmla="*/ 7 h 7"/>
              <a:gd name="T14" fmla="*/ 2 w 7"/>
              <a:gd name="T15" fmla="*/ 4 h 7"/>
              <a:gd name="T16" fmla="*/ 0 w 7"/>
              <a:gd name="T17" fmla="*/ 3 h 7"/>
              <a:gd name="T18" fmla="*/ 3 w 7"/>
              <a:gd name="T19" fmla="*/ 2 h 7"/>
              <a:gd name="T20" fmla="*/ 4 w 7"/>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7">
                <a:moveTo>
                  <a:pt x="4" y="0"/>
                </a:moveTo>
                <a:cubicBezTo>
                  <a:pt x="4" y="0"/>
                  <a:pt x="4" y="1"/>
                  <a:pt x="5" y="1"/>
                </a:cubicBezTo>
                <a:cubicBezTo>
                  <a:pt x="6" y="1"/>
                  <a:pt x="6" y="1"/>
                  <a:pt x="7" y="1"/>
                </a:cubicBezTo>
                <a:cubicBezTo>
                  <a:pt x="7" y="2"/>
                  <a:pt x="6" y="2"/>
                  <a:pt x="5" y="3"/>
                </a:cubicBezTo>
                <a:cubicBezTo>
                  <a:pt x="6" y="4"/>
                  <a:pt x="6" y="4"/>
                  <a:pt x="6" y="5"/>
                </a:cubicBezTo>
                <a:cubicBezTo>
                  <a:pt x="5" y="5"/>
                  <a:pt x="4" y="5"/>
                  <a:pt x="4" y="5"/>
                </a:cubicBezTo>
                <a:cubicBezTo>
                  <a:pt x="3" y="5"/>
                  <a:pt x="2" y="6"/>
                  <a:pt x="2" y="7"/>
                </a:cubicBezTo>
                <a:cubicBezTo>
                  <a:pt x="2" y="6"/>
                  <a:pt x="2" y="5"/>
                  <a:pt x="2" y="4"/>
                </a:cubicBezTo>
                <a:cubicBezTo>
                  <a:pt x="1" y="4"/>
                  <a:pt x="1" y="4"/>
                  <a:pt x="0" y="3"/>
                </a:cubicBezTo>
                <a:cubicBezTo>
                  <a:pt x="1" y="3"/>
                  <a:pt x="2" y="2"/>
                  <a:pt x="3" y="2"/>
                </a:cubicBezTo>
                <a:cubicBezTo>
                  <a:pt x="3" y="1"/>
                  <a:pt x="3" y="0"/>
                  <a:pt x="4"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25"/>
          <p:cNvSpPr>
            <a:spLocks/>
          </p:cNvSpPr>
          <p:nvPr/>
        </p:nvSpPr>
        <p:spPr bwMode="auto">
          <a:xfrm>
            <a:off x="5395599" y="4400417"/>
            <a:ext cx="1706" cy="1706"/>
          </a:xfrm>
          <a:custGeom>
            <a:avLst/>
            <a:gdLst>
              <a:gd name="T0" fmla="*/ 3 w 6"/>
              <a:gd name="T1" fmla="*/ 0 h 7"/>
              <a:gd name="T2" fmla="*/ 4 w 6"/>
              <a:gd name="T3" fmla="*/ 2 h 7"/>
              <a:gd name="T4" fmla="*/ 6 w 6"/>
              <a:gd name="T5" fmla="*/ 2 h 7"/>
              <a:gd name="T6" fmla="*/ 4 w 6"/>
              <a:gd name="T7" fmla="*/ 3 h 7"/>
              <a:gd name="T8" fmla="*/ 5 w 6"/>
              <a:gd name="T9" fmla="*/ 5 h 7"/>
              <a:gd name="T10" fmla="*/ 3 w 6"/>
              <a:gd name="T11" fmla="*/ 5 h 7"/>
              <a:gd name="T12" fmla="*/ 1 w 6"/>
              <a:gd name="T13" fmla="*/ 7 h 7"/>
              <a:gd name="T14" fmla="*/ 1 w 6"/>
              <a:gd name="T15" fmla="*/ 4 h 7"/>
              <a:gd name="T16" fmla="*/ 0 w 6"/>
              <a:gd name="T17" fmla="*/ 4 h 7"/>
              <a:gd name="T18" fmla="*/ 2 w 6"/>
              <a:gd name="T19" fmla="*/ 3 h 7"/>
              <a:gd name="T20" fmla="*/ 3 w 6"/>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7">
                <a:moveTo>
                  <a:pt x="3" y="0"/>
                </a:moveTo>
                <a:cubicBezTo>
                  <a:pt x="3" y="1"/>
                  <a:pt x="3" y="1"/>
                  <a:pt x="4" y="2"/>
                </a:cubicBezTo>
                <a:cubicBezTo>
                  <a:pt x="4" y="2"/>
                  <a:pt x="5" y="2"/>
                  <a:pt x="6" y="2"/>
                </a:cubicBezTo>
                <a:cubicBezTo>
                  <a:pt x="5" y="2"/>
                  <a:pt x="5" y="3"/>
                  <a:pt x="4" y="3"/>
                </a:cubicBezTo>
                <a:cubicBezTo>
                  <a:pt x="4" y="4"/>
                  <a:pt x="4" y="5"/>
                  <a:pt x="5" y="5"/>
                </a:cubicBezTo>
                <a:cubicBezTo>
                  <a:pt x="4" y="5"/>
                  <a:pt x="3" y="5"/>
                  <a:pt x="3" y="5"/>
                </a:cubicBezTo>
                <a:cubicBezTo>
                  <a:pt x="2" y="6"/>
                  <a:pt x="2" y="6"/>
                  <a:pt x="1" y="7"/>
                </a:cubicBezTo>
                <a:cubicBezTo>
                  <a:pt x="1" y="6"/>
                  <a:pt x="1" y="5"/>
                  <a:pt x="1" y="4"/>
                </a:cubicBezTo>
                <a:cubicBezTo>
                  <a:pt x="1" y="4"/>
                  <a:pt x="0" y="4"/>
                  <a:pt x="0" y="4"/>
                </a:cubicBezTo>
                <a:cubicBezTo>
                  <a:pt x="0" y="3"/>
                  <a:pt x="1" y="3"/>
                  <a:pt x="2" y="3"/>
                </a:cubicBezTo>
                <a:cubicBezTo>
                  <a:pt x="2" y="2"/>
                  <a:pt x="2" y="1"/>
                  <a:pt x="3"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26"/>
          <p:cNvSpPr>
            <a:spLocks/>
          </p:cNvSpPr>
          <p:nvPr/>
        </p:nvSpPr>
        <p:spPr bwMode="auto">
          <a:xfrm>
            <a:off x="5399009" y="4397007"/>
            <a:ext cx="1706" cy="1706"/>
          </a:xfrm>
          <a:custGeom>
            <a:avLst/>
            <a:gdLst>
              <a:gd name="T0" fmla="*/ 4 w 9"/>
              <a:gd name="T1" fmla="*/ 0 h 9"/>
              <a:gd name="T2" fmla="*/ 6 w 9"/>
              <a:gd name="T3" fmla="*/ 3 h 9"/>
              <a:gd name="T4" fmla="*/ 9 w 9"/>
              <a:gd name="T5" fmla="*/ 2 h 9"/>
              <a:gd name="T6" fmla="*/ 7 w 9"/>
              <a:gd name="T7" fmla="*/ 5 h 9"/>
              <a:gd name="T8" fmla="*/ 7 w 9"/>
              <a:gd name="T9" fmla="*/ 8 h 9"/>
              <a:gd name="T10" fmla="*/ 4 w 9"/>
              <a:gd name="T11" fmla="*/ 7 h 9"/>
              <a:gd name="T12" fmla="*/ 2 w 9"/>
              <a:gd name="T13" fmla="*/ 9 h 9"/>
              <a:gd name="T14" fmla="*/ 2 w 9"/>
              <a:gd name="T15" fmla="*/ 6 h 9"/>
              <a:gd name="T16" fmla="*/ 0 w 9"/>
              <a:gd name="T17" fmla="*/ 5 h 9"/>
              <a:gd name="T18" fmla="*/ 3 w 9"/>
              <a:gd name="T19" fmla="*/ 3 h 9"/>
              <a:gd name="T20" fmla="*/ 4 w 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
                <a:moveTo>
                  <a:pt x="4" y="0"/>
                </a:moveTo>
                <a:cubicBezTo>
                  <a:pt x="5" y="1"/>
                  <a:pt x="5" y="2"/>
                  <a:pt x="6" y="3"/>
                </a:cubicBezTo>
                <a:cubicBezTo>
                  <a:pt x="7" y="2"/>
                  <a:pt x="8" y="2"/>
                  <a:pt x="9" y="2"/>
                </a:cubicBezTo>
                <a:cubicBezTo>
                  <a:pt x="8" y="3"/>
                  <a:pt x="7" y="4"/>
                  <a:pt x="7" y="5"/>
                </a:cubicBezTo>
                <a:cubicBezTo>
                  <a:pt x="7" y="6"/>
                  <a:pt x="7" y="7"/>
                  <a:pt x="7" y="8"/>
                </a:cubicBezTo>
                <a:cubicBezTo>
                  <a:pt x="6" y="7"/>
                  <a:pt x="5" y="7"/>
                  <a:pt x="4" y="7"/>
                </a:cubicBezTo>
                <a:cubicBezTo>
                  <a:pt x="4" y="8"/>
                  <a:pt x="3" y="9"/>
                  <a:pt x="2" y="9"/>
                </a:cubicBezTo>
                <a:cubicBezTo>
                  <a:pt x="2" y="8"/>
                  <a:pt x="2" y="7"/>
                  <a:pt x="2" y="6"/>
                </a:cubicBezTo>
                <a:cubicBezTo>
                  <a:pt x="1" y="6"/>
                  <a:pt x="1" y="5"/>
                  <a:pt x="0" y="5"/>
                </a:cubicBezTo>
                <a:cubicBezTo>
                  <a:pt x="1" y="4"/>
                  <a:pt x="2" y="4"/>
                  <a:pt x="3" y="3"/>
                </a:cubicBezTo>
                <a:cubicBezTo>
                  <a:pt x="4" y="2"/>
                  <a:pt x="4" y="1"/>
                  <a:pt x="4"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27"/>
          <p:cNvSpPr>
            <a:spLocks/>
          </p:cNvSpPr>
          <p:nvPr/>
        </p:nvSpPr>
        <p:spPr bwMode="auto">
          <a:xfrm>
            <a:off x="5400715" y="4393596"/>
            <a:ext cx="3411" cy="3411"/>
          </a:xfrm>
          <a:custGeom>
            <a:avLst/>
            <a:gdLst>
              <a:gd name="T0" fmla="*/ 4 w 8"/>
              <a:gd name="T1" fmla="*/ 0 h 8"/>
              <a:gd name="T2" fmla="*/ 5 w 8"/>
              <a:gd name="T3" fmla="*/ 2 h 8"/>
              <a:gd name="T4" fmla="*/ 8 w 8"/>
              <a:gd name="T5" fmla="*/ 1 h 8"/>
              <a:gd name="T6" fmla="*/ 6 w 8"/>
              <a:gd name="T7" fmla="*/ 4 h 8"/>
              <a:gd name="T8" fmla="*/ 6 w 8"/>
              <a:gd name="T9" fmla="*/ 6 h 8"/>
              <a:gd name="T10" fmla="*/ 4 w 8"/>
              <a:gd name="T11" fmla="*/ 6 h 8"/>
              <a:gd name="T12" fmla="*/ 2 w 8"/>
              <a:gd name="T13" fmla="*/ 8 h 8"/>
              <a:gd name="T14" fmla="*/ 2 w 8"/>
              <a:gd name="T15" fmla="*/ 5 h 8"/>
              <a:gd name="T16" fmla="*/ 0 w 8"/>
              <a:gd name="T17" fmla="*/ 4 h 8"/>
              <a:gd name="T18" fmla="*/ 3 w 8"/>
              <a:gd name="T19" fmla="*/ 2 h 8"/>
              <a:gd name="T20" fmla="*/ 4 w 8"/>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4" y="0"/>
                </a:moveTo>
                <a:cubicBezTo>
                  <a:pt x="4" y="0"/>
                  <a:pt x="5" y="1"/>
                  <a:pt x="5" y="2"/>
                </a:cubicBezTo>
                <a:cubicBezTo>
                  <a:pt x="6" y="1"/>
                  <a:pt x="7" y="1"/>
                  <a:pt x="8" y="1"/>
                </a:cubicBezTo>
                <a:cubicBezTo>
                  <a:pt x="7" y="2"/>
                  <a:pt x="7" y="3"/>
                  <a:pt x="6" y="4"/>
                </a:cubicBezTo>
                <a:cubicBezTo>
                  <a:pt x="6" y="4"/>
                  <a:pt x="6" y="5"/>
                  <a:pt x="6" y="6"/>
                </a:cubicBezTo>
                <a:cubicBezTo>
                  <a:pt x="6" y="6"/>
                  <a:pt x="5" y="6"/>
                  <a:pt x="4" y="6"/>
                </a:cubicBezTo>
                <a:cubicBezTo>
                  <a:pt x="3" y="6"/>
                  <a:pt x="2" y="7"/>
                  <a:pt x="2" y="8"/>
                </a:cubicBezTo>
                <a:cubicBezTo>
                  <a:pt x="2" y="7"/>
                  <a:pt x="2" y="6"/>
                  <a:pt x="2" y="5"/>
                </a:cubicBezTo>
                <a:cubicBezTo>
                  <a:pt x="1" y="4"/>
                  <a:pt x="1" y="4"/>
                  <a:pt x="0" y="4"/>
                </a:cubicBezTo>
                <a:cubicBezTo>
                  <a:pt x="1" y="3"/>
                  <a:pt x="2" y="3"/>
                  <a:pt x="3" y="2"/>
                </a:cubicBezTo>
                <a:cubicBezTo>
                  <a:pt x="3" y="1"/>
                  <a:pt x="4" y="0"/>
                  <a:pt x="4"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335" name="Group 334"/>
          <p:cNvGrpSpPr/>
          <p:nvPr/>
        </p:nvGrpSpPr>
        <p:grpSpPr>
          <a:xfrm>
            <a:off x="6782359" y="1876681"/>
            <a:ext cx="5048976" cy="3754169"/>
            <a:chOff x="7399343" y="2608234"/>
            <a:chExt cx="4326669" cy="2959778"/>
          </a:xfrm>
        </p:grpSpPr>
        <p:grpSp>
          <p:nvGrpSpPr>
            <p:cNvPr id="296" name="Group 295"/>
            <p:cNvGrpSpPr/>
            <p:nvPr/>
          </p:nvGrpSpPr>
          <p:grpSpPr>
            <a:xfrm>
              <a:off x="7714947" y="2682814"/>
              <a:ext cx="3651250" cy="2816126"/>
              <a:chOff x="7543799" y="2944813"/>
              <a:chExt cx="3651250" cy="2058988"/>
            </a:xfrm>
          </p:grpSpPr>
          <p:sp>
            <p:nvSpPr>
              <p:cNvPr id="112" name="Freeform 21"/>
              <p:cNvSpPr>
                <a:spLocks/>
              </p:cNvSpPr>
              <p:nvPr/>
            </p:nvSpPr>
            <p:spPr bwMode="auto">
              <a:xfrm>
                <a:off x="10445749" y="2944813"/>
                <a:ext cx="642938" cy="157163"/>
              </a:xfrm>
              <a:custGeom>
                <a:avLst/>
                <a:gdLst>
                  <a:gd name="T0" fmla="*/ 2546 w 2546"/>
                  <a:gd name="T1" fmla="*/ 611 h 625"/>
                  <a:gd name="T2" fmla="*/ 2546 w 2546"/>
                  <a:gd name="T3" fmla="*/ 14 h 625"/>
                  <a:gd name="T4" fmla="*/ 2532 w 2546"/>
                  <a:gd name="T5" fmla="*/ 0 h 625"/>
                  <a:gd name="T6" fmla="*/ 14 w 2546"/>
                  <a:gd name="T7" fmla="*/ 0 h 625"/>
                  <a:gd name="T8" fmla="*/ 0 w 2546"/>
                  <a:gd name="T9" fmla="*/ 14 h 625"/>
                  <a:gd name="T10" fmla="*/ 0 w 2546"/>
                  <a:gd name="T11" fmla="*/ 611 h 625"/>
                  <a:gd name="T12" fmla="*/ 14 w 2546"/>
                  <a:gd name="T13" fmla="*/ 625 h 625"/>
                  <a:gd name="T14" fmla="*/ 2532 w 2546"/>
                  <a:gd name="T15" fmla="*/ 625 h 625"/>
                  <a:gd name="T16" fmla="*/ 2546 w 2546"/>
                  <a:gd name="T17" fmla="*/ 61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6" h="625">
                    <a:moveTo>
                      <a:pt x="2546" y="611"/>
                    </a:moveTo>
                    <a:cubicBezTo>
                      <a:pt x="2546" y="14"/>
                      <a:pt x="2546" y="14"/>
                      <a:pt x="2546" y="14"/>
                    </a:cubicBezTo>
                    <a:cubicBezTo>
                      <a:pt x="2546" y="6"/>
                      <a:pt x="2540" y="0"/>
                      <a:pt x="2532" y="0"/>
                    </a:cubicBezTo>
                    <a:cubicBezTo>
                      <a:pt x="14" y="0"/>
                      <a:pt x="14" y="0"/>
                      <a:pt x="14" y="0"/>
                    </a:cubicBezTo>
                    <a:cubicBezTo>
                      <a:pt x="6" y="0"/>
                      <a:pt x="0" y="6"/>
                      <a:pt x="0" y="14"/>
                    </a:cubicBezTo>
                    <a:cubicBezTo>
                      <a:pt x="0" y="611"/>
                      <a:pt x="0" y="611"/>
                      <a:pt x="0" y="611"/>
                    </a:cubicBezTo>
                    <a:cubicBezTo>
                      <a:pt x="0" y="619"/>
                      <a:pt x="6" y="625"/>
                      <a:pt x="14" y="625"/>
                    </a:cubicBezTo>
                    <a:cubicBezTo>
                      <a:pt x="2532" y="625"/>
                      <a:pt x="2532" y="625"/>
                      <a:pt x="2532" y="625"/>
                    </a:cubicBezTo>
                    <a:cubicBezTo>
                      <a:pt x="2540" y="625"/>
                      <a:pt x="2546" y="619"/>
                      <a:pt x="2546" y="611"/>
                    </a:cubicBezTo>
                    <a:close/>
                  </a:path>
                </a:pathLst>
              </a:custGeom>
              <a:solidFill>
                <a:srgbClr val="EC6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22"/>
              <p:cNvSpPr>
                <a:spLocks/>
              </p:cNvSpPr>
              <p:nvPr/>
            </p:nvSpPr>
            <p:spPr bwMode="auto">
              <a:xfrm>
                <a:off x="7548562" y="2944813"/>
                <a:ext cx="2967038" cy="157163"/>
              </a:xfrm>
              <a:custGeom>
                <a:avLst/>
                <a:gdLst>
                  <a:gd name="T0" fmla="*/ 11745 w 11745"/>
                  <a:gd name="T1" fmla="*/ 611 h 625"/>
                  <a:gd name="T2" fmla="*/ 11745 w 11745"/>
                  <a:gd name="T3" fmla="*/ 14 h 625"/>
                  <a:gd name="T4" fmla="*/ 11731 w 11745"/>
                  <a:gd name="T5" fmla="*/ 0 h 625"/>
                  <a:gd name="T6" fmla="*/ 14 w 11745"/>
                  <a:gd name="T7" fmla="*/ 0 h 625"/>
                  <a:gd name="T8" fmla="*/ 0 w 11745"/>
                  <a:gd name="T9" fmla="*/ 14 h 625"/>
                  <a:gd name="T10" fmla="*/ 0 w 11745"/>
                  <a:gd name="T11" fmla="*/ 611 h 625"/>
                  <a:gd name="T12" fmla="*/ 14 w 11745"/>
                  <a:gd name="T13" fmla="*/ 625 h 625"/>
                  <a:gd name="T14" fmla="*/ 11731 w 11745"/>
                  <a:gd name="T15" fmla="*/ 625 h 625"/>
                  <a:gd name="T16" fmla="*/ 11745 w 11745"/>
                  <a:gd name="T17" fmla="*/ 61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45" h="625">
                    <a:moveTo>
                      <a:pt x="11745" y="611"/>
                    </a:moveTo>
                    <a:cubicBezTo>
                      <a:pt x="11745" y="14"/>
                      <a:pt x="11745" y="14"/>
                      <a:pt x="11745" y="14"/>
                    </a:cubicBezTo>
                    <a:cubicBezTo>
                      <a:pt x="11745" y="6"/>
                      <a:pt x="11739" y="0"/>
                      <a:pt x="11731" y="0"/>
                    </a:cubicBezTo>
                    <a:cubicBezTo>
                      <a:pt x="14" y="0"/>
                      <a:pt x="14" y="0"/>
                      <a:pt x="14" y="0"/>
                    </a:cubicBezTo>
                    <a:cubicBezTo>
                      <a:pt x="6" y="0"/>
                      <a:pt x="0" y="6"/>
                      <a:pt x="0" y="14"/>
                    </a:cubicBezTo>
                    <a:cubicBezTo>
                      <a:pt x="0" y="611"/>
                      <a:pt x="0" y="611"/>
                      <a:pt x="0" y="611"/>
                    </a:cubicBezTo>
                    <a:cubicBezTo>
                      <a:pt x="0" y="619"/>
                      <a:pt x="6" y="625"/>
                      <a:pt x="14" y="625"/>
                    </a:cubicBezTo>
                    <a:cubicBezTo>
                      <a:pt x="11731" y="625"/>
                      <a:pt x="11731" y="625"/>
                      <a:pt x="11731" y="625"/>
                    </a:cubicBezTo>
                    <a:cubicBezTo>
                      <a:pt x="11739" y="625"/>
                      <a:pt x="11745" y="619"/>
                      <a:pt x="11745" y="611"/>
                    </a:cubicBezTo>
                    <a:close/>
                  </a:path>
                </a:pathLst>
              </a:custGeom>
              <a:solidFill>
                <a:srgbClr val="4DB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4" name="Rectangle 83"/>
              <p:cNvSpPr>
                <a:spLocks noChangeArrowheads="1"/>
              </p:cNvSpPr>
              <p:nvPr/>
            </p:nvSpPr>
            <p:spPr bwMode="auto">
              <a:xfrm>
                <a:off x="10972799" y="2955926"/>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dirty="0">
                  <a:ln>
                    <a:noFill/>
                  </a:ln>
                  <a:solidFill>
                    <a:schemeClr val="tx1"/>
                  </a:solidFill>
                  <a:effectLst/>
                  <a:latin typeface="Arial" panose="020B0604020202020204" pitchFamily="34" charset="0"/>
                </a:endParaRPr>
              </a:p>
            </p:txBody>
          </p:sp>
          <p:sp>
            <p:nvSpPr>
              <p:cNvPr id="176" name="Freeform 85"/>
              <p:cNvSpPr>
                <a:spLocks/>
              </p:cNvSpPr>
              <p:nvPr/>
            </p:nvSpPr>
            <p:spPr bwMode="auto">
              <a:xfrm>
                <a:off x="10445749" y="3155951"/>
                <a:ext cx="642938" cy="157163"/>
              </a:xfrm>
              <a:custGeom>
                <a:avLst/>
                <a:gdLst>
                  <a:gd name="T0" fmla="*/ 2546 w 2546"/>
                  <a:gd name="T1" fmla="*/ 612 h 626"/>
                  <a:gd name="T2" fmla="*/ 2546 w 2546"/>
                  <a:gd name="T3" fmla="*/ 14 h 626"/>
                  <a:gd name="T4" fmla="*/ 2532 w 2546"/>
                  <a:gd name="T5" fmla="*/ 0 h 626"/>
                  <a:gd name="T6" fmla="*/ 14 w 2546"/>
                  <a:gd name="T7" fmla="*/ 0 h 626"/>
                  <a:gd name="T8" fmla="*/ 0 w 2546"/>
                  <a:gd name="T9" fmla="*/ 14 h 626"/>
                  <a:gd name="T10" fmla="*/ 0 w 2546"/>
                  <a:gd name="T11" fmla="*/ 612 h 626"/>
                  <a:gd name="T12" fmla="*/ 14 w 2546"/>
                  <a:gd name="T13" fmla="*/ 626 h 626"/>
                  <a:gd name="T14" fmla="*/ 2532 w 2546"/>
                  <a:gd name="T15" fmla="*/ 626 h 626"/>
                  <a:gd name="T16" fmla="*/ 2546 w 2546"/>
                  <a:gd name="T17" fmla="*/ 612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6" h="626">
                    <a:moveTo>
                      <a:pt x="2546" y="612"/>
                    </a:moveTo>
                    <a:cubicBezTo>
                      <a:pt x="2546" y="14"/>
                      <a:pt x="2546" y="14"/>
                      <a:pt x="2546" y="14"/>
                    </a:cubicBezTo>
                    <a:cubicBezTo>
                      <a:pt x="2546" y="6"/>
                      <a:pt x="2540" y="0"/>
                      <a:pt x="2532" y="0"/>
                    </a:cubicBezTo>
                    <a:cubicBezTo>
                      <a:pt x="14" y="0"/>
                      <a:pt x="14" y="0"/>
                      <a:pt x="14" y="0"/>
                    </a:cubicBezTo>
                    <a:cubicBezTo>
                      <a:pt x="6" y="0"/>
                      <a:pt x="0" y="6"/>
                      <a:pt x="0" y="14"/>
                    </a:cubicBezTo>
                    <a:cubicBezTo>
                      <a:pt x="0" y="612"/>
                      <a:pt x="0" y="612"/>
                      <a:pt x="0" y="612"/>
                    </a:cubicBezTo>
                    <a:cubicBezTo>
                      <a:pt x="0" y="619"/>
                      <a:pt x="6" y="626"/>
                      <a:pt x="14" y="626"/>
                    </a:cubicBezTo>
                    <a:cubicBezTo>
                      <a:pt x="2532" y="626"/>
                      <a:pt x="2532" y="626"/>
                      <a:pt x="2532" y="626"/>
                    </a:cubicBezTo>
                    <a:cubicBezTo>
                      <a:pt x="2540" y="626"/>
                      <a:pt x="2546" y="619"/>
                      <a:pt x="2546" y="612"/>
                    </a:cubicBezTo>
                    <a:close/>
                  </a:path>
                </a:pathLst>
              </a:custGeom>
              <a:solidFill>
                <a:srgbClr val="EC6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Freeform 86"/>
              <p:cNvSpPr>
                <a:spLocks/>
              </p:cNvSpPr>
              <p:nvPr/>
            </p:nvSpPr>
            <p:spPr bwMode="auto">
              <a:xfrm>
                <a:off x="7548562" y="3155951"/>
                <a:ext cx="3513138" cy="157163"/>
              </a:xfrm>
              <a:custGeom>
                <a:avLst/>
                <a:gdLst>
                  <a:gd name="T0" fmla="*/ 13910 w 13910"/>
                  <a:gd name="T1" fmla="*/ 612 h 626"/>
                  <a:gd name="T2" fmla="*/ 13910 w 13910"/>
                  <a:gd name="T3" fmla="*/ 14 h 626"/>
                  <a:gd name="T4" fmla="*/ 13896 w 13910"/>
                  <a:gd name="T5" fmla="*/ 0 h 626"/>
                  <a:gd name="T6" fmla="*/ 14 w 13910"/>
                  <a:gd name="T7" fmla="*/ 0 h 626"/>
                  <a:gd name="T8" fmla="*/ 0 w 13910"/>
                  <a:gd name="T9" fmla="*/ 14 h 626"/>
                  <a:gd name="T10" fmla="*/ 0 w 13910"/>
                  <a:gd name="T11" fmla="*/ 612 h 626"/>
                  <a:gd name="T12" fmla="*/ 14 w 13910"/>
                  <a:gd name="T13" fmla="*/ 626 h 626"/>
                  <a:gd name="T14" fmla="*/ 13896 w 13910"/>
                  <a:gd name="T15" fmla="*/ 626 h 626"/>
                  <a:gd name="T16" fmla="*/ 13910 w 13910"/>
                  <a:gd name="T17" fmla="*/ 612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10" h="626">
                    <a:moveTo>
                      <a:pt x="13910" y="612"/>
                    </a:moveTo>
                    <a:cubicBezTo>
                      <a:pt x="13910" y="14"/>
                      <a:pt x="13910" y="14"/>
                      <a:pt x="13910" y="14"/>
                    </a:cubicBezTo>
                    <a:cubicBezTo>
                      <a:pt x="13910" y="6"/>
                      <a:pt x="13904" y="0"/>
                      <a:pt x="13896" y="0"/>
                    </a:cubicBezTo>
                    <a:cubicBezTo>
                      <a:pt x="14" y="0"/>
                      <a:pt x="14" y="0"/>
                      <a:pt x="14" y="0"/>
                    </a:cubicBezTo>
                    <a:cubicBezTo>
                      <a:pt x="6" y="0"/>
                      <a:pt x="0" y="6"/>
                      <a:pt x="0" y="14"/>
                    </a:cubicBezTo>
                    <a:cubicBezTo>
                      <a:pt x="0" y="612"/>
                      <a:pt x="0" y="612"/>
                      <a:pt x="0" y="612"/>
                    </a:cubicBezTo>
                    <a:cubicBezTo>
                      <a:pt x="0" y="619"/>
                      <a:pt x="6" y="626"/>
                      <a:pt x="14" y="626"/>
                    </a:cubicBezTo>
                    <a:cubicBezTo>
                      <a:pt x="13896" y="626"/>
                      <a:pt x="13896" y="626"/>
                      <a:pt x="13896" y="626"/>
                    </a:cubicBezTo>
                    <a:cubicBezTo>
                      <a:pt x="13904" y="626"/>
                      <a:pt x="13910" y="619"/>
                      <a:pt x="13910" y="612"/>
                    </a:cubicBezTo>
                    <a:close/>
                  </a:path>
                </a:pathLst>
              </a:custGeom>
              <a:solidFill>
                <a:srgbClr val="4DB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Rectangle 96"/>
              <p:cNvSpPr>
                <a:spLocks noChangeArrowheads="1"/>
              </p:cNvSpPr>
              <p:nvPr/>
            </p:nvSpPr>
            <p:spPr bwMode="auto">
              <a:xfrm>
                <a:off x="11195049" y="3167063"/>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dirty="0">
                  <a:ln>
                    <a:noFill/>
                  </a:ln>
                  <a:solidFill>
                    <a:schemeClr val="tx1"/>
                  </a:solidFill>
                  <a:effectLst/>
                  <a:latin typeface="Arial" panose="020B0604020202020204" pitchFamily="34" charset="0"/>
                </a:endParaRPr>
              </a:p>
            </p:txBody>
          </p:sp>
          <p:sp>
            <p:nvSpPr>
              <p:cNvPr id="189" name="Freeform 98"/>
              <p:cNvSpPr>
                <a:spLocks/>
              </p:cNvSpPr>
              <p:nvPr/>
            </p:nvSpPr>
            <p:spPr bwMode="auto">
              <a:xfrm>
                <a:off x="10445749" y="4432301"/>
                <a:ext cx="642938" cy="157163"/>
              </a:xfrm>
              <a:custGeom>
                <a:avLst/>
                <a:gdLst>
                  <a:gd name="T0" fmla="*/ 2546 w 2546"/>
                  <a:gd name="T1" fmla="*/ 606 h 620"/>
                  <a:gd name="T2" fmla="*/ 2546 w 2546"/>
                  <a:gd name="T3" fmla="*/ 14 h 620"/>
                  <a:gd name="T4" fmla="*/ 2532 w 2546"/>
                  <a:gd name="T5" fmla="*/ 0 h 620"/>
                  <a:gd name="T6" fmla="*/ 14 w 2546"/>
                  <a:gd name="T7" fmla="*/ 0 h 620"/>
                  <a:gd name="T8" fmla="*/ 0 w 2546"/>
                  <a:gd name="T9" fmla="*/ 14 h 620"/>
                  <a:gd name="T10" fmla="*/ 0 w 2546"/>
                  <a:gd name="T11" fmla="*/ 606 h 620"/>
                  <a:gd name="T12" fmla="*/ 14 w 2546"/>
                  <a:gd name="T13" fmla="*/ 620 h 620"/>
                  <a:gd name="T14" fmla="*/ 2532 w 2546"/>
                  <a:gd name="T15" fmla="*/ 620 h 620"/>
                  <a:gd name="T16" fmla="*/ 2546 w 2546"/>
                  <a:gd name="T17" fmla="*/ 606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6" h="620">
                    <a:moveTo>
                      <a:pt x="2546" y="606"/>
                    </a:moveTo>
                    <a:cubicBezTo>
                      <a:pt x="2546" y="14"/>
                      <a:pt x="2546" y="14"/>
                      <a:pt x="2546" y="14"/>
                    </a:cubicBezTo>
                    <a:cubicBezTo>
                      <a:pt x="2546" y="6"/>
                      <a:pt x="2540" y="0"/>
                      <a:pt x="2532" y="0"/>
                    </a:cubicBezTo>
                    <a:cubicBezTo>
                      <a:pt x="14" y="0"/>
                      <a:pt x="14" y="0"/>
                      <a:pt x="14" y="0"/>
                    </a:cubicBezTo>
                    <a:cubicBezTo>
                      <a:pt x="6" y="0"/>
                      <a:pt x="0" y="6"/>
                      <a:pt x="0" y="14"/>
                    </a:cubicBezTo>
                    <a:cubicBezTo>
                      <a:pt x="0" y="606"/>
                      <a:pt x="0" y="606"/>
                      <a:pt x="0" y="606"/>
                    </a:cubicBezTo>
                    <a:cubicBezTo>
                      <a:pt x="0" y="613"/>
                      <a:pt x="6" y="620"/>
                      <a:pt x="14" y="620"/>
                    </a:cubicBezTo>
                    <a:cubicBezTo>
                      <a:pt x="2532" y="620"/>
                      <a:pt x="2532" y="620"/>
                      <a:pt x="2532" y="620"/>
                    </a:cubicBezTo>
                    <a:cubicBezTo>
                      <a:pt x="2540" y="620"/>
                      <a:pt x="2546" y="613"/>
                      <a:pt x="2546" y="606"/>
                    </a:cubicBezTo>
                    <a:close/>
                  </a:path>
                </a:pathLst>
              </a:custGeom>
              <a:solidFill>
                <a:srgbClr val="EC6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Freeform 99"/>
              <p:cNvSpPr>
                <a:spLocks/>
              </p:cNvSpPr>
              <p:nvPr/>
            </p:nvSpPr>
            <p:spPr bwMode="auto">
              <a:xfrm>
                <a:off x="7548562" y="4432301"/>
                <a:ext cx="3086100" cy="157163"/>
              </a:xfrm>
              <a:custGeom>
                <a:avLst/>
                <a:gdLst>
                  <a:gd name="T0" fmla="*/ 12220 w 12220"/>
                  <a:gd name="T1" fmla="*/ 606 h 620"/>
                  <a:gd name="T2" fmla="*/ 12220 w 12220"/>
                  <a:gd name="T3" fmla="*/ 14 h 620"/>
                  <a:gd name="T4" fmla="*/ 12207 w 12220"/>
                  <a:gd name="T5" fmla="*/ 0 h 620"/>
                  <a:gd name="T6" fmla="*/ 14 w 12220"/>
                  <a:gd name="T7" fmla="*/ 0 h 620"/>
                  <a:gd name="T8" fmla="*/ 0 w 12220"/>
                  <a:gd name="T9" fmla="*/ 14 h 620"/>
                  <a:gd name="T10" fmla="*/ 0 w 12220"/>
                  <a:gd name="T11" fmla="*/ 606 h 620"/>
                  <a:gd name="T12" fmla="*/ 14 w 12220"/>
                  <a:gd name="T13" fmla="*/ 620 h 620"/>
                  <a:gd name="T14" fmla="*/ 12207 w 12220"/>
                  <a:gd name="T15" fmla="*/ 620 h 620"/>
                  <a:gd name="T16" fmla="*/ 12220 w 12220"/>
                  <a:gd name="T17" fmla="*/ 606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20" h="620">
                    <a:moveTo>
                      <a:pt x="12220" y="606"/>
                    </a:moveTo>
                    <a:cubicBezTo>
                      <a:pt x="12220" y="14"/>
                      <a:pt x="12220" y="14"/>
                      <a:pt x="12220" y="14"/>
                    </a:cubicBezTo>
                    <a:cubicBezTo>
                      <a:pt x="12220" y="6"/>
                      <a:pt x="12214" y="0"/>
                      <a:pt x="12207" y="0"/>
                    </a:cubicBezTo>
                    <a:cubicBezTo>
                      <a:pt x="14" y="0"/>
                      <a:pt x="14" y="0"/>
                      <a:pt x="14" y="0"/>
                    </a:cubicBezTo>
                    <a:cubicBezTo>
                      <a:pt x="6" y="0"/>
                      <a:pt x="0" y="6"/>
                      <a:pt x="0" y="14"/>
                    </a:cubicBezTo>
                    <a:cubicBezTo>
                      <a:pt x="0" y="606"/>
                      <a:pt x="0" y="606"/>
                      <a:pt x="0" y="606"/>
                    </a:cubicBezTo>
                    <a:cubicBezTo>
                      <a:pt x="0" y="613"/>
                      <a:pt x="6" y="620"/>
                      <a:pt x="14" y="620"/>
                    </a:cubicBezTo>
                    <a:cubicBezTo>
                      <a:pt x="12207" y="620"/>
                      <a:pt x="12207" y="620"/>
                      <a:pt x="12207" y="620"/>
                    </a:cubicBezTo>
                    <a:cubicBezTo>
                      <a:pt x="12214" y="620"/>
                      <a:pt x="12220" y="613"/>
                      <a:pt x="12220" y="606"/>
                    </a:cubicBezTo>
                    <a:close/>
                  </a:path>
                </a:pathLst>
              </a:custGeom>
              <a:solidFill>
                <a:srgbClr val="4DB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3" name="Freeform 112"/>
              <p:cNvSpPr>
                <a:spLocks/>
              </p:cNvSpPr>
              <p:nvPr/>
            </p:nvSpPr>
            <p:spPr bwMode="auto">
              <a:xfrm>
                <a:off x="10445749" y="3367088"/>
                <a:ext cx="642938" cy="158750"/>
              </a:xfrm>
              <a:custGeom>
                <a:avLst/>
                <a:gdLst>
                  <a:gd name="T0" fmla="*/ 2547 w 2547"/>
                  <a:gd name="T1" fmla="*/ 618 h 632"/>
                  <a:gd name="T2" fmla="*/ 2547 w 2547"/>
                  <a:gd name="T3" fmla="*/ 14 h 632"/>
                  <a:gd name="T4" fmla="*/ 2533 w 2547"/>
                  <a:gd name="T5" fmla="*/ 0 h 632"/>
                  <a:gd name="T6" fmla="*/ 14 w 2547"/>
                  <a:gd name="T7" fmla="*/ 0 h 632"/>
                  <a:gd name="T8" fmla="*/ 0 w 2547"/>
                  <a:gd name="T9" fmla="*/ 14 h 632"/>
                  <a:gd name="T10" fmla="*/ 0 w 2547"/>
                  <a:gd name="T11" fmla="*/ 618 h 632"/>
                  <a:gd name="T12" fmla="*/ 14 w 2547"/>
                  <a:gd name="T13" fmla="*/ 632 h 632"/>
                  <a:gd name="T14" fmla="*/ 2533 w 2547"/>
                  <a:gd name="T15" fmla="*/ 632 h 632"/>
                  <a:gd name="T16" fmla="*/ 2547 w 2547"/>
                  <a:gd name="T17" fmla="*/ 618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7" h="632">
                    <a:moveTo>
                      <a:pt x="2547" y="618"/>
                    </a:moveTo>
                    <a:cubicBezTo>
                      <a:pt x="2547" y="14"/>
                      <a:pt x="2547" y="14"/>
                      <a:pt x="2547" y="14"/>
                    </a:cubicBezTo>
                    <a:cubicBezTo>
                      <a:pt x="2547" y="6"/>
                      <a:pt x="2541" y="0"/>
                      <a:pt x="2533" y="0"/>
                    </a:cubicBezTo>
                    <a:cubicBezTo>
                      <a:pt x="14" y="0"/>
                      <a:pt x="14" y="0"/>
                      <a:pt x="14" y="0"/>
                    </a:cubicBezTo>
                    <a:cubicBezTo>
                      <a:pt x="7" y="0"/>
                      <a:pt x="0" y="6"/>
                      <a:pt x="0" y="14"/>
                    </a:cubicBezTo>
                    <a:cubicBezTo>
                      <a:pt x="0" y="618"/>
                      <a:pt x="0" y="618"/>
                      <a:pt x="0" y="618"/>
                    </a:cubicBezTo>
                    <a:cubicBezTo>
                      <a:pt x="0" y="626"/>
                      <a:pt x="7" y="632"/>
                      <a:pt x="14" y="632"/>
                    </a:cubicBezTo>
                    <a:cubicBezTo>
                      <a:pt x="2533" y="632"/>
                      <a:pt x="2533" y="632"/>
                      <a:pt x="2533" y="632"/>
                    </a:cubicBezTo>
                    <a:cubicBezTo>
                      <a:pt x="2541" y="632"/>
                      <a:pt x="2547" y="626"/>
                      <a:pt x="2547" y="618"/>
                    </a:cubicBezTo>
                    <a:close/>
                  </a:path>
                </a:pathLst>
              </a:custGeom>
              <a:solidFill>
                <a:srgbClr val="EC6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4" name="Freeform 113"/>
              <p:cNvSpPr>
                <a:spLocks/>
              </p:cNvSpPr>
              <p:nvPr/>
            </p:nvSpPr>
            <p:spPr bwMode="auto">
              <a:xfrm>
                <a:off x="7546974" y="3367088"/>
                <a:ext cx="2963863" cy="158750"/>
              </a:xfrm>
              <a:custGeom>
                <a:avLst/>
                <a:gdLst>
                  <a:gd name="T0" fmla="*/ 11732 w 11732"/>
                  <a:gd name="T1" fmla="*/ 618 h 632"/>
                  <a:gd name="T2" fmla="*/ 11732 w 11732"/>
                  <a:gd name="T3" fmla="*/ 14 h 632"/>
                  <a:gd name="T4" fmla="*/ 11719 w 11732"/>
                  <a:gd name="T5" fmla="*/ 0 h 632"/>
                  <a:gd name="T6" fmla="*/ 14 w 11732"/>
                  <a:gd name="T7" fmla="*/ 0 h 632"/>
                  <a:gd name="T8" fmla="*/ 0 w 11732"/>
                  <a:gd name="T9" fmla="*/ 14 h 632"/>
                  <a:gd name="T10" fmla="*/ 0 w 11732"/>
                  <a:gd name="T11" fmla="*/ 618 h 632"/>
                  <a:gd name="T12" fmla="*/ 14 w 11732"/>
                  <a:gd name="T13" fmla="*/ 632 h 632"/>
                  <a:gd name="T14" fmla="*/ 11719 w 11732"/>
                  <a:gd name="T15" fmla="*/ 632 h 632"/>
                  <a:gd name="T16" fmla="*/ 11732 w 11732"/>
                  <a:gd name="T17" fmla="*/ 618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32" h="632">
                    <a:moveTo>
                      <a:pt x="11732" y="618"/>
                    </a:moveTo>
                    <a:cubicBezTo>
                      <a:pt x="11732" y="14"/>
                      <a:pt x="11732" y="14"/>
                      <a:pt x="11732" y="14"/>
                    </a:cubicBezTo>
                    <a:cubicBezTo>
                      <a:pt x="11732" y="6"/>
                      <a:pt x="11726" y="0"/>
                      <a:pt x="11719" y="0"/>
                    </a:cubicBezTo>
                    <a:cubicBezTo>
                      <a:pt x="14" y="0"/>
                      <a:pt x="14" y="0"/>
                      <a:pt x="14" y="0"/>
                    </a:cubicBezTo>
                    <a:cubicBezTo>
                      <a:pt x="7" y="0"/>
                      <a:pt x="0" y="6"/>
                      <a:pt x="0" y="14"/>
                    </a:cubicBezTo>
                    <a:cubicBezTo>
                      <a:pt x="0" y="618"/>
                      <a:pt x="0" y="618"/>
                      <a:pt x="0" y="618"/>
                    </a:cubicBezTo>
                    <a:cubicBezTo>
                      <a:pt x="0" y="626"/>
                      <a:pt x="7" y="632"/>
                      <a:pt x="14" y="632"/>
                    </a:cubicBezTo>
                    <a:cubicBezTo>
                      <a:pt x="11719" y="632"/>
                      <a:pt x="11719" y="632"/>
                      <a:pt x="11719" y="632"/>
                    </a:cubicBezTo>
                    <a:cubicBezTo>
                      <a:pt x="11726" y="632"/>
                      <a:pt x="11732" y="626"/>
                      <a:pt x="11732" y="618"/>
                    </a:cubicBezTo>
                    <a:close/>
                  </a:path>
                </a:pathLst>
              </a:custGeom>
              <a:solidFill>
                <a:srgbClr val="4DB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Freeform 129"/>
              <p:cNvSpPr>
                <a:spLocks/>
              </p:cNvSpPr>
              <p:nvPr/>
            </p:nvSpPr>
            <p:spPr bwMode="auto">
              <a:xfrm>
                <a:off x="10445749" y="3794126"/>
                <a:ext cx="642938" cy="157163"/>
              </a:xfrm>
              <a:custGeom>
                <a:avLst/>
                <a:gdLst>
                  <a:gd name="T0" fmla="*/ 2546 w 2546"/>
                  <a:gd name="T1" fmla="*/ 612 h 626"/>
                  <a:gd name="T2" fmla="*/ 2546 w 2546"/>
                  <a:gd name="T3" fmla="*/ 14 h 626"/>
                  <a:gd name="T4" fmla="*/ 2532 w 2546"/>
                  <a:gd name="T5" fmla="*/ 0 h 626"/>
                  <a:gd name="T6" fmla="*/ 14 w 2546"/>
                  <a:gd name="T7" fmla="*/ 0 h 626"/>
                  <a:gd name="T8" fmla="*/ 0 w 2546"/>
                  <a:gd name="T9" fmla="*/ 14 h 626"/>
                  <a:gd name="T10" fmla="*/ 0 w 2546"/>
                  <a:gd name="T11" fmla="*/ 612 h 626"/>
                  <a:gd name="T12" fmla="*/ 14 w 2546"/>
                  <a:gd name="T13" fmla="*/ 626 h 626"/>
                  <a:gd name="T14" fmla="*/ 2532 w 2546"/>
                  <a:gd name="T15" fmla="*/ 626 h 626"/>
                  <a:gd name="T16" fmla="*/ 2546 w 2546"/>
                  <a:gd name="T17" fmla="*/ 612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6" h="626">
                    <a:moveTo>
                      <a:pt x="2546" y="612"/>
                    </a:moveTo>
                    <a:cubicBezTo>
                      <a:pt x="2546" y="14"/>
                      <a:pt x="2546" y="14"/>
                      <a:pt x="2546" y="14"/>
                    </a:cubicBezTo>
                    <a:cubicBezTo>
                      <a:pt x="2546" y="7"/>
                      <a:pt x="2540" y="0"/>
                      <a:pt x="2532" y="0"/>
                    </a:cubicBezTo>
                    <a:cubicBezTo>
                      <a:pt x="14" y="0"/>
                      <a:pt x="14" y="0"/>
                      <a:pt x="14" y="0"/>
                    </a:cubicBezTo>
                    <a:cubicBezTo>
                      <a:pt x="6" y="0"/>
                      <a:pt x="0" y="7"/>
                      <a:pt x="0" y="14"/>
                    </a:cubicBezTo>
                    <a:cubicBezTo>
                      <a:pt x="0" y="612"/>
                      <a:pt x="0" y="612"/>
                      <a:pt x="0" y="612"/>
                    </a:cubicBezTo>
                    <a:cubicBezTo>
                      <a:pt x="0" y="620"/>
                      <a:pt x="6" y="626"/>
                      <a:pt x="14" y="626"/>
                    </a:cubicBezTo>
                    <a:cubicBezTo>
                      <a:pt x="2532" y="626"/>
                      <a:pt x="2532" y="626"/>
                      <a:pt x="2532" y="626"/>
                    </a:cubicBezTo>
                    <a:cubicBezTo>
                      <a:pt x="2540" y="626"/>
                      <a:pt x="2546" y="620"/>
                      <a:pt x="2546" y="612"/>
                    </a:cubicBezTo>
                    <a:close/>
                  </a:path>
                </a:pathLst>
              </a:custGeom>
              <a:solidFill>
                <a:srgbClr val="EC6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1" name="Freeform 130"/>
              <p:cNvSpPr>
                <a:spLocks/>
              </p:cNvSpPr>
              <p:nvPr/>
            </p:nvSpPr>
            <p:spPr bwMode="auto">
              <a:xfrm>
                <a:off x="7548562" y="3794126"/>
                <a:ext cx="3162300" cy="157163"/>
              </a:xfrm>
              <a:custGeom>
                <a:avLst/>
                <a:gdLst>
                  <a:gd name="T0" fmla="*/ 12520 w 12520"/>
                  <a:gd name="T1" fmla="*/ 612 h 626"/>
                  <a:gd name="T2" fmla="*/ 12520 w 12520"/>
                  <a:gd name="T3" fmla="*/ 14 h 626"/>
                  <a:gd name="T4" fmla="*/ 12506 w 12520"/>
                  <a:gd name="T5" fmla="*/ 0 h 626"/>
                  <a:gd name="T6" fmla="*/ 14 w 12520"/>
                  <a:gd name="T7" fmla="*/ 0 h 626"/>
                  <a:gd name="T8" fmla="*/ 0 w 12520"/>
                  <a:gd name="T9" fmla="*/ 14 h 626"/>
                  <a:gd name="T10" fmla="*/ 0 w 12520"/>
                  <a:gd name="T11" fmla="*/ 612 h 626"/>
                  <a:gd name="T12" fmla="*/ 14 w 12520"/>
                  <a:gd name="T13" fmla="*/ 626 h 626"/>
                  <a:gd name="T14" fmla="*/ 12506 w 12520"/>
                  <a:gd name="T15" fmla="*/ 626 h 626"/>
                  <a:gd name="T16" fmla="*/ 12520 w 12520"/>
                  <a:gd name="T17" fmla="*/ 612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20" h="626">
                    <a:moveTo>
                      <a:pt x="12520" y="612"/>
                    </a:moveTo>
                    <a:cubicBezTo>
                      <a:pt x="12520" y="14"/>
                      <a:pt x="12520" y="14"/>
                      <a:pt x="12520" y="14"/>
                    </a:cubicBezTo>
                    <a:cubicBezTo>
                      <a:pt x="12520" y="7"/>
                      <a:pt x="12514" y="0"/>
                      <a:pt x="12506" y="0"/>
                    </a:cubicBezTo>
                    <a:cubicBezTo>
                      <a:pt x="14" y="0"/>
                      <a:pt x="14" y="0"/>
                      <a:pt x="14" y="0"/>
                    </a:cubicBezTo>
                    <a:cubicBezTo>
                      <a:pt x="6" y="0"/>
                      <a:pt x="0" y="7"/>
                      <a:pt x="0" y="14"/>
                    </a:cubicBezTo>
                    <a:cubicBezTo>
                      <a:pt x="0" y="612"/>
                      <a:pt x="0" y="612"/>
                      <a:pt x="0" y="612"/>
                    </a:cubicBezTo>
                    <a:cubicBezTo>
                      <a:pt x="0" y="620"/>
                      <a:pt x="6" y="626"/>
                      <a:pt x="14" y="626"/>
                    </a:cubicBezTo>
                    <a:cubicBezTo>
                      <a:pt x="12506" y="626"/>
                      <a:pt x="12506" y="626"/>
                      <a:pt x="12506" y="626"/>
                    </a:cubicBezTo>
                    <a:cubicBezTo>
                      <a:pt x="12514" y="626"/>
                      <a:pt x="12520" y="620"/>
                      <a:pt x="12520" y="612"/>
                    </a:cubicBezTo>
                    <a:close/>
                  </a:path>
                </a:pathLst>
              </a:custGeom>
              <a:solidFill>
                <a:srgbClr val="4DB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3" name="Freeform 142"/>
              <p:cNvSpPr>
                <a:spLocks/>
              </p:cNvSpPr>
              <p:nvPr/>
            </p:nvSpPr>
            <p:spPr bwMode="auto">
              <a:xfrm>
                <a:off x="10304462" y="4000501"/>
                <a:ext cx="784225" cy="157163"/>
              </a:xfrm>
              <a:custGeom>
                <a:avLst/>
                <a:gdLst>
                  <a:gd name="T0" fmla="*/ 3108 w 3108"/>
                  <a:gd name="T1" fmla="*/ 612 h 626"/>
                  <a:gd name="T2" fmla="*/ 3108 w 3108"/>
                  <a:gd name="T3" fmla="*/ 14 h 626"/>
                  <a:gd name="T4" fmla="*/ 3094 w 3108"/>
                  <a:gd name="T5" fmla="*/ 0 h 626"/>
                  <a:gd name="T6" fmla="*/ 14 w 3108"/>
                  <a:gd name="T7" fmla="*/ 0 h 626"/>
                  <a:gd name="T8" fmla="*/ 0 w 3108"/>
                  <a:gd name="T9" fmla="*/ 14 h 626"/>
                  <a:gd name="T10" fmla="*/ 0 w 3108"/>
                  <a:gd name="T11" fmla="*/ 612 h 626"/>
                  <a:gd name="T12" fmla="*/ 14 w 3108"/>
                  <a:gd name="T13" fmla="*/ 626 h 626"/>
                  <a:gd name="T14" fmla="*/ 3094 w 3108"/>
                  <a:gd name="T15" fmla="*/ 626 h 626"/>
                  <a:gd name="T16" fmla="*/ 3108 w 3108"/>
                  <a:gd name="T17" fmla="*/ 612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8" h="626">
                    <a:moveTo>
                      <a:pt x="3108" y="612"/>
                    </a:moveTo>
                    <a:cubicBezTo>
                      <a:pt x="3108" y="14"/>
                      <a:pt x="3108" y="14"/>
                      <a:pt x="3108" y="14"/>
                    </a:cubicBezTo>
                    <a:cubicBezTo>
                      <a:pt x="3108" y="6"/>
                      <a:pt x="3102" y="0"/>
                      <a:pt x="3094" y="0"/>
                    </a:cubicBezTo>
                    <a:cubicBezTo>
                      <a:pt x="14" y="0"/>
                      <a:pt x="14" y="0"/>
                      <a:pt x="14" y="0"/>
                    </a:cubicBezTo>
                    <a:cubicBezTo>
                      <a:pt x="6" y="0"/>
                      <a:pt x="0" y="6"/>
                      <a:pt x="0" y="14"/>
                    </a:cubicBezTo>
                    <a:cubicBezTo>
                      <a:pt x="0" y="612"/>
                      <a:pt x="0" y="612"/>
                      <a:pt x="0" y="612"/>
                    </a:cubicBezTo>
                    <a:cubicBezTo>
                      <a:pt x="0" y="619"/>
                      <a:pt x="6" y="626"/>
                      <a:pt x="14" y="626"/>
                    </a:cubicBezTo>
                    <a:cubicBezTo>
                      <a:pt x="3094" y="626"/>
                      <a:pt x="3094" y="626"/>
                      <a:pt x="3094" y="626"/>
                    </a:cubicBezTo>
                    <a:cubicBezTo>
                      <a:pt x="3102" y="626"/>
                      <a:pt x="3108" y="619"/>
                      <a:pt x="3108" y="612"/>
                    </a:cubicBezTo>
                    <a:close/>
                  </a:path>
                </a:pathLst>
              </a:custGeom>
              <a:solidFill>
                <a:srgbClr val="EC6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Freeform 143"/>
              <p:cNvSpPr>
                <a:spLocks/>
              </p:cNvSpPr>
              <p:nvPr/>
            </p:nvSpPr>
            <p:spPr bwMode="auto">
              <a:xfrm>
                <a:off x="7548562" y="4000501"/>
                <a:ext cx="2881313" cy="157163"/>
              </a:xfrm>
              <a:custGeom>
                <a:avLst/>
                <a:gdLst>
                  <a:gd name="T0" fmla="*/ 11410 w 11410"/>
                  <a:gd name="T1" fmla="*/ 612 h 626"/>
                  <a:gd name="T2" fmla="*/ 11410 w 11410"/>
                  <a:gd name="T3" fmla="*/ 14 h 626"/>
                  <a:gd name="T4" fmla="*/ 11396 w 11410"/>
                  <a:gd name="T5" fmla="*/ 0 h 626"/>
                  <a:gd name="T6" fmla="*/ 14 w 11410"/>
                  <a:gd name="T7" fmla="*/ 0 h 626"/>
                  <a:gd name="T8" fmla="*/ 0 w 11410"/>
                  <a:gd name="T9" fmla="*/ 14 h 626"/>
                  <a:gd name="T10" fmla="*/ 0 w 11410"/>
                  <a:gd name="T11" fmla="*/ 612 h 626"/>
                  <a:gd name="T12" fmla="*/ 14 w 11410"/>
                  <a:gd name="T13" fmla="*/ 626 h 626"/>
                  <a:gd name="T14" fmla="*/ 11396 w 11410"/>
                  <a:gd name="T15" fmla="*/ 626 h 626"/>
                  <a:gd name="T16" fmla="*/ 11410 w 11410"/>
                  <a:gd name="T17" fmla="*/ 612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10" h="626">
                    <a:moveTo>
                      <a:pt x="11410" y="612"/>
                    </a:moveTo>
                    <a:cubicBezTo>
                      <a:pt x="11410" y="14"/>
                      <a:pt x="11410" y="14"/>
                      <a:pt x="11410" y="14"/>
                    </a:cubicBezTo>
                    <a:cubicBezTo>
                      <a:pt x="11410" y="6"/>
                      <a:pt x="11403" y="0"/>
                      <a:pt x="11396" y="0"/>
                    </a:cubicBezTo>
                    <a:cubicBezTo>
                      <a:pt x="14" y="0"/>
                      <a:pt x="14" y="0"/>
                      <a:pt x="14" y="0"/>
                    </a:cubicBezTo>
                    <a:cubicBezTo>
                      <a:pt x="6" y="0"/>
                      <a:pt x="0" y="6"/>
                      <a:pt x="0" y="14"/>
                    </a:cubicBezTo>
                    <a:cubicBezTo>
                      <a:pt x="0" y="612"/>
                      <a:pt x="0" y="612"/>
                      <a:pt x="0" y="612"/>
                    </a:cubicBezTo>
                    <a:cubicBezTo>
                      <a:pt x="0" y="619"/>
                      <a:pt x="6" y="626"/>
                      <a:pt x="14" y="626"/>
                    </a:cubicBezTo>
                    <a:cubicBezTo>
                      <a:pt x="11396" y="626"/>
                      <a:pt x="11396" y="626"/>
                      <a:pt x="11396" y="626"/>
                    </a:cubicBezTo>
                    <a:cubicBezTo>
                      <a:pt x="11403" y="626"/>
                      <a:pt x="11410" y="619"/>
                      <a:pt x="11410" y="612"/>
                    </a:cubicBezTo>
                    <a:close/>
                  </a:path>
                </a:pathLst>
              </a:custGeom>
              <a:solidFill>
                <a:srgbClr val="4DB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4" name="Freeform 163"/>
              <p:cNvSpPr>
                <a:spLocks/>
              </p:cNvSpPr>
              <p:nvPr/>
            </p:nvSpPr>
            <p:spPr bwMode="auto">
              <a:xfrm>
                <a:off x="10445749" y="4845051"/>
                <a:ext cx="642938" cy="158750"/>
              </a:xfrm>
              <a:custGeom>
                <a:avLst/>
                <a:gdLst>
                  <a:gd name="T0" fmla="*/ 2546 w 2546"/>
                  <a:gd name="T1" fmla="*/ 612 h 626"/>
                  <a:gd name="T2" fmla="*/ 2546 w 2546"/>
                  <a:gd name="T3" fmla="*/ 14 h 626"/>
                  <a:gd name="T4" fmla="*/ 2532 w 2546"/>
                  <a:gd name="T5" fmla="*/ 0 h 626"/>
                  <a:gd name="T6" fmla="*/ 14 w 2546"/>
                  <a:gd name="T7" fmla="*/ 0 h 626"/>
                  <a:gd name="T8" fmla="*/ 0 w 2546"/>
                  <a:gd name="T9" fmla="*/ 14 h 626"/>
                  <a:gd name="T10" fmla="*/ 0 w 2546"/>
                  <a:gd name="T11" fmla="*/ 612 h 626"/>
                  <a:gd name="T12" fmla="*/ 14 w 2546"/>
                  <a:gd name="T13" fmla="*/ 626 h 626"/>
                  <a:gd name="T14" fmla="*/ 2532 w 2546"/>
                  <a:gd name="T15" fmla="*/ 626 h 626"/>
                  <a:gd name="T16" fmla="*/ 2546 w 2546"/>
                  <a:gd name="T17" fmla="*/ 612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6" h="626">
                    <a:moveTo>
                      <a:pt x="2546" y="612"/>
                    </a:moveTo>
                    <a:cubicBezTo>
                      <a:pt x="2546" y="14"/>
                      <a:pt x="2546" y="14"/>
                      <a:pt x="2546" y="14"/>
                    </a:cubicBezTo>
                    <a:cubicBezTo>
                      <a:pt x="2546" y="6"/>
                      <a:pt x="2540" y="0"/>
                      <a:pt x="2532" y="0"/>
                    </a:cubicBezTo>
                    <a:cubicBezTo>
                      <a:pt x="14" y="0"/>
                      <a:pt x="14" y="0"/>
                      <a:pt x="14" y="0"/>
                    </a:cubicBezTo>
                    <a:cubicBezTo>
                      <a:pt x="6" y="0"/>
                      <a:pt x="0" y="6"/>
                      <a:pt x="0" y="14"/>
                    </a:cubicBezTo>
                    <a:cubicBezTo>
                      <a:pt x="0" y="612"/>
                      <a:pt x="0" y="612"/>
                      <a:pt x="0" y="612"/>
                    </a:cubicBezTo>
                    <a:cubicBezTo>
                      <a:pt x="0" y="619"/>
                      <a:pt x="6" y="626"/>
                      <a:pt x="14" y="626"/>
                    </a:cubicBezTo>
                    <a:cubicBezTo>
                      <a:pt x="2532" y="626"/>
                      <a:pt x="2532" y="626"/>
                      <a:pt x="2532" y="626"/>
                    </a:cubicBezTo>
                    <a:cubicBezTo>
                      <a:pt x="2540" y="626"/>
                      <a:pt x="2546" y="619"/>
                      <a:pt x="2546" y="612"/>
                    </a:cubicBezTo>
                    <a:close/>
                  </a:path>
                </a:pathLst>
              </a:custGeom>
              <a:solidFill>
                <a:srgbClr val="EC6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5" name="Freeform 164"/>
              <p:cNvSpPr>
                <a:spLocks/>
              </p:cNvSpPr>
              <p:nvPr/>
            </p:nvSpPr>
            <p:spPr bwMode="auto">
              <a:xfrm>
                <a:off x="7548562" y="4845051"/>
                <a:ext cx="3148013" cy="158750"/>
              </a:xfrm>
              <a:custGeom>
                <a:avLst/>
                <a:gdLst>
                  <a:gd name="T0" fmla="*/ 12464 w 12464"/>
                  <a:gd name="T1" fmla="*/ 612 h 626"/>
                  <a:gd name="T2" fmla="*/ 12464 w 12464"/>
                  <a:gd name="T3" fmla="*/ 14 h 626"/>
                  <a:gd name="T4" fmla="*/ 12450 w 12464"/>
                  <a:gd name="T5" fmla="*/ 0 h 626"/>
                  <a:gd name="T6" fmla="*/ 14 w 12464"/>
                  <a:gd name="T7" fmla="*/ 0 h 626"/>
                  <a:gd name="T8" fmla="*/ 0 w 12464"/>
                  <a:gd name="T9" fmla="*/ 14 h 626"/>
                  <a:gd name="T10" fmla="*/ 0 w 12464"/>
                  <a:gd name="T11" fmla="*/ 612 h 626"/>
                  <a:gd name="T12" fmla="*/ 14 w 12464"/>
                  <a:gd name="T13" fmla="*/ 626 h 626"/>
                  <a:gd name="T14" fmla="*/ 12450 w 12464"/>
                  <a:gd name="T15" fmla="*/ 626 h 626"/>
                  <a:gd name="T16" fmla="*/ 12464 w 12464"/>
                  <a:gd name="T17" fmla="*/ 612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64" h="626">
                    <a:moveTo>
                      <a:pt x="12464" y="612"/>
                    </a:moveTo>
                    <a:cubicBezTo>
                      <a:pt x="12464" y="14"/>
                      <a:pt x="12464" y="14"/>
                      <a:pt x="12464" y="14"/>
                    </a:cubicBezTo>
                    <a:cubicBezTo>
                      <a:pt x="12464" y="6"/>
                      <a:pt x="12458" y="0"/>
                      <a:pt x="12450" y="0"/>
                    </a:cubicBezTo>
                    <a:cubicBezTo>
                      <a:pt x="14" y="0"/>
                      <a:pt x="14" y="0"/>
                      <a:pt x="14" y="0"/>
                    </a:cubicBezTo>
                    <a:cubicBezTo>
                      <a:pt x="6" y="0"/>
                      <a:pt x="0" y="6"/>
                      <a:pt x="0" y="14"/>
                    </a:cubicBezTo>
                    <a:cubicBezTo>
                      <a:pt x="0" y="612"/>
                      <a:pt x="0" y="612"/>
                      <a:pt x="0" y="612"/>
                    </a:cubicBezTo>
                    <a:cubicBezTo>
                      <a:pt x="0" y="619"/>
                      <a:pt x="6" y="626"/>
                      <a:pt x="14" y="626"/>
                    </a:cubicBezTo>
                    <a:cubicBezTo>
                      <a:pt x="12450" y="626"/>
                      <a:pt x="12450" y="626"/>
                      <a:pt x="12450" y="626"/>
                    </a:cubicBezTo>
                    <a:cubicBezTo>
                      <a:pt x="12458" y="626"/>
                      <a:pt x="12464" y="619"/>
                      <a:pt x="12464" y="612"/>
                    </a:cubicBezTo>
                    <a:close/>
                  </a:path>
                </a:pathLst>
              </a:custGeom>
              <a:solidFill>
                <a:srgbClr val="4DB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2" name="Freeform 181"/>
              <p:cNvSpPr>
                <a:spLocks/>
              </p:cNvSpPr>
              <p:nvPr/>
            </p:nvSpPr>
            <p:spPr bwMode="auto">
              <a:xfrm>
                <a:off x="10445749" y="4635501"/>
                <a:ext cx="642938" cy="153988"/>
              </a:xfrm>
              <a:custGeom>
                <a:avLst/>
                <a:gdLst>
                  <a:gd name="T0" fmla="*/ 2549 w 2549"/>
                  <a:gd name="T1" fmla="*/ 600 h 614"/>
                  <a:gd name="T2" fmla="*/ 2549 w 2549"/>
                  <a:gd name="T3" fmla="*/ 14 h 614"/>
                  <a:gd name="T4" fmla="*/ 2535 w 2549"/>
                  <a:gd name="T5" fmla="*/ 0 h 614"/>
                  <a:gd name="T6" fmla="*/ 14 w 2549"/>
                  <a:gd name="T7" fmla="*/ 0 h 614"/>
                  <a:gd name="T8" fmla="*/ 0 w 2549"/>
                  <a:gd name="T9" fmla="*/ 14 h 614"/>
                  <a:gd name="T10" fmla="*/ 0 w 2549"/>
                  <a:gd name="T11" fmla="*/ 600 h 614"/>
                  <a:gd name="T12" fmla="*/ 14 w 2549"/>
                  <a:gd name="T13" fmla="*/ 614 h 614"/>
                  <a:gd name="T14" fmla="*/ 2535 w 2549"/>
                  <a:gd name="T15" fmla="*/ 614 h 614"/>
                  <a:gd name="T16" fmla="*/ 2549 w 2549"/>
                  <a:gd name="T17" fmla="*/ 60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9" h="614">
                    <a:moveTo>
                      <a:pt x="2549" y="600"/>
                    </a:moveTo>
                    <a:cubicBezTo>
                      <a:pt x="2549" y="14"/>
                      <a:pt x="2549" y="14"/>
                      <a:pt x="2549" y="14"/>
                    </a:cubicBezTo>
                    <a:cubicBezTo>
                      <a:pt x="2549" y="6"/>
                      <a:pt x="2543" y="0"/>
                      <a:pt x="2535" y="0"/>
                    </a:cubicBezTo>
                    <a:cubicBezTo>
                      <a:pt x="14" y="0"/>
                      <a:pt x="14" y="0"/>
                      <a:pt x="14" y="0"/>
                    </a:cubicBezTo>
                    <a:cubicBezTo>
                      <a:pt x="6" y="0"/>
                      <a:pt x="0" y="6"/>
                      <a:pt x="0" y="14"/>
                    </a:cubicBezTo>
                    <a:cubicBezTo>
                      <a:pt x="0" y="600"/>
                      <a:pt x="0" y="600"/>
                      <a:pt x="0" y="600"/>
                    </a:cubicBezTo>
                    <a:cubicBezTo>
                      <a:pt x="0" y="607"/>
                      <a:pt x="6" y="614"/>
                      <a:pt x="14" y="614"/>
                    </a:cubicBezTo>
                    <a:cubicBezTo>
                      <a:pt x="2535" y="614"/>
                      <a:pt x="2535" y="614"/>
                      <a:pt x="2535" y="614"/>
                    </a:cubicBezTo>
                    <a:cubicBezTo>
                      <a:pt x="2543" y="614"/>
                      <a:pt x="2549" y="607"/>
                      <a:pt x="2549" y="600"/>
                    </a:cubicBezTo>
                    <a:close/>
                  </a:path>
                </a:pathLst>
              </a:custGeom>
              <a:solidFill>
                <a:srgbClr val="EC6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3" name="Freeform 182"/>
              <p:cNvSpPr>
                <a:spLocks/>
              </p:cNvSpPr>
              <p:nvPr/>
            </p:nvSpPr>
            <p:spPr bwMode="auto">
              <a:xfrm>
                <a:off x="7543799" y="4635501"/>
                <a:ext cx="3027363" cy="153988"/>
              </a:xfrm>
              <a:custGeom>
                <a:avLst/>
                <a:gdLst>
                  <a:gd name="T0" fmla="*/ 11986 w 11986"/>
                  <a:gd name="T1" fmla="*/ 600 h 614"/>
                  <a:gd name="T2" fmla="*/ 11986 w 11986"/>
                  <a:gd name="T3" fmla="*/ 14 h 614"/>
                  <a:gd name="T4" fmla="*/ 11972 w 11986"/>
                  <a:gd name="T5" fmla="*/ 0 h 614"/>
                  <a:gd name="T6" fmla="*/ 14 w 11986"/>
                  <a:gd name="T7" fmla="*/ 0 h 614"/>
                  <a:gd name="T8" fmla="*/ 0 w 11986"/>
                  <a:gd name="T9" fmla="*/ 14 h 614"/>
                  <a:gd name="T10" fmla="*/ 0 w 11986"/>
                  <a:gd name="T11" fmla="*/ 600 h 614"/>
                  <a:gd name="T12" fmla="*/ 14 w 11986"/>
                  <a:gd name="T13" fmla="*/ 614 h 614"/>
                  <a:gd name="T14" fmla="*/ 11972 w 11986"/>
                  <a:gd name="T15" fmla="*/ 614 h 614"/>
                  <a:gd name="T16" fmla="*/ 11986 w 11986"/>
                  <a:gd name="T17" fmla="*/ 60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86" h="614">
                    <a:moveTo>
                      <a:pt x="11986" y="600"/>
                    </a:moveTo>
                    <a:cubicBezTo>
                      <a:pt x="11986" y="14"/>
                      <a:pt x="11986" y="14"/>
                      <a:pt x="11986" y="14"/>
                    </a:cubicBezTo>
                    <a:cubicBezTo>
                      <a:pt x="11986" y="6"/>
                      <a:pt x="11980" y="0"/>
                      <a:pt x="11972" y="0"/>
                    </a:cubicBezTo>
                    <a:cubicBezTo>
                      <a:pt x="14" y="0"/>
                      <a:pt x="14" y="0"/>
                      <a:pt x="14" y="0"/>
                    </a:cubicBezTo>
                    <a:cubicBezTo>
                      <a:pt x="6" y="0"/>
                      <a:pt x="0" y="6"/>
                      <a:pt x="0" y="14"/>
                    </a:cubicBezTo>
                    <a:cubicBezTo>
                      <a:pt x="0" y="600"/>
                      <a:pt x="0" y="600"/>
                      <a:pt x="0" y="600"/>
                    </a:cubicBezTo>
                    <a:cubicBezTo>
                      <a:pt x="0" y="607"/>
                      <a:pt x="6" y="614"/>
                      <a:pt x="14" y="614"/>
                    </a:cubicBezTo>
                    <a:cubicBezTo>
                      <a:pt x="11972" y="614"/>
                      <a:pt x="11972" y="614"/>
                      <a:pt x="11972" y="614"/>
                    </a:cubicBezTo>
                    <a:cubicBezTo>
                      <a:pt x="11980" y="614"/>
                      <a:pt x="11986" y="607"/>
                      <a:pt x="11986" y="600"/>
                    </a:cubicBezTo>
                    <a:close/>
                  </a:path>
                </a:pathLst>
              </a:custGeom>
              <a:solidFill>
                <a:srgbClr val="4DB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33"/>
              <p:cNvSpPr>
                <a:spLocks/>
              </p:cNvSpPr>
              <p:nvPr/>
            </p:nvSpPr>
            <p:spPr bwMode="auto">
              <a:xfrm>
                <a:off x="8985250" y="4214813"/>
                <a:ext cx="2103438" cy="157163"/>
              </a:xfrm>
              <a:custGeom>
                <a:avLst/>
                <a:gdLst>
                  <a:gd name="T0" fmla="*/ 8327 w 8327"/>
                  <a:gd name="T1" fmla="*/ 606 h 620"/>
                  <a:gd name="T2" fmla="*/ 8327 w 8327"/>
                  <a:gd name="T3" fmla="*/ 13 h 620"/>
                  <a:gd name="T4" fmla="*/ 8313 w 8327"/>
                  <a:gd name="T5" fmla="*/ 0 h 620"/>
                  <a:gd name="T6" fmla="*/ 14 w 8327"/>
                  <a:gd name="T7" fmla="*/ 0 h 620"/>
                  <a:gd name="T8" fmla="*/ 0 w 8327"/>
                  <a:gd name="T9" fmla="*/ 13 h 620"/>
                  <a:gd name="T10" fmla="*/ 0 w 8327"/>
                  <a:gd name="T11" fmla="*/ 606 h 620"/>
                  <a:gd name="T12" fmla="*/ 14 w 8327"/>
                  <a:gd name="T13" fmla="*/ 620 h 620"/>
                  <a:gd name="T14" fmla="*/ 8313 w 8327"/>
                  <a:gd name="T15" fmla="*/ 620 h 620"/>
                  <a:gd name="T16" fmla="*/ 8327 w 8327"/>
                  <a:gd name="T17" fmla="*/ 606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7" h="620">
                    <a:moveTo>
                      <a:pt x="8327" y="606"/>
                    </a:moveTo>
                    <a:cubicBezTo>
                      <a:pt x="8327" y="13"/>
                      <a:pt x="8327" y="13"/>
                      <a:pt x="8327" y="13"/>
                    </a:cubicBezTo>
                    <a:cubicBezTo>
                      <a:pt x="8327" y="6"/>
                      <a:pt x="8321" y="0"/>
                      <a:pt x="8313" y="0"/>
                    </a:cubicBezTo>
                    <a:cubicBezTo>
                      <a:pt x="14" y="0"/>
                      <a:pt x="14" y="0"/>
                      <a:pt x="14" y="0"/>
                    </a:cubicBezTo>
                    <a:cubicBezTo>
                      <a:pt x="6" y="0"/>
                      <a:pt x="0" y="6"/>
                      <a:pt x="0" y="13"/>
                    </a:cubicBezTo>
                    <a:cubicBezTo>
                      <a:pt x="0" y="606"/>
                      <a:pt x="0" y="606"/>
                      <a:pt x="0" y="606"/>
                    </a:cubicBezTo>
                    <a:cubicBezTo>
                      <a:pt x="0" y="614"/>
                      <a:pt x="6" y="620"/>
                      <a:pt x="14" y="620"/>
                    </a:cubicBezTo>
                    <a:cubicBezTo>
                      <a:pt x="8313" y="620"/>
                      <a:pt x="8313" y="620"/>
                      <a:pt x="8313" y="620"/>
                    </a:cubicBezTo>
                    <a:cubicBezTo>
                      <a:pt x="8321" y="620"/>
                      <a:pt x="8327" y="614"/>
                      <a:pt x="8327" y="606"/>
                    </a:cubicBezTo>
                    <a:close/>
                  </a:path>
                </a:pathLst>
              </a:custGeom>
              <a:solidFill>
                <a:srgbClr val="EC6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34"/>
              <p:cNvSpPr>
                <a:spLocks/>
              </p:cNvSpPr>
              <p:nvPr/>
            </p:nvSpPr>
            <p:spPr bwMode="auto">
              <a:xfrm>
                <a:off x="7546975" y="4214813"/>
                <a:ext cx="2659063" cy="157163"/>
              </a:xfrm>
              <a:custGeom>
                <a:avLst/>
                <a:gdLst>
                  <a:gd name="T0" fmla="*/ 10523 w 10523"/>
                  <a:gd name="T1" fmla="*/ 606 h 620"/>
                  <a:gd name="T2" fmla="*/ 10523 w 10523"/>
                  <a:gd name="T3" fmla="*/ 13 h 620"/>
                  <a:gd name="T4" fmla="*/ 10509 w 10523"/>
                  <a:gd name="T5" fmla="*/ 0 h 620"/>
                  <a:gd name="T6" fmla="*/ 13 w 10523"/>
                  <a:gd name="T7" fmla="*/ 0 h 620"/>
                  <a:gd name="T8" fmla="*/ 0 w 10523"/>
                  <a:gd name="T9" fmla="*/ 13 h 620"/>
                  <a:gd name="T10" fmla="*/ 0 w 10523"/>
                  <a:gd name="T11" fmla="*/ 606 h 620"/>
                  <a:gd name="T12" fmla="*/ 13 w 10523"/>
                  <a:gd name="T13" fmla="*/ 620 h 620"/>
                  <a:gd name="T14" fmla="*/ 10509 w 10523"/>
                  <a:gd name="T15" fmla="*/ 620 h 620"/>
                  <a:gd name="T16" fmla="*/ 10523 w 10523"/>
                  <a:gd name="T17" fmla="*/ 606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23" h="620">
                    <a:moveTo>
                      <a:pt x="10523" y="606"/>
                    </a:moveTo>
                    <a:cubicBezTo>
                      <a:pt x="10523" y="13"/>
                      <a:pt x="10523" y="13"/>
                      <a:pt x="10523" y="13"/>
                    </a:cubicBezTo>
                    <a:cubicBezTo>
                      <a:pt x="10523" y="6"/>
                      <a:pt x="10517" y="0"/>
                      <a:pt x="10509" y="0"/>
                    </a:cubicBezTo>
                    <a:cubicBezTo>
                      <a:pt x="13" y="0"/>
                      <a:pt x="13" y="0"/>
                      <a:pt x="13" y="0"/>
                    </a:cubicBezTo>
                    <a:cubicBezTo>
                      <a:pt x="6" y="0"/>
                      <a:pt x="0" y="6"/>
                      <a:pt x="0" y="13"/>
                    </a:cubicBezTo>
                    <a:cubicBezTo>
                      <a:pt x="0" y="606"/>
                      <a:pt x="0" y="606"/>
                      <a:pt x="0" y="606"/>
                    </a:cubicBezTo>
                    <a:cubicBezTo>
                      <a:pt x="0" y="614"/>
                      <a:pt x="6" y="620"/>
                      <a:pt x="13" y="620"/>
                    </a:cubicBezTo>
                    <a:cubicBezTo>
                      <a:pt x="10509" y="620"/>
                      <a:pt x="10509" y="620"/>
                      <a:pt x="10509" y="620"/>
                    </a:cubicBezTo>
                    <a:cubicBezTo>
                      <a:pt x="10517" y="620"/>
                      <a:pt x="10523" y="614"/>
                      <a:pt x="10523" y="606"/>
                    </a:cubicBezTo>
                    <a:close/>
                  </a:path>
                </a:pathLst>
              </a:custGeom>
              <a:solidFill>
                <a:srgbClr val="4DB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241"/>
              <p:cNvSpPr>
                <a:spLocks/>
              </p:cNvSpPr>
              <p:nvPr/>
            </p:nvSpPr>
            <p:spPr bwMode="auto">
              <a:xfrm>
                <a:off x="9250363" y="3575051"/>
                <a:ext cx="1838325" cy="157163"/>
              </a:xfrm>
              <a:custGeom>
                <a:avLst/>
                <a:gdLst>
                  <a:gd name="T0" fmla="*/ 7281 w 7281"/>
                  <a:gd name="T1" fmla="*/ 611 h 625"/>
                  <a:gd name="T2" fmla="*/ 7281 w 7281"/>
                  <a:gd name="T3" fmla="*/ 14 h 625"/>
                  <a:gd name="T4" fmla="*/ 7267 w 7281"/>
                  <a:gd name="T5" fmla="*/ 0 h 625"/>
                  <a:gd name="T6" fmla="*/ 14 w 7281"/>
                  <a:gd name="T7" fmla="*/ 0 h 625"/>
                  <a:gd name="T8" fmla="*/ 0 w 7281"/>
                  <a:gd name="T9" fmla="*/ 14 h 625"/>
                  <a:gd name="T10" fmla="*/ 0 w 7281"/>
                  <a:gd name="T11" fmla="*/ 611 h 625"/>
                  <a:gd name="T12" fmla="*/ 14 w 7281"/>
                  <a:gd name="T13" fmla="*/ 625 h 625"/>
                  <a:gd name="T14" fmla="*/ 7267 w 7281"/>
                  <a:gd name="T15" fmla="*/ 625 h 625"/>
                  <a:gd name="T16" fmla="*/ 7281 w 7281"/>
                  <a:gd name="T17" fmla="*/ 61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81" h="625">
                    <a:moveTo>
                      <a:pt x="7281" y="611"/>
                    </a:moveTo>
                    <a:cubicBezTo>
                      <a:pt x="7281" y="14"/>
                      <a:pt x="7281" y="14"/>
                      <a:pt x="7281" y="14"/>
                    </a:cubicBezTo>
                    <a:cubicBezTo>
                      <a:pt x="7281" y="6"/>
                      <a:pt x="7275" y="0"/>
                      <a:pt x="7267" y="0"/>
                    </a:cubicBezTo>
                    <a:cubicBezTo>
                      <a:pt x="14" y="0"/>
                      <a:pt x="14" y="0"/>
                      <a:pt x="14" y="0"/>
                    </a:cubicBezTo>
                    <a:cubicBezTo>
                      <a:pt x="6" y="0"/>
                      <a:pt x="0" y="6"/>
                      <a:pt x="0" y="14"/>
                    </a:cubicBezTo>
                    <a:cubicBezTo>
                      <a:pt x="0" y="611"/>
                      <a:pt x="0" y="611"/>
                      <a:pt x="0" y="611"/>
                    </a:cubicBezTo>
                    <a:cubicBezTo>
                      <a:pt x="0" y="619"/>
                      <a:pt x="6" y="625"/>
                      <a:pt x="14" y="625"/>
                    </a:cubicBezTo>
                    <a:cubicBezTo>
                      <a:pt x="7267" y="625"/>
                      <a:pt x="7267" y="625"/>
                      <a:pt x="7267" y="625"/>
                    </a:cubicBezTo>
                    <a:cubicBezTo>
                      <a:pt x="7275" y="625"/>
                      <a:pt x="7281" y="619"/>
                      <a:pt x="7281" y="611"/>
                    </a:cubicBezTo>
                    <a:close/>
                  </a:path>
                </a:pathLst>
              </a:custGeom>
              <a:solidFill>
                <a:srgbClr val="EC6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242"/>
              <p:cNvSpPr>
                <a:spLocks/>
              </p:cNvSpPr>
              <p:nvPr/>
            </p:nvSpPr>
            <p:spPr bwMode="auto">
              <a:xfrm>
                <a:off x="7550150" y="3575051"/>
                <a:ext cx="1782763" cy="157163"/>
              </a:xfrm>
              <a:custGeom>
                <a:avLst/>
                <a:gdLst>
                  <a:gd name="T0" fmla="*/ 7055 w 7055"/>
                  <a:gd name="T1" fmla="*/ 611 h 625"/>
                  <a:gd name="T2" fmla="*/ 7055 w 7055"/>
                  <a:gd name="T3" fmla="*/ 14 h 625"/>
                  <a:gd name="T4" fmla="*/ 7041 w 7055"/>
                  <a:gd name="T5" fmla="*/ 0 h 625"/>
                  <a:gd name="T6" fmla="*/ 14 w 7055"/>
                  <a:gd name="T7" fmla="*/ 0 h 625"/>
                  <a:gd name="T8" fmla="*/ 0 w 7055"/>
                  <a:gd name="T9" fmla="*/ 14 h 625"/>
                  <a:gd name="T10" fmla="*/ 0 w 7055"/>
                  <a:gd name="T11" fmla="*/ 611 h 625"/>
                  <a:gd name="T12" fmla="*/ 14 w 7055"/>
                  <a:gd name="T13" fmla="*/ 625 h 625"/>
                  <a:gd name="T14" fmla="*/ 7041 w 7055"/>
                  <a:gd name="T15" fmla="*/ 625 h 625"/>
                  <a:gd name="T16" fmla="*/ 7055 w 7055"/>
                  <a:gd name="T17" fmla="*/ 611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55" h="625">
                    <a:moveTo>
                      <a:pt x="7055" y="611"/>
                    </a:moveTo>
                    <a:cubicBezTo>
                      <a:pt x="7055" y="14"/>
                      <a:pt x="7055" y="14"/>
                      <a:pt x="7055" y="14"/>
                    </a:cubicBezTo>
                    <a:cubicBezTo>
                      <a:pt x="7055" y="6"/>
                      <a:pt x="7049" y="0"/>
                      <a:pt x="7041" y="0"/>
                    </a:cubicBezTo>
                    <a:cubicBezTo>
                      <a:pt x="14" y="0"/>
                      <a:pt x="14" y="0"/>
                      <a:pt x="14" y="0"/>
                    </a:cubicBezTo>
                    <a:cubicBezTo>
                      <a:pt x="6" y="0"/>
                      <a:pt x="0" y="6"/>
                      <a:pt x="0" y="14"/>
                    </a:cubicBezTo>
                    <a:cubicBezTo>
                      <a:pt x="0" y="611"/>
                      <a:pt x="0" y="611"/>
                      <a:pt x="0" y="611"/>
                    </a:cubicBezTo>
                    <a:cubicBezTo>
                      <a:pt x="0" y="619"/>
                      <a:pt x="6" y="625"/>
                      <a:pt x="14" y="625"/>
                    </a:cubicBezTo>
                    <a:cubicBezTo>
                      <a:pt x="7041" y="625"/>
                      <a:pt x="7041" y="625"/>
                      <a:pt x="7041" y="625"/>
                    </a:cubicBezTo>
                    <a:cubicBezTo>
                      <a:pt x="7049" y="625"/>
                      <a:pt x="7055" y="619"/>
                      <a:pt x="7055" y="611"/>
                    </a:cubicBezTo>
                    <a:close/>
                  </a:path>
                </a:pathLst>
              </a:custGeom>
              <a:solidFill>
                <a:srgbClr val="4DBB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02" name="Group 301"/>
            <p:cNvGrpSpPr/>
            <p:nvPr/>
          </p:nvGrpSpPr>
          <p:grpSpPr>
            <a:xfrm>
              <a:off x="7401048" y="2682814"/>
              <a:ext cx="259225" cy="264341"/>
              <a:chOff x="5243815" y="2468977"/>
              <a:chExt cx="259225" cy="264341"/>
            </a:xfrm>
          </p:grpSpPr>
          <p:sp>
            <p:nvSpPr>
              <p:cNvPr id="115" name="Freeform 24"/>
              <p:cNvSpPr>
                <a:spLocks/>
              </p:cNvSpPr>
              <p:nvPr/>
            </p:nvSpPr>
            <p:spPr bwMode="auto">
              <a:xfrm>
                <a:off x="5243815" y="2593473"/>
                <a:ext cx="259225" cy="139845"/>
              </a:xfrm>
              <a:custGeom>
                <a:avLst/>
                <a:gdLst>
                  <a:gd name="T0" fmla="*/ 953 w 953"/>
                  <a:gd name="T1" fmla="*/ 235 h 518"/>
                  <a:gd name="T2" fmla="*/ 0 w 953"/>
                  <a:gd name="T3" fmla="*/ 235 h 518"/>
                  <a:gd name="T4" fmla="*/ 0 w 953"/>
                  <a:gd name="T5" fmla="*/ 283 h 518"/>
                  <a:gd name="T6" fmla="*/ 953 w 953"/>
                  <a:gd name="T7" fmla="*/ 283 h 518"/>
                  <a:gd name="T8" fmla="*/ 953 w 953"/>
                  <a:gd name="T9" fmla="*/ 235 h 518"/>
                </a:gdLst>
                <a:ahLst/>
                <a:cxnLst>
                  <a:cxn ang="0">
                    <a:pos x="T0" y="T1"/>
                  </a:cxn>
                  <a:cxn ang="0">
                    <a:pos x="T2" y="T3"/>
                  </a:cxn>
                  <a:cxn ang="0">
                    <a:pos x="T4" y="T5"/>
                  </a:cxn>
                  <a:cxn ang="0">
                    <a:pos x="T6" y="T7"/>
                  </a:cxn>
                  <a:cxn ang="0">
                    <a:pos x="T8" y="T9"/>
                  </a:cxn>
                </a:cxnLst>
                <a:rect l="0" t="0" r="r" b="b"/>
                <a:pathLst>
                  <a:path w="953" h="518">
                    <a:moveTo>
                      <a:pt x="953" y="235"/>
                    </a:moveTo>
                    <a:cubicBezTo>
                      <a:pt x="635" y="0"/>
                      <a:pt x="317" y="470"/>
                      <a:pt x="0" y="235"/>
                    </a:cubicBezTo>
                    <a:cubicBezTo>
                      <a:pt x="0" y="251"/>
                      <a:pt x="0" y="267"/>
                      <a:pt x="0" y="283"/>
                    </a:cubicBezTo>
                    <a:cubicBezTo>
                      <a:pt x="317" y="518"/>
                      <a:pt x="635" y="48"/>
                      <a:pt x="953" y="283"/>
                    </a:cubicBezTo>
                    <a:cubicBezTo>
                      <a:pt x="953" y="267"/>
                      <a:pt x="953" y="251"/>
                      <a:pt x="953" y="235"/>
                    </a:cubicBezTo>
                    <a:close/>
                  </a:path>
                </a:pathLst>
              </a:custGeom>
              <a:solidFill>
                <a:srgbClr val="B72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300" name="Group 299"/>
              <p:cNvGrpSpPr/>
              <p:nvPr/>
            </p:nvGrpSpPr>
            <p:grpSpPr>
              <a:xfrm>
                <a:off x="5243815" y="2468977"/>
                <a:ext cx="259225" cy="238759"/>
                <a:chOff x="5313922" y="2212295"/>
                <a:chExt cx="241300" cy="222250"/>
              </a:xfrm>
            </p:grpSpPr>
            <p:sp>
              <p:nvSpPr>
                <p:cNvPr id="116" name="Freeform 25"/>
                <p:cNvSpPr>
                  <a:spLocks/>
                </p:cNvSpPr>
                <p:nvPr/>
              </p:nvSpPr>
              <p:spPr bwMode="auto">
                <a:xfrm>
                  <a:off x="5313922" y="2304370"/>
                  <a:ext cx="241300" cy="130175"/>
                </a:xfrm>
                <a:custGeom>
                  <a:avLst/>
                  <a:gdLst>
                    <a:gd name="T0" fmla="*/ 953 w 953"/>
                    <a:gd name="T1" fmla="*/ 235 h 518"/>
                    <a:gd name="T2" fmla="*/ 0 w 953"/>
                    <a:gd name="T3" fmla="*/ 235 h 518"/>
                    <a:gd name="T4" fmla="*/ 0 w 953"/>
                    <a:gd name="T5" fmla="*/ 283 h 518"/>
                    <a:gd name="T6" fmla="*/ 953 w 953"/>
                    <a:gd name="T7" fmla="*/ 283 h 518"/>
                    <a:gd name="T8" fmla="*/ 953 w 953"/>
                    <a:gd name="T9" fmla="*/ 235 h 518"/>
                  </a:gdLst>
                  <a:ahLst/>
                  <a:cxnLst>
                    <a:cxn ang="0">
                      <a:pos x="T0" y="T1"/>
                    </a:cxn>
                    <a:cxn ang="0">
                      <a:pos x="T2" y="T3"/>
                    </a:cxn>
                    <a:cxn ang="0">
                      <a:pos x="T4" y="T5"/>
                    </a:cxn>
                    <a:cxn ang="0">
                      <a:pos x="T6" y="T7"/>
                    </a:cxn>
                    <a:cxn ang="0">
                      <a:pos x="T8" y="T9"/>
                    </a:cxn>
                  </a:cxnLst>
                  <a:rect l="0" t="0" r="r" b="b"/>
                  <a:pathLst>
                    <a:path w="953" h="518">
                      <a:moveTo>
                        <a:pt x="953" y="235"/>
                      </a:moveTo>
                      <a:cubicBezTo>
                        <a:pt x="635" y="0"/>
                        <a:pt x="317" y="470"/>
                        <a:pt x="0" y="235"/>
                      </a:cubicBezTo>
                      <a:cubicBezTo>
                        <a:pt x="0" y="251"/>
                        <a:pt x="0" y="267"/>
                        <a:pt x="0" y="283"/>
                      </a:cubicBezTo>
                      <a:cubicBezTo>
                        <a:pt x="317" y="518"/>
                        <a:pt x="635" y="47"/>
                        <a:pt x="953" y="283"/>
                      </a:cubicBezTo>
                      <a:cubicBezTo>
                        <a:pt x="953" y="267"/>
                        <a:pt x="953" y="251"/>
                        <a:pt x="953" y="235"/>
                      </a:cubicBezTo>
                      <a:close/>
                    </a:path>
                  </a:pathLst>
                </a:custGeom>
                <a:solidFill>
                  <a:srgbClr val="B72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298" name="Group 297"/>
                <p:cNvGrpSpPr/>
                <p:nvPr/>
              </p:nvGrpSpPr>
              <p:grpSpPr>
                <a:xfrm>
                  <a:off x="5313922" y="2212295"/>
                  <a:ext cx="241300" cy="198438"/>
                  <a:chOff x="5313922" y="2212295"/>
                  <a:chExt cx="241300" cy="198438"/>
                </a:xfrm>
              </p:grpSpPr>
              <p:sp>
                <p:nvSpPr>
                  <p:cNvPr id="117" name="Freeform 26"/>
                  <p:cNvSpPr>
                    <a:spLocks/>
                  </p:cNvSpPr>
                  <p:nvPr/>
                </p:nvSpPr>
                <p:spPr bwMode="auto">
                  <a:xfrm>
                    <a:off x="5313922" y="2280558"/>
                    <a:ext cx="241300" cy="130175"/>
                  </a:xfrm>
                  <a:custGeom>
                    <a:avLst/>
                    <a:gdLst>
                      <a:gd name="T0" fmla="*/ 953 w 953"/>
                      <a:gd name="T1" fmla="*/ 235 h 518"/>
                      <a:gd name="T2" fmla="*/ 0 w 953"/>
                      <a:gd name="T3" fmla="*/ 235 h 518"/>
                      <a:gd name="T4" fmla="*/ 0 w 953"/>
                      <a:gd name="T5" fmla="*/ 282 h 518"/>
                      <a:gd name="T6" fmla="*/ 953 w 953"/>
                      <a:gd name="T7" fmla="*/ 282 h 518"/>
                      <a:gd name="T8" fmla="*/ 953 w 953"/>
                      <a:gd name="T9" fmla="*/ 235 h 518"/>
                    </a:gdLst>
                    <a:ahLst/>
                    <a:cxnLst>
                      <a:cxn ang="0">
                        <a:pos x="T0" y="T1"/>
                      </a:cxn>
                      <a:cxn ang="0">
                        <a:pos x="T2" y="T3"/>
                      </a:cxn>
                      <a:cxn ang="0">
                        <a:pos x="T4" y="T5"/>
                      </a:cxn>
                      <a:cxn ang="0">
                        <a:pos x="T6" y="T7"/>
                      </a:cxn>
                      <a:cxn ang="0">
                        <a:pos x="T8" y="T9"/>
                      </a:cxn>
                    </a:cxnLst>
                    <a:rect l="0" t="0" r="r" b="b"/>
                    <a:pathLst>
                      <a:path w="953" h="518">
                        <a:moveTo>
                          <a:pt x="953" y="235"/>
                        </a:moveTo>
                        <a:cubicBezTo>
                          <a:pt x="635" y="0"/>
                          <a:pt x="317" y="470"/>
                          <a:pt x="0" y="235"/>
                        </a:cubicBezTo>
                        <a:cubicBezTo>
                          <a:pt x="0" y="251"/>
                          <a:pt x="0" y="267"/>
                          <a:pt x="0" y="282"/>
                        </a:cubicBezTo>
                        <a:cubicBezTo>
                          <a:pt x="317" y="518"/>
                          <a:pt x="635" y="47"/>
                          <a:pt x="953" y="282"/>
                        </a:cubicBezTo>
                        <a:cubicBezTo>
                          <a:pt x="953" y="267"/>
                          <a:pt x="953" y="251"/>
                          <a:pt x="953" y="235"/>
                        </a:cubicBezTo>
                        <a:close/>
                      </a:path>
                    </a:pathLst>
                  </a:custGeom>
                  <a:solidFill>
                    <a:srgbClr val="B72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27"/>
                  <p:cNvSpPr>
                    <a:spLocks/>
                  </p:cNvSpPr>
                  <p:nvPr/>
                </p:nvSpPr>
                <p:spPr bwMode="auto">
                  <a:xfrm>
                    <a:off x="5431397" y="2285320"/>
                    <a:ext cx="123825" cy="42863"/>
                  </a:xfrm>
                  <a:custGeom>
                    <a:avLst/>
                    <a:gdLst>
                      <a:gd name="T0" fmla="*/ 489 w 489"/>
                      <a:gd name="T1" fmla="*/ 121 h 173"/>
                      <a:gd name="T2" fmla="*/ 0 w 489"/>
                      <a:gd name="T3" fmla="*/ 125 h 173"/>
                      <a:gd name="T4" fmla="*/ 0 w 489"/>
                      <a:gd name="T5" fmla="*/ 173 h 173"/>
                      <a:gd name="T6" fmla="*/ 489 w 489"/>
                      <a:gd name="T7" fmla="*/ 168 h 173"/>
                      <a:gd name="T8" fmla="*/ 489 w 489"/>
                      <a:gd name="T9" fmla="*/ 121 h 173"/>
                    </a:gdLst>
                    <a:ahLst/>
                    <a:cxnLst>
                      <a:cxn ang="0">
                        <a:pos x="T0" y="T1"/>
                      </a:cxn>
                      <a:cxn ang="0">
                        <a:pos x="T2" y="T3"/>
                      </a:cxn>
                      <a:cxn ang="0">
                        <a:pos x="T4" y="T5"/>
                      </a:cxn>
                      <a:cxn ang="0">
                        <a:pos x="T6" y="T7"/>
                      </a:cxn>
                      <a:cxn ang="0">
                        <a:pos x="T8" y="T9"/>
                      </a:cxn>
                    </a:cxnLst>
                    <a:rect l="0" t="0" r="r" b="b"/>
                    <a:pathLst>
                      <a:path w="489" h="173">
                        <a:moveTo>
                          <a:pt x="489" y="121"/>
                        </a:moveTo>
                        <a:cubicBezTo>
                          <a:pt x="326" y="0"/>
                          <a:pt x="163" y="65"/>
                          <a:pt x="0" y="125"/>
                        </a:cubicBezTo>
                        <a:cubicBezTo>
                          <a:pt x="0" y="141"/>
                          <a:pt x="0" y="157"/>
                          <a:pt x="0" y="173"/>
                        </a:cubicBezTo>
                        <a:cubicBezTo>
                          <a:pt x="163" y="113"/>
                          <a:pt x="326" y="48"/>
                          <a:pt x="489" y="168"/>
                        </a:cubicBezTo>
                        <a:cubicBezTo>
                          <a:pt x="489" y="152"/>
                          <a:pt x="489" y="136"/>
                          <a:pt x="489" y="121"/>
                        </a:cubicBezTo>
                        <a:close/>
                      </a:path>
                    </a:pathLst>
                  </a:custGeom>
                  <a:solidFill>
                    <a:srgbClr val="B72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28"/>
                  <p:cNvSpPr>
                    <a:spLocks/>
                  </p:cNvSpPr>
                  <p:nvPr/>
                </p:nvSpPr>
                <p:spPr bwMode="auto">
                  <a:xfrm>
                    <a:off x="5431397" y="2259920"/>
                    <a:ext cx="123825" cy="44450"/>
                  </a:xfrm>
                  <a:custGeom>
                    <a:avLst/>
                    <a:gdLst>
                      <a:gd name="T0" fmla="*/ 489 w 489"/>
                      <a:gd name="T1" fmla="*/ 120 h 172"/>
                      <a:gd name="T2" fmla="*/ 0 w 489"/>
                      <a:gd name="T3" fmla="*/ 125 h 172"/>
                      <a:gd name="T4" fmla="*/ 0 w 489"/>
                      <a:gd name="T5" fmla="*/ 172 h 172"/>
                      <a:gd name="T6" fmla="*/ 489 w 489"/>
                      <a:gd name="T7" fmla="*/ 168 h 172"/>
                      <a:gd name="T8" fmla="*/ 489 w 489"/>
                      <a:gd name="T9" fmla="*/ 120 h 172"/>
                    </a:gdLst>
                    <a:ahLst/>
                    <a:cxnLst>
                      <a:cxn ang="0">
                        <a:pos x="T0" y="T1"/>
                      </a:cxn>
                      <a:cxn ang="0">
                        <a:pos x="T2" y="T3"/>
                      </a:cxn>
                      <a:cxn ang="0">
                        <a:pos x="T4" y="T5"/>
                      </a:cxn>
                      <a:cxn ang="0">
                        <a:pos x="T6" y="T7"/>
                      </a:cxn>
                      <a:cxn ang="0">
                        <a:pos x="T8" y="T9"/>
                      </a:cxn>
                    </a:cxnLst>
                    <a:rect l="0" t="0" r="r" b="b"/>
                    <a:pathLst>
                      <a:path w="489" h="172">
                        <a:moveTo>
                          <a:pt x="489" y="120"/>
                        </a:moveTo>
                        <a:cubicBezTo>
                          <a:pt x="326" y="0"/>
                          <a:pt x="163" y="65"/>
                          <a:pt x="0" y="125"/>
                        </a:cubicBezTo>
                        <a:cubicBezTo>
                          <a:pt x="0" y="141"/>
                          <a:pt x="0" y="157"/>
                          <a:pt x="0" y="172"/>
                        </a:cubicBezTo>
                        <a:cubicBezTo>
                          <a:pt x="163" y="112"/>
                          <a:pt x="326" y="47"/>
                          <a:pt x="489" y="168"/>
                        </a:cubicBezTo>
                        <a:cubicBezTo>
                          <a:pt x="489" y="152"/>
                          <a:pt x="489" y="136"/>
                          <a:pt x="489" y="120"/>
                        </a:cubicBezTo>
                        <a:close/>
                      </a:path>
                    </a:pathLst>
                  </a:custGeom>
                  <a:solidFill>
                    <a:srgbClr val="B72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29"/>
                  <p:cNvSpPr>
                    <a:spLocks/>
                  </p:cNvSpPr>
                  <p:nvPr/>
                </p:nvSpPr>
                <p:spPr bwMode="auto">
                  <a:xfrm>
                    <a:off x="5431397" y="2236108"/>
                    <a:ext cx="123825" cy="44450"/>
                  </a:xfrm>
                  <a:custGeom>
                    <a:avLst/>
                    <a:gdLst>
                      <a:gd name="T0" fmla="*/ 489 w 489"/>
                      <a:gd name="T1" fmla="*/ 120 h 172"/>
                      <a:gd name="T2" fmla="*/ 0 w 489"/>
                      <a:gd name="T3" fmla="*/ 125 h 172"/>
                      <a:gd name="T4" fmla="*/ 0 w 489"/>
                      <a:gd name="T5" fmla="*/ 172 h 172"/>
                      <a:gd name="T6" fmla="*/ 489 w 489"/>
                      <a:gd name="T7" fmla="*/ 168 h 172"/>
                      <a:gd name="T8" fmla="*/ 489 w 489"/>
                      <a:gd name="T9" fmla="*/ 120 h 172"/>
                    </a:gdLst>
                    <a:ahLst/>
                    <a:cxnLst>
                      <a:cxn ang="0">
                        <a:pos x="T0" y="T1"/>
                      </a:cxn>
                      <a:cxn ang="0">
                        <a:pos x="T2" y="T3"/>
                      </a:cxn>
                      <a:cxn ang="0">
                        <a:pos x="T4" y="T5"/>
                      </a:cxn>
                      <a:cxn ang="0">
                        <a:pos x="T6" y="T7"/>
                      </a:cxn>
                      <a:cxn ang="0">
                        <a:pos x="T8" y="T9"/>
                      </a:cxn>
                    </a:cxnLst>
                    <a:rect l="0" t="0" r="r" b="b"/>
                    <a:pathLst>
                      <a:path w="489" h="172">
                        <a:moveTo>
                          <a:pt x="489" y="120"/>
                        </a:moveTo>
                        <a:cubicBezTo>
                          <a:pt x="326" y="0"/>
                          <a:pt x="163" y="64"/>
                          <a:pt x="0" y="125"/>
                        </a:cubicBezTo>
                        <a:cubicBezTo>
                          <a:pt x="0" y="141"/>
                          <a:pt x="0" y="156"/>
                          <a:pt x="0" y="172"/>
                        </a:cubicBezTo>
                        <a:cubicBezTo>
                          <a:pt x="163" y="112"/>
                          <a:pt x="326" y="47"/>
                          <a:pt x="489" y="168"/>
                        </a:cubicBezTo>
                        <a:cubicBezTo>
                          <a:pt x="489" y="152"/>
                          <a:pt x="489" y="136"/>
                          <a:pt x="489" y="120"/>
                        </a:cubicBezTo>
                        <a:close/>
                      </a:path>
                    </a:pathLst>
                  </a:custGeom>
                  <a:solidFill>
                    <a:srgbClr val="B72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30"/>
                  <p:cNvSpPr>
                    <a:spLocks/>
                  </p:cNvSpPr>
                  <p:nvPr/>
                </p:nvSpPr>
                <p:spPr bwMode="auto">
                  <a:xfrm>
                    <a:off x="5431397" y="2212295"/>
                    <a:ext cx="123825" cy="44450"/>
                  </a:xfrm>
                  <a:custGeom>
                    <a:avLst/>
                    <a:gdLst>
                      <a:gd name="T0" fmla="*/ 489 w 489"/>
                      <a:gd name="T1" fmla="*/ 121 h 173"/>
                      <a:gd name="T2" fmla="*/ 0 w 489"/>
                      <a:gd name="T3" fmla="*/ 125 h 173"/>
                      <a:gd name="T4" fmla="*/ 0 w 489"/>
                      <a:gd name="T5" fmla="*/ 173 h 173"/>
                      <a:gd name="T6" fmla="*/ 489 w 489"/>
                      <a:gd name="T7" fmla="*/ 169 h 173"/>
                      <a:gd name="T8" fmla="*/ 489 w 489"/>
                      <a:gd name="T9" fmla="*/ 121 h 173"/>
                    </a:gdLst>
                    <a:ahLst/>
                    <a:cxnLst>
                      <a:cxn ang="0">
                        <a:pos x="T0" y="T1"/>
                      </a:cxn>
                      <a:cxn ang="0">
                        <a:pos x="T2" y="T3"/>
                      </a:cxn>
                      <a:cxn ang="0">
                        <a:pos x="T4" y="T5"/>
                      </a:cxn>
                      <a:cxn ang="0">
                        <a:pos x="T6" y="T7"/>
                      </a:cxn>
                      <a:cxn ang="0">
                        <a:pos x="T8" y="T9"/>
                      </a:cxn>
                    </a:cxnLst>
                    <a:rect l="0" t="0" r="r" b="b"/>
                    <a:pathLst>
                      <a:path w="489" h="173">
                        <a:moveTo>
                          <a:pt x="489" y="121"/>
                        </a:moveTo>
                        <a:cubicBezTo>
                          <a:pt x="326" y="0"/>
                          <a:pt x="163" y="65"/>
                          <a:pt x="0" y="125"/>
                        </a:cubicBezTo>
                        <a:cubicBezTo>
                          <a:pt x="0" y="141"/>
                          <a:pt x="0" y="157"/>
                          <a:pt x="0" y="173"/>
                        </a:cubicBezTo>
                        <a:cubicBezTo>
                          <a:pt x="163" y="113"/>
                          <a:pt x="326" y="48"/>
                          <a:pt x="489" y="169"/>
                        </a:cubicBezTo>
                        <a:cubicBezTo>
                          <a:pt x="489" y="153"/>
                          <a:pt x="489" y="137"/>
                          <a:pt x="489" y="121"/>
                        </a:cubicBezTo>
                        <a:close/>
                      </a:path>
                    </a:pathLst>
                  </a:custGeom>
                  <a:solidFill>
                    <a:srgbClr val="B72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31"/>
                  <p:cNvSpPr>
                    <a:spLocks/>
                  </p:cNvSpPr>
                  <p:nvPr/>
                </p:nvSpPr>
                <p:spPr bwMode="auto">
                  <a:xfrm>
                    <a:off x="5313922" y="2242458"/>
                    <a:ext cx="117475" cy="114300"/>
                  </a:xfrm>
                  <a:custGeom>
                    <a:avLst/>
                    <a:gdLst>
                      <a:gd name="T0" fmla="*/ 0 w 464"/>
                      <a:gd name="T1" fmla="*/ 0 h 448"/>
                      <a:gd name="T2" fmla="*/ 464 w 464"/>
                      <a:gd name="T3" fmla="*/ 4 h 448"/>
                      <a:gd name="T4" fmla="*/ 464 w 464"/>
                      <a:gd name="T5" fmla="*/ 338 h 448"/>
                      <a:gd name="T6" fmla="*/ 0 w 464"/>
                      <a:gd name="T7" fmla="*/ 333 h 448"/>
                      <a:gd name="T8" fmla="*/ 0 w 464"/>
                      <a:gd name="T9" fmla="*/ 0 h 448"/>
                    </a:gdLst>
                    <a:ahLst/>
                    <a:cxnLst>
                      <a:cxn ang="0">
                        <a:pos x="T0" y="T1"/>
                      </a:cxn>
                      <a:cxn ang="0">
                        <a:pos x="T2" y="T3"/>
                      </a:cxn>
                      <a:cxn ang="0">
                        <a:pos x="T4" y="T5"/>
                      </a:cxn>
                      <a:cxn ang="0">
                        <a:pos x="T6" y="T7"/>
                      </a:cxn>
                      <a:cxn ang="0">
                        <a:pos x="T8" y="T9"/>
                      </a:cxn>
                    </a:cxnLst>
                    <a:rect l="0" t="0" r="r" b="b"/>
                    <a:pathLst>
                      <a:path w="464" h="448">
                        <a:moveTo>
                          <a:pt x="0" y="0"/>
                        </a:moveTo>
                        <a:cubicBezTo>
                          <a:pt x="155" y="115"/>
                          <a:pt x="309" y="62"/>
                          <a:pt x="464" y="4"/>
                        </a:cubicBezTo>
                        <a:cubicBezTo>
                          <a:pt x="464" y="116"/>
                          <a:pt x="464" y="227"/>
                          <a:pt x="464" y="338"/>
                        </a:cubicBezTo>
                        <a:cubicBezTo>
                          <a:pt x="309" y="395"/>
                          <a:pt x="155" y="448"/>
                          <a:pt x="0" y="333"/>
                        </a:cubicBezTo>
                        <a:cubicBezTo>
                          <a:pt x="0" y="222"/>
                          <a:pt x="0" y="111"/>
                          <a:pt x="0" y="0"/>
                        </a:cubicBezTo>
                        <a:close/>
                      </a:path>
                    </a:pathLst>
                  </a:custGeom>
                  <a:solidFill>
                    <a:srgbClr val="232A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32"/>
                  <p:cNvSpPr>
                    <a:spLocks/>
                  </p:cNvSpPr>
                  <p:nvPr/>
                </p:nvSpPr>
                <p:spPr bwMode="auto">
                  <a:xfrm>
                    <a:off x="5321859" y="2258333"/>
                    <a:ext cx="7938" cy="9525"/>
                  </a:xfrm>
                  <a:custGeom>
                    <a:avLst/>
                    <a:gdLst>
                      <a:gd name="T0" fmla="*/ 17 w 35"/>
                      <a:gd name="T1" fmla="*/ 0 h 38"/>
                      <a:gd name="T2" fmla="*/ 22 w 35"/>
                      <a:gd name="T3" fmla="*/ 15 h 38"/>
                      <a:gd name="T4" fmla="*/ 35 w 35"/>
                      <a:gd name="T5" fmla="*/ 21 h 38"/>
                      <a:gd name="T6" fmla="*/ 24 w 35"/>
                      <a:gd name="T7" fmla="*/ 24 h 38"/>
                      <a:gd name="T8" fmla="*/ 28 w 35"/>
                      <a:gd name="T9" fmla="*/ 38 h 38"/>
                      <a:gd name="T10" fmla="*/ 17 w 35"/>
                      <a:gd name="T11" fmla="*/ 25 h 38"/>
                      <a:gd name="T12" fmla="*/ 7 w 35"/>
                      <a:gd name="T13" fmla="*/ 27 h 38"/>
                      <a:gd name="T14" fmla="*/ 11 w 35"/>
                      <a:gd name="T15" fmla="*/ 17 h 38"/>
                      <a:gd name="T16" fmla="*/ 0 w 35"/>
                      <a:gd name="T17" fmla="*/ 3 h 38"/>
                      <a:gd name="T18" fmla="*/ 13 w 35"/>
                      <a:gd name="T19" fmla="*/ 11 h 38"/>
                      <a:gd name="T20" fmla="*/ 17 w 35"/>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8">
                        <a:moveTo>
                          <a:pt x="17" y="0"/>
                        </a:moveTo>
                        <a:cubicBezTo>
                          <a:pt x="19" y="5"/>
                          <a:pt x="20" y="10"/>
                          <a:pt x="22" y="15"/>
                        </a:cubicBezTo>
                        <a:cubicBezTo>
                          <a:pt x="26" y="17"/>
                          <a:pt x="30" y="19"/>
                          <a:pt x="35" y="21"/>
                        </a:cubicBezTo>
                        <a:cubicBezTo>
                          <a:pt x="31" y="22"/>
                          <a:pt x="28" y="23"/>
                          <a:pt x="24" y="24"/>
                        </a:cubicBezTo>
                        <a:cubicBezTo>
                          <a:pt x="25" y="29"/>
                          <a:pt x="27" y="34"/>
                          <a:pt x="28" y="38"/>
                        </a:cubicBezTo>
                        <a:cubicBezTo>
                          <a:pt x="25" y="34"/>
                          <a:pt x="21" y="30"/>
                          <a:pt x="17" y="25"/>
                        </a:cubicBezTo>
                        <a:cubicBezTo>
                          <a:pt x="14" y="26"/>
                          <a:pt x="10" y="27"/>
                          <a:pt x="7" y="27"/>
                        </a:cubicBezTo>
                        <a:cubicBezTo>
                          <a:pt x="8" y="24"/>
                          <a:pt x="10" y="20"/>
                          <a:pt x="11" y="17"/>
                        </a:cubicBezTo>
                        <a:cubicBezTo>
                          <a:pt x="7" y="12"/>
                          <a:pt x="4" y="8"/>
                          <a:pt x="0" y="3"/>
                        </a:cubicBezTo>
                        <a:cubicBezTo>
                          <a:pt x="5" y="6"/>
                          <a:pt x="9" y="8"/>
                          <a:pt x="13" y="11"/>
                        </a:cubicBezTo>
                        <a:cubicBezTo>
                          <a:pt x="15" y="7"/>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33"/>
                  <p:cNvSpPr>
                    <a:spLocks/>
                  </p:cNvSpPr>
                  <p:nvPr/>
                </p:nvSpPr>
                <p:spPr bwMode="auto">
                  <a:xfrm>
                    <a:off x="5340909" y="2266270"/>
                    <a:ext cx="7938" cy="7938"/>
                  </a:xfrm>
                  <a:custGeom>
                    <a:avLst/>
                    <a:gdLst>
                      <a:gd name="T0" fmla="*/ 17 w 35"/>
                      <a:gd name="T1" fmla="*/ 0 h 36"/>
                      <a:gd name="T2" fmla="*/ 21 w 35"/>
                      <a:gd name="T3" fmla="*/ 14 h 36"/>
                      <a:gd name="T4" fmla="*/ 35 w 35"/>
                      <a:gd name="T5" fmla="*/ 17 h 36"/>
                      <a:gd name="T6" fmla="*/ 24 w 35"/>
                      <a:gd name="T7" fmla="*/ 22 h 36"/>
                      <a:gd name="T8" fmla="*/ 28 w 35"/>
                      <a:gd name="T9" fmla="*/ 36 h 36"/>
                      <a:gd name="T10" fmla="*/ 17 w 35"/>
                      <a:gd name="T11" fmla="*/ 26 h 36"/>
                      <a:gd name="T12" fmla="*/ 7 w 35"/>
                      <a:gd name="T13" fmla="*/ 30 h 36"/>
                      <a:gd name="T14" fmla="*/ 11 w 35"/>
                      <a:gd name="T15" fmla="*/ 19 h 36"/>
                      <a:gd name="T16" fmla="*/ 0 w 35"/>
                      <a:gd name="T17" fmla="*/ 8 h 36"/>
                      <a:gd name="T18" fmla="*/ 13 w 35"/>
                      <a:gd name="T19" fmla="*/ 12 h 36"/>
                      <a:gd name="T20" fmla="*/ 17 w 3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6">
                        <a:moveTo>
                          <a:pt x="17" y="0"/>
                        </a:moveTo>
                        <a:cubicBezTo>
                          <a:pt x="19" y="5"/>
                          <a:pt x="20" y="9"/>
                          <a:pt x="21" y="14"/>
                        </a:cubicBezTo>
                        <a:cubicBezTo>
                          <a:pt x="26" y="15"/>
                          <a:pt x="30" y="16"/>
                          <a:pt x="35" y="17"/>
                        </a:cubicBezTo>
                        <a:cubicBezTo>
                          <a:pt x="31" y="19"/>
                          <a:pt x="27" y="21"/>
                          <a:pt x="24" y="22"/>
                        </a:cubicBezTo>
                        <a:cubicBezTo>
                          <a:pt x="25" y="27"/>
                          <a:pt x="27" y="31"/>
                          <a:pt x="28" y="36"/>
                        </a:cubicBezTo>
                        <a:cubicBezTo>
                          <a:pt x="24" y="32"/>
                          <a:pt x="21" y="29"/>
                          <a:pt x="17" y="26"/>
                        </a:cubicBezTo>
                        <a:cubicBezTo>
                          <a:pt x="14" y="27"/>
                          <a:pt x="10" y="29"/>
                          <a:pt x="7" y="30"/>
                        </a:cubicBezTo>
                        <a:cubicBezTo>
                          <a:pt x="8" y="27"/>
                          <a:pt x="9" y="23"/>
                          <a:pt x="11" y="19"/>
                        </a:cubicBezTo>
                        <a:cubicBezTo>
                          <a:pt x="7" y="16"/>
                          <a:pt x="4" y="12"/>
                          <a:pt x="0" y="8"/>
                        </a:cubicBezTo>
                        <a:cubicBezTo>
                          <a:pt x="4" y="10"/>
                          <a:pt x="9" y="11"/>
                          <a:pt x="13" y="12"/>
                        </a:cubicBezTo>
                        <a:cubicBezTo>
                          <a:pt x="15" y="8"/>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34"/>
                  <p:cNvSpPr>
                    <a:spLocks/>
                  </p:cNvSpPr>
                  <p:nvPr/>
                </p:nvSpPr>
                <p:spPr bwMode="auto">
                  <a:xfrm>
                    <a:off x="5358372" y="2267858"/>
                    <a:ext cx="9525" cy="7938"/>
                  </a:xfrm>
                  <a:custGeom>
                    <a:avLst/>
                    <a:gdLst>
                      <a:gd name="T0" fmla="*/ 17 w 34"/>
                      <a:gd name="T1" fmla="*/ 0 h 33"/>
                      <a:gd name="T2" fmla="*/ 21 w 34"/>
                      <a:gd name="T3" fmla="*/ 12 h 33"/>
                      <a:gd name="T4" fmla="*/ 34 w 34"/>
                      <a:gd name="T5" fmla="*/ 12 h 33"/>
                      <a:gd name="T6" fmla="*/ 24 w 34"/>
                      <a:gd name="T7" fmla="*/ 20 h 33"/>
                      <a:gd name="T8" fmla="*/ 28 w 34"/>
                      <a:gd name="T9" fmla="*/ 33 h 33"/>
                      <a:gd name="T10" fmla="*/ 17 w 34"/>
                      <a:gd name="T11" fmla="*/ 25 h 33"/>
                      <a:gd name="T12" fmla="*/ 6 w 34"/>
                      <a:gd name="T13" fmla="*/ 32 h 33"/>
                      <a:gd name="T14" fmla="*/ 10 w 34"/>
                      <a:gd name="T15" fmla="*/ 20 h 33"/>
                      <a:gd name="T16" fmla="*/ 0 w 34"/>
                      <a:gd name="T17" fmla="*/ 12 h 33"/>
                      <a:gd name="T18" fmla="*/ 13 w 34"/>
                      <a:gd name="T19" fmla="*/ 12 h 33"/>
                      <a:gd name="T20" fmla="*/ 17 w 34"/>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3">
                        <a:moveTo>
                          <a:pt x="17" y="0"/>
                        </a:moveTo>
                        <a:cubicBezTo>
                          <a:pt x="18" y="4"/>
                          <a:pt x="20" y="8"/>
                          <a:pt x="21" y="12"/>
                        </a:cubicBezTo>
                        <a:cubicBezTo>
                          <a:pt x="26" y="12"/>
                          <a:pt x="30" y="12"/>
                          <a:pt x="34" y="12"/>
                        </a:cubicBezTo>
                        <a:cubicBezTo>
                          <a:pt x="31" y="15"/>
                          <a:pt x="27" y="18"/>
                          <a:pt x="24" y="20"/>
                        </a:cubicBezTo>
                        <a:cubicBezTo>
                          <a:pt x="25" y="24"/>
                          <a:pt x="26" y="29"/>
                          <a:pt x="28" y="33"/>
                        </a:cubicBezTo>
                        <a:cubicBezTo>
                          <a:pt x="24" y="30"/>
                          <a:pt x="21" y="28"/>
                          <a:pt x="17" y="25"/>
                        </a:cubicBezTo>
                        <a:cubicBezTo>
                          <a:pt x="14" y="27"/>
                          <a:pt x="10" y="30"/>
                          <a:pt x="6" y="32"/>
                        </a:cubicBezTo>
                        <a:cubicBezTo>
                          <a:pt x="8" y="28"/>
                          <a:pt x="9" y="24"/>
                          <a:pt x="10" y="20"/>
                        </a:cubicBezTo>
                        <a:cubicBezTo>
                          <a:pt x="7" y="17"/>
                          <a:pt x="3" y="14"/>
                          <a:pt x="0" y="12"/>
                        </a:cubicBezTo>
                        <a:cubicBezTo>
                          <a:pt x="4" y="12"/>
                          <a:pt x="9" y="12"/>
                          <a:pt x="13" y="12"/>
                        </a:cubicBezTo>
                        <a:cubicBezTo>
                          <a:pt x="14" y="8"/>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35"/>
                  <p:cNvSpPr>
                    <a:spLocks/>
                  </p:cNvSpPr>
                  <p:nvPr/>
                </p:nvSpPr>
                <p:spPr bwMode="auto">
                  <a:xfrm>
                    <a:off x="5377422" y="2266270"/>
                    <a:ext cx="9525" cy="9525"/>
                  </a:xfrm>
                  <a:custGeom>
                    <a:avLst/>
                    <a:gdLst>
                      <a:gd name="T0" fmla="*/ 18 w 35"/>
                      <a:gd name="T1" fmla="*/ 0 h 35"/>
                      <a:gd name="T2" fmla="*/ 22 w 35"/>
                      <a:gd name="T3" fmla="*/ 12 h 35"/>
                      <a:gd name="T4" fmla="*/ 35 w 35"/>
                      <a:gd name="T5" fmla="*/ 10 h 35"/>
                      <a:gd name="T6" fmla="*/ 25 w 35"/>
                      <a:gd name="T7" fmla="*/ 19 h 35"/>
                      <a:gd name="T8" fmla="*/ 29 w 35"/>
                      <a:gd name="T9" fmla="*/ 31 h 35"/>
                      <a:gd name="T10" fmla="*/ 18 w 35"/>
                      <a:gd name="T11" fmla="*/ 25 h 35"/>
                      <a:gd name="T12" fmla="*/ 7 w 35"/>
                      <a:gd name="T13" fmla="*/ 35 h 35"/>
                      <a:gd name="T14" fmla="*/ 11 w 35"/>
                      <a:gd name="T15" fmla="*/ 22 h 35"/>
                      <a:gd name="T16" fmla="*/ 0 w 35"/>
                      <a:gd name="T17" fmla="*/ 15 h 35"/>
                      <a:gd name="T18" fmla="*/ 14 w 35"/>
                      <a:gd name="T19" fmla="*/ 13 h 35"/>
                      <a:gd name="T20" fmla="*/ 18 w 35"/>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5">
                        <a:moveTo>
                          <a:pt x="18" y="0"/>
                        </a:moveTo>
                        <a:cubicBezTo>
                          <a:pt x="19" y="4"/>
                          <a:pt x="21" y="8"/>
                          <a:pt x="22" y="12"/>
                        </a:cubicBezTo>
                        <a:cubicBezTo>
                          <a:pt x="26" y="11"/>
                          <a:pt x="31" y="10"/>
                          <a:pt x="35" y="10"/>
                        </a:cubicBezTo>
                        <a:cubicBezTo>
                          <a:pt x="32" y="13"/>
                          <a:pt x="28" y="16"/>
                          <a:pt x="25" y="19"/>
                        </a:cubicBezTo>
                        <a:cubicBezTo>
                          <a:pt x="26" y="23"/>
                          <a:pt x="27" y="27"/>
                          <a:pt x="29" y="31"/>
                        </a:cubicBezTo>
                        <a:cubicBezTo>
                          <a:pt x="25" y="29"/>
                          <a:pt x="21" y="27"/>
                          <a:pt x="18" y="25"/>
                        </a:cubicBezTo>
                        <a:cubicBezTo>
                          <a:pt x="14" y="29"/>
                          <a:pt x="11" y="32"/>
                          <a:pt x="7" y="35"/>
                        </a:cubicBezTo>
                        <a:cubicBezTo>
                          <a:pt x="8" y="30"/>
                          <a:pt x="10" y="26"/>
                          <a:pt x="11" y="22"/>
                        </a:cubicBezTo>
                        <a:cubicBezTo>
                          <a:pt x="8" y="19"/>
                          <a:pt x="4" y="17"/>
                          <a:pt x="0" y="15"/>
                        </a:cubicBezTo>
                        <a:cubicBezTo>
                          <a:pt x="5" y="15"/>
                          <a:pt x="9" y="14"/>
                          <a:pt x="14" y="13"/>
                        </a:cubicBezTo>
                        <a:cubicBezTo>
                          <a:pt x="15" y="9"/>
                          <a:pt x="16" y="5"/>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36"/>
                  <p:cNvSpPr>
                    <a:spLocks/>
                  </p:cNvSpPr>
                  <p:nvPr/>
                </p:nvSpPr>
                <p:spPr bwMode="auto">
                  <a:xfrm>
                    <a:off x="5396472" y="2261508"/>
                    <a:ext cx="7938" cy="9525"/>
                  </a:xfrm>
                  <a:custGeom>
                    <a:avLst/>
                    <a:gdLst>
                      <a:gd name="T0" fmla="*/ 18 w 35"/>
                      <a:gd name="T1" fmla="*/ 0 h 36"/>
                      <a:gd name="T2" fmla="*/ 22 w 35"/>
                      <a:gd name="T3" fmla="*/ 12 h 36"/>
                      <a:gd name="T4" fmla="*/ 35 w 35"/>
                      <a:gd name="T5" fmla="*/ 8 h 36"/>
                      <a:gd name="T6" fmla="*/ 24 w 35"/>
                      <a:gd name="T7" fmla="*/ 19 h 36"/>
                      <a:gd name="T8" fmla="*/ 28 w 35"/>
                      <a:gd name="T9" fmla="*/ 30 h 36"/>
                      <a:gd name="T10" fmla="*/ 18 w 35"/>
                      <a:gd name="T11" fmla="*/ 26 h 36"/>
                      <a:gd name="T12" fmla="*/ 7 w 35"/>
                      <a:gd name="T13" fmla="*/ 36 h 36"/>
                      <a:gd name="T14" fmla="*/ 11 w 35"/>
                      <a:gd name="T15" fmla="*/ 23 h 36"/>
                      <a:gd name="T16" fmla="*/ 0 w 35"/>
                      <a:gd name="T17" fmla="*/ 18 h 36"/>
                      <a:gd name="T18" fmla="*/ 14 w 35"/>
                      <a:gd name="T19" fmla="*/ 14 h 36"/>
                      <a:gd name="T20" fmla="*/ 18 w 3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6">
                        <a:moveTo>
                          <a:pt x="18" y="0"/>
                        </a:moveTo>
                        <a:cubicBezTo>
                          <a:pt x="19" y="4"/>
                          <a:pt x="20" y="8"/>
                          <a:pt x="22" y="12"/>
                        </a:cubicBezTo>
                        <a:cubicBezTo>
                          <a:pt x="26" y="11"/>
                          <a:pt x="31" y="9"/>
                          <a:pt x="35" y="8"/>
                        </a:cubicBezTo>
                        <a:cubicBezTo>
                          <a:pt x="31" y="12"/>
                          <a:pt x="28" y="15"/>
                          <a:pt x="24" y="19"/>
                        </a:cubicBezTo>
                        <a:cubicBezTo>
                          <a:pt x="26" y="23"/>
                          <a:pt x="27" y="27"/>
                          <a:pt x="28" y="30"/>
                        </a:cubicBezTo>
                        <a:cubicBezTo>
                          <a:pt x="25" y="29"/>
                          <a:pt x="21" y="27"/>
                          <a:pt x="18" y="26"/>
                        </a:cubicBezTo>
                        <a:cubicBezTo>
                          <a:pt x="14" y="29"/>
                          <a:pt x="11" y="33"/>
                          <a:pt x="7" y="36"/>
                        </a:cubicBezTo>
                        <a:cubicBezTo>
                          <a:pt x="8" y="32"/>
                          <a:pt x="10" y="27"/>
                          <a:pt x="11" y="23"/>
                        </a:cubicBezTo>
                        <a:cubicBezTo>
                          <a:pt x="7" y="21"/>
                          <a:pt x="4" y="19"/>
                          <a:pt x="0" y="18"/>
                        </a:cubicBezTo>
                        <a:cubicBezTo>
                          <a:pt x="5" y="17"/>
                          <a:pt x="9" y="15"/>
                          <a:pt x="14" y="14"/>
                        </a:cubicBezTo>
                        <a:cubicBezTo>
                          <a:pt x="15" y="10"/>
                          <a:pt x="16" y="5"/>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37"/>
                  <p:cNvSpPr>
                    <a:spLocks/>
                  </p:cNvSpPr>
                  <p:nvPr/>
                </p:nvSpPr>
                <p:spPr bwMode="auto">
                  <a:xfrm>
                    <a:off x="5415522" y="2256745"/>
                    <a:ext cx="7938" cy="9525"/>
                  </a:xfrm>
                  <a:custGeom>
                    <a:avLst/>
                    <a:gdLst>
                      <a:gd name="T0" fmla="*/ 17 w 35"/>
                      <a:gd name="T1" fmla="*/ 0 h 36"/>
                      <a:gd name="T2" fmla="*/ 22 w 35"/>
                      <a:gd name="T3" fmla="*/ 11 h 36"/>
                      <a:gd name="T4" fmla="*/ 35 w 35"/>
                      <a:gd name="T5" fmla="*/ 6 h 36"/>
                      <a:gd name="T6" fmla="*/ 24 w 35"/>
                      <a:gd name="T7" fmla="*/ 18 h 36"/>
                      <a:gd name="T8" fmla="*/ 28 w 35"/>
                      <a:gd name="T9" fmla="*/ 29 h 36"/>
                      <a:gd name="T10" fmla="*/ 17 w 35"/>
                      <a:gd name="T11" fmla="*/ 25 h 36"/>
                      <a:gd name="T12" fmla="*/ 7 w 35"/>
                      <a:gd name="T13" fmla="*/ 36 h 36"/>
                      <a:gd name="T14" fmla="*/ 11 w 35"/>
                      <a:gd name="T15" fmla="*/ 22 h 36"/>
                      <a:gd name="T16" fmla="*/ 0 w 35"/>
                      <a:gd name="T17" fmla="*/ 18 h 36"/>
                      <a:gd name="T18" fmla="*/ 13 w 35"/>
                      <a:gd name="T19" fmla="*/ 14 h 36"/>
                      <a:gd name="T20" fmla="*/ 17 w 3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6">
                        <a:moveTo>
                          <a:pt x="17" y="0"/>
                        </a:moveTo>
                        <a:cubicBezTo>
                          <a:pt x="19" y="3"/>
                          <a:pt x="20" y="7"/>
                          <a:pt x="22" y="11"/>
                        </a:cubicBezTo>
                        <a:cubicBezTo>
                          <a:pt x="26" y="9"/>
                          <a:pt x="30" y="8"/>
                          <a:pt x="35" y="6"/>
                        </a:cubicBezTo>
                        <a:cubicBezTo>
                          <a:pt x="31" y="10"/>
                          <a:pt x="28" y="14"/>
                          <a:pt x="24" y="18"/>
                        </a:cubicBezTo>
                        <a:cubicBezTo>
                          <a:pt x="25" y="21"/>
                          <a:pt x="27" y="25"/>
                          <a:pt x="28" y="29"/>
                        </a:cubicBezTo>
                        <a:cubicBezTo>
                          <a:pt x="25" y="28"/>
                          <a:pt x="21" y="26"/>
                          <a:pt x="17" y="25"/>
                        </a:cubicBezTo>
                        <a:cubicBezTo>
                          <a:pt x="14" y="29"/>
                          <a:pt x="10" y="33"/>
                          <a:pt x="7" y="36"/>
                        </a:cubicBezTo>
                        <a:cubicBezTo>
                          <a:pt x="8" y="32"/>
                          <a:pt x="9" y="27"/>
                          <a:pt x="11" y="22"/>
                        </a:cubicBezTo>
                        <a:cubicBezTo>
                          <a:pt x="7" y="21"/>
                          <a:pt x="4" y="20"/>
                          <a:pt x="0" y="18"/>
                        </a:cubicBezTo>
                        <a:cubicBezTo>
                          <a:pt x="4" y="17"/>
                          <a:pt x="9" y="15"/>
                          <a:pt x="13" y="14"/>
                        </a:cubicBezTo>
                        <a:cubicBezTo>
                          <a:pt x="15" y="9"/>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38"/>
                  <p:cNvSpPr>
                    <a:spLocks/>
                  </p:cNvSpPr>
                  <p:nvPr/>
                </p:nvSpPr>
                <p:spPr bwMode="auto">
                  <a:xfrm>
                    <a:off x="5321859" y="2274208"/>
                    <a:ext cx="7938" cy="9525"/>
                  </a:xfrm>
                  <a:custGeom>
                    <a:avLst/>
                    <a:gdLst>
                      <a:gd name="T0" fmla="*/ 17 w 35"/>
                      <a:gd name="T1" fmla="*/ 0 h 38"/>
                      <a:gd name="T2" fmla="*/ 22 w 35"/>
                      <a:gd name="T3" fmla="*/ 14 h 38"/>
                      <a:gd name="T4" fmla="*/ 35 w 35"/>
                      <a:gd name="T5" fmla="*/ 21 h 38"/>
                      <a:gd name="T6" fmla="*/ 24 w 35"/>
                      <a:gd name="T7" fmla="*/ 24 h 38"/>
                      <a:gd name="T8" fmla="*/ 28 w 35"/>
                      <a:gd name="T9" fmla="*/ 38 h 38"/>
                      <a:gd name="T10" fmla="*/ 17 w 35"/>
                      <a:gd name="T11" fmla="*/ 25 h 38"/>
                      <a:gd name="T12" fmla="*/ 7 w 35"/>
                      <a:gd name="T13" fmla="*/ 27 h 38"/>
                      <a:gd name="T14" fmla="*/ 11 w 35"/>
                      <a:gd name="T15" fmla="*/ 17 h 38"/>
                      <a:gd name="T16" fmla="*/ 0 w 35"/>
                      <a:gd name="T17" fmla="*/ 2 h 38"/>
                      <a:gd name="T18" fmla="*/ 13 w 35"/>
                      <a:gd name="T19" fmla="*/ 10 h 38"/>
                      <a:gd name="T20" fmla="*/ 17 w 35"/>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8">
                        <a:moveTo>
                          <a:pt x="17" y="0"/>
                        </a:moveTo>
                        <a:cubicBezTo>
                          <a:pt x="19" y="5"/>
                          <a:pt x="20" y="10"/>
                          <a:pt x="22" y="14"/>
                        </a:cubicBezTo>
                        <a:cubicBezTo>
                          <a:pt x="26" y="17"/>
                          <a:pt x="30" y="19"/>
                          <a:pt x="35" y="21"/>
                        </a:cubicBezTo>
                        <a:cubicBezTo>
                          <a:pt x="31" y="22"/>
                          <a:pt x="28" y="23"/>
                          <a:pt x="24" y="24"/>
                        </a:cubicBezTo>
                        <a:cubicBezTo>
                          <a:pt x="25" y="28"/>
                          <a:pt x="27" y="33"/>
                          <a:pt x="28" y="38"/>
                        </a:cubicBezTo>
                        <a:cubicBezTo>
                          <a:pt x="25" y="34"/>
                          <a:pt x="21" y="29"/>
                          <a:pt x="17" y="25"/>
                        </a:cubicBezTo>
                        <a:cubicBezTo>
                          <a:pt x="14" y="26"/>
                          <a:pt x="10" y="26"/>
                          <a:pt x="7" y="27"/>
                        </a:cubicBezTo>
                        <a:cubicBezTo>
                          <a:pt x="8" y="23"/>
                          <a:pt x="10" y="20"/>
                          <a:pt x="11" y="17"/>
                        </a:cubicBezTo>
                        <a:cubicBezTo>
                          <a:pt x="7" y="12"/>
                          <a:pt x="4" y="7"/>
                          <a:pt x="0" y="2"/>
                        </a:cubicBezTo>
                        <a:cubicBezTo>
                          <a:pt x="5" y="5"/>
                          <a:pt x="9" y="8"/>
                          <a:pt x="13" y="10"/>
                        </a:cubicBezTo>
                        <a:cubicBezTo>
                          <a:pt x="15" y="7"/>
                          <a:pt x="16" y="3"/>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39"/>
                  <p:cNvSpPr>
                    <a:spLocks/>
                  </p:cNvSpPr>
                  <p:nvPr/>
                </p:nvSpPr>
                <p:spPr bwMode="auto">
                  <a:xfrm>
                    <a:off x="5340909" y="2280558"/>
                    <a:ext cx="7938" cy="9525"/>
                  </a:xfrm>
                  <a:custGeom>
                    <a:avLst/>
                    <a:gdLst>
                      <a:gd name="T0" fmla="*/ 17 w 35"/>
                      <a:gd name="T1" fmla="*/ 0 h 35"/>
                      <a:gd name="T2" fmla="*/ 21 w 35"/>
                      <a:gd name="T3" fmla="*/ 13 h 35"/>
                      <a:gd name="T4" fmla="*/ 35 w 35"/>
                      <a:gd name="T5" fmla="*/ 16 h 35"/>
                      <a:gd name="T6" fmla="*/ 24 w 35"/>
                      <a:gd name="T7" fmla="*/ 22 h 35"/>
                      <a:gd name="T8" fmla="*/ 28 w 35"/>
                      <a:gd name="T9" fmla="*/ 35 h 35"/>
                      <a:gd name="T10" fmla="*/ 17 w 35"/>
                      <a:gd name="T11" fmla="*/ 25 h 35"/>
                      <a:gd name="T12" fmla="*/ 7 w 35"/>
                      <a:gd name="T13" fmla="*/ 30 h 35"/>
                      <a:gd name="T14" fmla="*/ 11 w 35"/>
                      <a:gd name="T15" fmla="*/ 19 h 35"/>
                      <a:gd name="T16" fmla="*/ 0 w 35"/>
                      <a:gd name="T17" fmla="*/ 8 h 35"/>
                      <a:gd name="T18" fmla="*/ 13 w 35"/>
                      <a:gd name="T19" fmla="*/ 11 h 35"/>
                      <a:gd name="T20" fmla="*/ 17 w 35"/>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5">
                        <a:moveTo>
                          <a:pt x="17" y="0"/>
                        </a:moveTo>
                        <a:cubicBezTo>
                          <a:pt x="19" y="5"/>
                          <a:pt x="20" y="9"/>
                          <a:pt x="21" y="13"/>
                        </a:cubicBezTo>
                        <a:cubicBezTo>
                          <a:pt x="26" y="15"/>
                          <a:pt x="30" y="15"/>
                          <a:pt x="35" y="16"/>
                        </a:cubicBezTo>
                        <a:cubicBezTo>
                          <a:pt x="31" y="18"/>
                          <a:pt x="27" y="20"/>
                          <a:pt x="24" y="22"/>
                        </a:cubicBezTo>
                        <a:cubicBezTo>
                          <a:pt x="25" y="26"/>
                          <a:pt x="27" y="31"/>
                          <a:pt x="28" y="35"/>
                        </a:cubicBezTo>
                        <a:cubicBezTo>
                          <a:pt x="24" y="32"/>
                          <a:pt x="21" y="29"/>
                          <a:pt x="17" y="25"/>
                        </a:cubicBezTo>
                        <a:cubicBezTo>
                          <a:pt x="14" y="27"/>
                          <a:pt x="10" y="29"/>
                          <a:pt x="7" y="30"/>
                        </a:cubicBezTo>
                        <a:cubicBezTo>
                          <a:pt x="8" y="26"/>
                          <a:pt x="9" y="23"/>
                          <a:pt x="11" y="19"/>
                        </a:cubicBezTo>
                        <a:cubicBezTo>
                          <a:pt x="7" y="15"/>
                          <a:pt x="4" y="11"/>
                          <a:pt x="0" y="8"/>
                        </a:cubicBezTo>
                        <a:cubicBezTo>
                          <a:pt x="4" y="9"/>
                          <a:pt x="9" y="10"/>
                          <a:pt x="13" y="11"/>
                        </a:cubicBezTo>
                        <a:cubicBezTo>
                          <a:pt x="15" y="8"/>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40"/>
                  <p:cNvSpPr>
                    <a:spLocks/>
                  </p:cNvSpPr>
                  <p:nvPr/>
                </p:nvSpPr>
                <p:spPr bwMode="auto">
                  <a:xfrm>
                    <a:off x="5358372" y="2282145"/>
                    <a:ext cx="9525" cy="9525"/>
                  </a:xfrm>
                  <a:custGeom>
                    <a:avLst/>
                    <a:gdLst>
                      <a:gd name="T0" fmla="*/ 17 w 34"/>
                      <a:gd name="T1" fmla="*/ 0 h 33"/>
                      <a:gd name="T2" fmla="*/ 21 w 34"/>
                      <a:gd name="T3" fmla="*/ 13 h 33"/>
                      <a:gd name="T4" fmla="*/ 34 w 34"/>
                      <a:gd name="T5" fmla="*/ 13 h 33"/>
                      <a:gd name="T6" fmla="*/ 24 w 34"/>
                      <a:gd name="T7" fmla="*/ 21 h 33"/>
                      <a:gd name="T8" fmla="*/ 28 w 34"/>
                      <a:gd name="T9" fmla="*/ 33 h 33"/>
                      <a:gd name="T10" fmla="*/ 17 w 34"/>
                      <a:gd name="T11" fmla="*/ 26 h 33"/>
                      <a:gd name="T12" fmla="*/ 6 w 34"/>
                      <a:gd name="T13" fmla="*/ 33 h 33"/>
                      <a:gd name="T14" fmla="*/ 10 w 34"/>
                      <a:gd name="T15" fmla="*/ 21 h 33"/>
                      <a:gd name="T16" fmla="*/ 0 w 34"/>
                      <a:gd name="T17" fmla="*/ 12 h 33"/>
                      <a:gd name="T18" fmla="*/ 13 w 34"/>
                      <a:gd name="T19" fmla="*/ 13 h 33"/>
                      <a:gd name="T20" fmla="*/ 17 w 34"/>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3">
                        <a:moveTo>
                          <a:pt x="17" y="0"/>
                        </a:moveTo>
                        <a:cubicBezTo>
                          <a:pt x="18" y="5"/>
                          <a:pt x="20" y="9"/>
                          <a:pt x="21" y="13"/>
                        </a:cubicBezTo>
                        <a:cubicBezTo>
                          <a:pt x="26" y="13"/>
                          <a:pt x="30" y="13"/>
                          <a:pt x="34" y="13"/>
                        </a:cubicBezTo>
                        <a:cubicBezTo>
                          <a:pt x="31" y="15"/>
                          <a:pt x="27" y="18"/>
                          <a:pt x="24" y="21"/>
                        </a:cubicBezTo>
                        <a:cubicBezTo>
                          <a:pt x="25" y="25"/>
                          <a:pt x="26" y="29"/>
                          <a:pt x="28" y="33"/>
                        </a:cubicBezTo>
                        <a:cubicBezTo>
                          <a:pt x="24" y="31"/>
                          <a:pt x="21" y="28"/>
                          <a:pt x="17" y="26"/>
                        </a:cubicBezTo>
                        <a:cubicBezTo>
                          <a:pt x="14" y="28"/>
                          <a:pt x="10" y="31"/>
                          <a:pt x="6" y="33"/>
                        </a:cubicBezTo>
                        <a:cubicBezTo>
                          <a:pt x="8" y="29"/>
                          <a:pt x="9" y="25"/>
                          <a:pt x="10" y="21"/>
                        </a:cubicBezTo>
                        <a:cubicBezTo>
                          <a:pt x="7" y="18"/>
                          <a:pt x="3" y="15"/>
                          <a:pt x="0" y="12"/>
                        </a:cubicBezTo>
                        <a:cubicBezTo>
                          <a:pt x="4" y="12"/>
                          <a:pt x="9" y="13"/>
                          <a:pt x="13" y="13"/>
                        </a:cubicBezTo>
                        <a:cubicBezTo>
                          <a:pt x="14" y="9"/>
                          <a:pt x="16" y="5"/>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41"/>
                  <p:cNvSpPr>
                    <a:spLocks/>
                  </p:cNvSpPr>
                  <p:nvPr/>
                </p:nvSpPr>
                <p:spPr bwMode="auto">
                  <a:xfrm>
                    <a:off x="5377422" y="2282145"/>
                    <a:ext cx="9525" cy="7938"/>
                  </a:xfrm>
                  <a:custGeom>
                    <a:avLst/>
                    <a:gdLst>
                      <a:gd name="T0" fmla="*/ 18 w 35"/>
                      <a:gd name="T1" fmla="*/ 0 h 34"/>
                      <a:gd name="T2" fmla="*/ 22 w 35"/>
                      <a:gd name="T3" fmla="*/ 12 h 34"/>
                      <a:gd name="T4" fmla="*/ 35 w 35"/>
                      <a:gd name="T5" fmla="*/ 9 h 34"/>
                      <a:gd name="T6" fmla="*/ 25 w 35"/>
                      <a:gd name="T7" fmla="*/ 19 h 34"/>
                      <a:gd name="T8" fmla="*/ 29 w 35"/>
                      <a:gd name="T9" fmla="*/ 31 h 34"/>
                      <a:gd name="T10" fmla="*/ 18 w 35"/>
                      <a:gd name="T11" fmla="*/ 25 h 34"/>
                      <a:gd name="T12" fmla="*/ 7 w 35"/>
                      <a:gd name="T13" fmla="*/ 34 h 34"/>
                      <a:gd name="T14" fmla="*/ 11 w 35"/>
                      <a:gd name="T15" fmla="*/ 21 h 34"/>
                      <a:gd name="T16" fmla="*/ 0 w 35"/>
                      <a:gd name="T17" fmla="*/ 15 h 34"/>
                      <a:gd name="T18" fmla="*/ 14 w 35"/>
                      <a:gd name="T19" fmla="*/ 13 h 34"/>
                      <a:gd name="T20" fmla="*/ 18 w 35"/>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4">
                        <a:moveTo>
                          <a:pt x="18" y="0"/>
                        </a:moveTo>
                        <a:cubicBezTo>
                          <a:pt x="19" y="4"/>
                          <a:pt x="21" y="8"/>
                          <a:pt x="22" y="12"/>
                        </a:cubicBezTo>
                        <a:cubicBezTo>
                          <a:pt x="26" y="11"/>
                          <a:pt x="31" y="10"/>
                          <a:pt x="35" y="9"/>
                        </a:cubicBezTo>
                        <a:cubicBezTo>
                          <a:pt x="32" y="12"/>
                          <a:pt x="28" y="16"/>
                          <a:pt x="25" y="19"/>
                        </a:cubicBezTo>
                        <a:cubicBezTo>
                          <a:pt x="26" y="23"/>
                          <a:pt x="27" y="27"/>
                          <a:pt x="29" y="31"/>
                        </a:cubicBezTo>
                        <a:cubicBezTo>
                          <a:pt x="25" y="29"/>
                          <a:pt x="21" y="27"/>
                          <a:pt x="18" y="25"/>
                        </a:cubicBezTo>
                        <a:cubicBezTo>
                          <a:pt x="14" y="28"/>
                          <a:pt x="11" y="31"/>
                          <a:pt x="7" y="34"/>
                        </a:cubicBezTo>
                        <a:cubicBezTo>
                          <a:pt x="8" y="30"/>
                          <a:pt x="10" y="26"/>
                          <a:pt x="11" y="21"/>
                        </a:cubicBezTo>
                        <a:cubicBezTo>
                          <a:pt x="8" y="19"/>
                          <a:pt x="4" y="17"/>
                          <a:pt x="0" y="15"/>
                        </a:cubicBezTo>
                        <a:cubicBezTo>
                          <a:pt x="5" y="14"/>
                          <a:pt x="9" y="14"/>
                          <a:pt x="14" y="13"/>
                        </a:cubicBezTo>
                        <a:cubicBezTo>
                          <a:pt x="15" y="9"/>
                          <a:pt x="16" y="4"/>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42"/>
                  <p:cNvSpPr>
                    <a:spLocks/>
                  </p:cNvSpPr>
                  <p:nvPr/>
                </p:nvSpPr>
                <p:spPr bwMode="auto">
                  <a:xfrm>
                    <a:off x="5396472" y="2277383"/>
                    <a:ext cx="7938" cy="9525"/>
                  </a:xfrm>
                  <a:custGeom>
                    <a:avLst/>
                    <a:gdLst>
                      <a:gd name="T0" fmla="*/ 18 w 35"/>
                      <a:gd name="T1" fmla="*/ 0 h 36"/>
                      <a:gd name="T2" fmla="*/ 22 w 35"/>
                      <a:gd name="T3" fmla="*/ 11 h 36"/>
                      <a:gd name="T4" fmla="*/ 35 w 35"/>
                      <a:gd name="T5" fmla="*/ 8 h 36"/>
                      <a:gd name="T6" fmla="*/ 24 w 35"/>
                      <a:gd name="T7" fmla="*/ 19 h 36"/>
                      <a:gd name="T8" fmla="*/ 28 w 35"/>
                      <a:gd name="T9" fmla="*/ 30 h 36"/>
                      <a:gd name="T10" fmla="*/ 18 w 35"/>
                      <a:gd name="T11" fmla="*/ 25 h 36"/>
                      <a:gd name="T12" fmla="*/ 7 w 35"/>
                      <a:gd name="T13" fmla="*/ 36 h 36"/>
                      <a:gd name="T14" fmla="*/ 11 w 35"/>
                      <a:gd name="T15" fmla="*/ 22 h 36"/>
                      <a:gd name="T16" fmla="*/ 0 w 35"/>
                      <a:gd name="T17" fmla="*/ 17 h 36"/>
                      <a:gd name="T18" fmla="*/ 14 w 35"/>
                      <a:gd name="T19" fmla="*/ 14 h 36"/>
                      <a:gd name="T20" fmla="*/ 18 w 3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6">
                        <a:moveTo>
                          <a:pt x="18" y="0"/>
                        </a:moveTo>
                        <a:cubicBezTo>
                          <a:pt x="19" y="4"/>
                          <a:pt x="20" y="8"/>
                          <a:pt x="22" y="11"/>
                        </a:cubicBezTo>
                        <a:cubicBezTo>
                          <a:pt x="26" y="10"/>
                          <a:pt x="31" y="9"/>
                          <a:pt x="35" y="8"/>
                        </a:cubicBezTo>
                        <a:cubicBezTo>
                          <a:pt x="31" y="11"/>
                          <a:pt x="28" y="15"/>
                          <a:pt x="24" y="19"/>
                        </a:cubicBezTo>
                        <a:cubicBezTo>
                          <a:pt x="26" y="22"/>
                          <a:pt x="27" y="26"/>
                          <a:pt x="28" y="30"/>
                        </a:cubicBezTo>
                        <a:cubicBezTo>
                          <a:pt x="25" y="28"/>
                          <a:pt x="21" y="27"/>
                          <a:pt x="18" y="25"/>
                        </a:cubicBezTo>
                        <a:cubicBezTo>
                          <a:pt x="14" y="29"/>
                          <a:pt x="11" y="32"/>
                          <a:pt x="7" y="36"/>
                        </a:cubicBezTo>
                        <a:cubicBezTo>
                          <a:pt x="8" y="31"/>
                          <a:pt x="10" y="27"/>
                          <a:pt x="11" y="22"/>
                        </a:cubicBezTo>
                        <a:cubicBezTo>
                          <a:pt x="7" y="21"/>
                          <a:pt x="4" y="19"/>
                          <a:pt x="0" y="17"/>
                        </a:cubicBezTo>
                        <a:cubicBezTo>
                          <a:pt x="5" y="16"/>
                          <a:pt x="9" y="15"/>
                          <a:pt x="14" y="14"/>
                        </a:cubicBezTo>
                        <a:cubicBezTo>
                          <a:pt x="15" y="9"/>
                          <a:pt x="16" y="5"/>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Freeform 43"/>
                  <p:cNvSpPr>
                    <a:spLocks/>
                  </p:cNvSpPr>
                  <p:nvPr/>
                </p:nvSpPr>
                <p:spPr bwMode="auto">
                  <a:xfrm>
                    <a:off x="5415522" y="2271033"/>
                    <a:ext cx="7938" cy="9525"/>
                  </a:xfrm>
                  <a:custGeom>
                    <a:avLst/>
                    <a:gdLst>
                      <a:gd name="T0" fmla="*/ 17 w 35"/>
                      <a:gd name="T1" fmla="*/ 0 h 37"/>
                      <a:gd name="T2" fmla="*/ 22 w 35"/>
                      <a:gd name="T3" fmla="*/ 11 h 37"/>
                      <a:gd name="T4" fmla="*/ 35 w 35"/>
                      <a:gd name="T5" fmla="*/ 7 h 37"/>
                      <a:gd name="T6" fmla="*/ 24 w 35"/>
                      <a:gd name="T7" fmla="*/ 18 h 37"/>
                      <a:gd name="T8" fmla="*/ 28 w 35"/>
                      <a:gd name="T9" fmla="*/ 30 h 37"/>
                      <a:gd name="T10" fmla="*/ 17 w 35"/>
                      <a:gd name="T11" fmla="*/ 26 h 37"/>
                      <a:gd name="T12" fmla="*/ 7 w 35"/>
                      <a:gd name="T13" fmla="*/ 37 h 37"/>
                      <a:gd name="T14" fmla="*/ 11 w 35"/>
                      <a:gd name="T15" fmla="*/ 23 h 37"/>
                      <a:gd name="T16" fmla="*/ 0 w 35"/>
                      <a:gd name="T17" fmla="*/ 19 h 37"/>
                      <a:gd name="T18" fmla="*/ 13 w 35"/>
                      <a:gd name="T19" fmla="*/ 14 h 37"/>
                      <a:gd name="T20" fmla="*/ 17 w 35"/>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7">
                        <a:moveTo>
                          <a:pt x="17" y="0"/>
                        </a:moveTo>
                        <a:cubicBezTo>
                          <a:pt x="19" y="4"/>
                          <a:pt x="20" y="8"/>
                          <a:pt x="22" y="11"/>
                        </a:cubicBezTo>
                        <a:cubicBezTo>
                          <a:pt x="26" y="10"/>
                          <a:pt x="30" y="8"/>
                          <a:pt x="35" y="7"/>
                        </a:cubicBezTo>
                        <a:cubicBezTo>
                          <a:pt x="31" y="11"/>
                          <a:pt x="28" y="14"/>
                          <a:pt x="24" y="18"/>
                        </a:cubicBezTo>
                        <a:cubicBezTo>
                          <a:pt x="25" y="22"/>
                          <a:pt x="27" y="26"/>
                          <a:pt x="28" y="30"/>
                        </a:cubicBezTo>
                        <a:cubicBezTo>
                          <a:pt x="25" y="28"/>
                          <a:pt x="21" y="27"/>
                          <a:pt x="17" y="26"/>
                        </a:cubicBezTo>
                        <a:cubicBezTo>
                          <a:pt x="14" y="29"/>
                          <a:pt x="10" y="33"/>
                          <a:pt x="7" y="37"/>
                        </a:cubicBezTo>
                        <a:cubicBezTo>
                          <a:pt x="8" y="32"/>
                          <a:pt x="9" y="28"/>
                          <a:pt x="11" y="23"/>
                        </a:cubicBezTo>
                        <a:cubicBezTo>
                          <a:pt x="7" y="22"/>
                          <a:pt x="4" y="20"/>
                          <a:pt x="0" y="19"/>
                        </a:cubicBezTo>
                        <a:cubicBezTo>
                          <a:pt x="4" y="17"/>
                          <a:pt x="9" y="16"/>
                          <a:pt x="13" y="14"/>
                        </a:cubicBezTo>
                        <a:cubicBezTo>
                          <a:pt x="15" y="10"/>
                          <a:pt x="16" y="5"/>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5" name="Freeform 44"/>
                  <p:cNvSpPr>
                    <a:spLocks/>
                  </p:cNvSpPr>
                  <p:nvPr/>
                </p:nvSpPr>
                <p:spPr bwMode="auto">
                  <a:xfrm>
                    <a:off x="5321859" y="2288495"/>
                    <a:ext cx="7938" cy="9525"/>
                  </a:xfrm>
                  <a:custGeom>
                    <a:avLst/>
                    <a:gdLst>
                      <a:gd name="T0" fmla="*/ 17 w 35"/>
                      <a:gd name="T1" fmla="*/ 0 h 39"/>
                      <a:gd name="T2" fmla="*/ 22 w 35"/>
                      <a:gd name="T3" fmla="*/ 15 h 39"/>
                      <a:gd name="T4" fmla="*/ 35 w 35"/>
                      <a:gd name="T5" fmla="*/ 22 h 39"/>
                      <a:gd name="T6" fmla="*/ 24 w 35"/>
                      <a:gd name="T7" fmla="*/ 24 h 39"/>
                      <a:gd name="T8" fmla="*/ 28 w 35"/>
                      <a:gd name="T9" fmla="*/ 39 h 39"/>
                      <a:gd name="T10" fmla="*/ 17 w 35"/>
                      <a:gd name="T11" fmla="*/ 26 h 39"/>
                      <a:gd name="T12" fmla="*/ 7 w 35"/>
                      <a:gd name="T13" fmla="*/ 27 h 39"/>
                      <a:gd name="T14" fmla="*/ 11 w 35"/>
                      <a:gd name="T15" fmla="*/ 17 h 39"/>
                      <a:gd name="T16" fmla="*/ 0 w 35"/>
                      <a:gd name="T17" fmla="*/ 3 h 39"/>
                      <a:gd name="T18" fmla="*/ 13 w 35"/>
                      <a:gd name="T19" fmla="*/ 11 h 39"/>
                      <a:gd name="T20" fmla="*/ 17 w 35"/>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9">
                        <a:moveTo>
                          <a:pt x="17" y="0"/>
                        </a:moveTo>
                        <a:cubicBezTo>
                          <a:pt x="19" y="5"/>
                          <a:pt x="20" y="10"/>
                          <a:pt x="22" y="15"/>
                        </a:cubicBezTo>
                        <a:cubicBezTo>
                          <a:pt x="26" y="17"/>
                          <a:pt x="30" y="20"/>
                          <a:pt x="35" y="22"/>
                        </a:cubicBezTo>
                        <a:cubicBezTo>
                          <a:pt x="31" y="23"/>
                          <a:pt x="28" y="23"/>
                          <a:pt x="24" y="24"/>
                        </a:cubicBezTo>
                        <a:cubicBezTo>
                          <a:pt x="25" y="29"/>
                          <a:pt x="27" y="34"/>
                          <a:pt x="28" y="39"/>
                        </a:cubicBezTo>
                        <a:cubicBezTo>
                          <a:pt x="25" y="34"/>
                          <a:pt x="21" y="30"/>
                          <a:pt x="17" y="26"/>
                        </a:cubicBezTo>
                        <a:cubicBezTo>
                          <a:pt x="14" y="26"/>
                          <a:pt x="10" y="27"/>
                          <a:pt x="7" y="27"/>
                        </a:cubicBezTo>
                        <a:cubicBezTo>
                          <a:pt x="8" y="24"/>
                          <a:pt x="10" y="21"/>
                          <a:pt x="11" y="17"/>
                        </a:cubicBezTo>
                        <a:cubicBezTo>
                          <a:pt x="7" y="13"/>
                          <a:pt x="4" y="8"/>
                          <a:pt x="0" y="3"/>
                        </a:cubicBezTo>
                        <a:cubicBezTo>
                          <a:pt x="5" y="6"/>
                          <a:pt x="9" y="8"/>
                          <a:pt x="13" y="11"/>
                        </a:cubicBezTo>
                        <a:cubicBezTo>
                          <a:pt x="15" y="7"/>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6" name="Freeform 45"/>
                  <p:cNvSpPr>
                    <a:spLocks/>
                  </p:cNvSpPr>
                  <p:nvPr/>
                </p:nvSpPr>
                <p:spPr bwMode="auto">
                  <a:xfrm>
                    <a:off x="5340909" y="2296433"/>
                    <a:ext cx="7938" cy="7938"/>
                  </a:xfrm>
                  <a:custGeom>
                    <a:avLst/>
                    <a:gdLst>
                      <a:gd name="T0" fmla="*/ 17 w 35"/>
                      <a:gd name="T1" fmla="*/ 0 h 35"/>
                      <a:gd name="T2" fmla="*/ 21 w 35"/>
                      <a:gd name="T3" fmla="*/ 13 h 35"/>
                      <a:gd name="T4" fmla="*/ 35 w 35"/>
                      <a:gd name="T5" fmla="*/ 16 h 35"/>
                      <a:gd name="T6" fmla="*/ 24 w 35"/>
                      <a:gd name="T7" fmla="*/ 22 h 35"/>
                      <a:gd name="T8" fmla="*/ 28 w 35"/>
                      <a:gd name="T9" fmla="*/ 35 h 35"/>
                      <a:gd name="T10" fmla="*/ 17 w 35"/>
                      <a:gd name="T11" fmla="*/ 25 h 35"/>
                      <a:gd name="T12" fmla="*/ 7 w 35"/>
                      <a:gd name="T13" fmla="*/ 30 h 35"/>
                      <a:gd name="T14" fmla="*/ 11 w 35"/>
                      <a:gd name="T15" fmla="*/ 18 h 35"/>
                      <a:gd name="T16" fmla="*/ 0 w 35"/>
                      <a:gd name="T17" fmla="*/ 7 h 35"/>
                      <a:gd name="T18" fmla="*/ 13 w 35"/>
                      <a:gd name="T19" fmla="*/ 11 h 35"/>
                      <a:gd name="T20" fmla="*/ 17 w 35"/>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5">
                        <a:moveTo>
                          <a:pt x="17" y="0"/>
                        </a:moveTo>
                        <a:cubicBezTo>
                          <a:pt x="19" y="4"/>
                          <a:pt x="20" y="9"/>
                          <a:pt x="21" y="13"/>
                        </a:cubicBezTo>
                        <a:cubicBezTo>
                          <a:pt x="26" y="14"/>
                          <a:pt x="30" y="15"/>
                          <a:pt x="35" y="16"/>
                        </a:cubicBezTo>
                        <a:cubicBezTo>
                          <a:pt x="31" y="18"/>
                          <a:pt x="27" y="20"/>
                          <a:pt x="24" y="22"/>
                        </a:cubicBezTo>
                        <a:cubicBezTo>
                          <a:pt x="25" y="26"/>
                          <a:pt x="27" y="31"/>
                          <a:pt x="28" y="35"/>
                        </a:cubicBezTo>
                        <a:cubicBezTo>
                          <a:pt x="24" y="32"/>
                          <a:pt x="21" y="28"/>
                          <a:pt x="17" y="25"/>
                        </a:cubicBezTo>
                        <a:cubicBezTo>
                          <a:pt x="14" y="27"/>
                          <a:pt x="10" y="28"/>
                          <a:pt x="7" y="30"/>
                        </a:cubicBezTo>
                        <a:cubicBezTo>
                          <a:pt x="8" y="26"/>
                          <a:pt x="9" y="22"/>
                          <a:pt x="11" y="18"/>
                        </a:cubicBezTo>
                        <a:cubicBezTo>
                          <a:pt x="7" y="15"/>
                          <a:pt x="4" y="11"/>
                          <a:pt x="0" y="7"/>
                        </a:cubicBezTo>
                        <a:cubicBezTo>
                          <a:pt x="4" y="9"/>
                          <a:pt x="9" y="10"/>
                          <a:pt x="13" y="11"/>
                        </a:cubicBezTo>
                        <a:cubicBezTo>
                          <a:pt x="15" y="7"/>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7" name="Freeform 46"/>
                  <p:cNvSpPr>
                    <a:spLocks/>
                  </p:cNvSpPr>
                  <p:nvPr/>
                </p:nvSpPr>
                <p:spPr bwMode="auto">
                  <a:xfrm>
                    <a:off x="5358372" y="2298020"/>
                    <a:ext cx="9525" cy="7938"/>
                  </a:xfrm>
                  <a:custGeom>
                    <a:avLst/>
                    <a:gdLst>
                      <a:gd name="T0" fmla="*/ 17 w 34"/>
                      <a:gd name="T1" fmla="*/ 0 h 33"/>
                      <a:gd name="T2" fmla="*/ 21 w 34"/>
                      <a:gd name="T3" fmla="*/ 13 h 33"/>
                      <a:gd name="T4" fmla="*/ 34 w 34"/>
                      <a:gd name="T5" fmla="*/ 13 h 33"/>
                      <a:gd name="T6" fmla="*/ 24 w 34"/>
                      <a:gd name="T7" fmla="*/ 21 h 33"/>
                      <a:gd name="T8" fmla="*/ 28 w 34"/>
                      <a:gd name="T9" fmla="*/ 33 h 33"/>
                      <a:gd name="T10" fmla="*/ 17 w 34"/>
                      <a:gd name="T11" fmla="*/ 25 h 33"/>
                      <a:gd name="T12" fmla="*/ 6 w 34"/>
                      <a:gd name="T13" fmla="*/ 33 h 33"/>
                      <a:gd name="T14" fmla="*/ 10 w 34"/>
                      <a:gd name="T15" fmla="*/ 20 h 33"/>
                      <a:gd name="T16" fmla="*/ 0 w 34"/>
                      <a:gd name="T17" fmla="*/ 12 h 33"/>
                      <a:gd name="T18" fmla="*/ 13 w 34"/>
                      <a:gd name="T19" fmla="*/ 13 h 33"/>
                      <a:gd name="T20" fmla="*/ 17 w 34"/>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3">
                        <a:moveTo>
                          <a:pt x="17" y="0"/>
                        </a:moveTo>
                        <a:cubicBezTo>
                          <a:pt x="18" y="4"/>
                          <a:pt x="20" y="8"/>
                          <a:pt x="21" y="13"/>
                        </a:cubicBezTo>
                        <a:cubicBezTo>
                          <a:pt x="26" y="13"/>
                          <a:pt x="30" y="13"/>
                          <a:pt x="34" y="13"/>
                        </a:cubicBezTo>
                        <a:cubicBezTo>
                          <a:pt x="31" y="15"/>
                          <a:pt x="27" y="18"/>
                          <a:pt x="24" y="21"/>
                        </a:cubicBezTo>
                        <a:cubicBezTo>
                          <a:pt x="25" y="25"/>
                          <a:pt x="26" y="29"/>
                          <a:pt x="28" y="33"/>
                        </a:cubicBezTo>
                        <a:cubicBezTo>
                          <a:pt x="24" y="30"/>
                          <a:pt x="21" y="28"/>
                          <a:pt x="17" y="25"/>
                        </a:cubicBezTo>
                        <a:cubicBezTo>
                          <a:pt x="14" y="28"/>
                          <a:pt x="10" y="30"/>
                          <a:pt x="6" y="33"/>
                        </a:cubicBezTo>
                        <a:cubicBezTo>
                          <a:pt x="8" y="29"/>
                          <a:pt x="9" y="24"/>
                          <a:pt x="10" y="20"/>
                        </a:cubicBezTo>
                        <a:cubicBezTo>
                          <a:pt x="7" y="18"/>
                          <a:pt x="3" y="15"/>
                          <a:pt x="0" y="12"/>
                        </a:cubicBezTo>
                        <a:cubicBezTo>
                          <a:pt x="4" y="12"/>
                          <a:pt x="9" y="12"/>
                          <a:pt x="13" y="13"/>
                        </a:cubicBezTo>
                        <a:cubicBezTo>
                          <a:pt x="14" y="8"/>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Freeform 47"/>
                  <p:cNvSpPr>
                    <a:spLocks/>
                  </p:cNvSpPr>
                  <p:nvPr/>
                </p:nvSpPr>
                <p:spPr bwMode="auto">
                  <a:xfrm>
                    <a:off x="5377422" y="2296433"/>
                    <a:ext cx="9525" cy="9525"/>
                  </a:xfrm>
                  <a:custGeom>
                    <a:avLst/>
                    <a:gdLst>
                      <a:gd name="T0" fmla="*/ 18 w 35"/>
                      <a:gd name="T1" fmla="*/ 0 h 35"/>
                      <a:gd name="T2" fmla="*/ 22 w 35"/>
                      <a:gd name="T3" fmla="*/ 12 h 35"/>
                      <a:gd name="T4" fmla="*/ 35 w 35"/>
                      <a:gd name="T5" fmla="*/ 10 h 35"/>
                      <a:gd name="T6" fmla="*/ 25 w 35"/>
                      <a:gd name="T7" fmla="*/ 20 h 35"/>
                      <a:gd name="T8" fmla="*/ 29 w 35"/>
                      <a:gd name="T9" fmla="*/ 32 h 35"/>
                      <a:gd name="T10" fmla="*/ 18 w 35"/>
                      <a:gd name="T11" fmla="*/ 26 h 35"/>
                      <a:gd name="T12" fmla="*/ 7 w 35"/>
                      <a:gd name="T13" fmla="*/ 35 h 35"/>
                      <a:gd name="T14" fmla="*/ 11 w 35"/>
                      <a:gd name="T15" fmla="*/ 22 h 35"/>
                      <a:gd name="T16" fmla="*/ 0 w 35"/>
                      <a:gd name="T17" fmla="*/ 15 h 35"/>
                      <a:gd name="T18" fmla="*/ 14 w 35"/>
                      <a:gd name="T19" fmla="*/ 14 h 35"/>
                      <a:gd name="T20" fmla="*/ 18 w 35"/>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5">
                        <a:moveTo>
                          <a:pt x="18" y="0"/>
                        </a:moveTo>
                        <a:cubicBezTo>
                          <a:pt x="19" y="4"/>
                          <a:pt x="21" y="8"/>
                          <a:pt x="22" y="12"/>
                        </a:cubicBezTo>
                        <a:cubicBezTo>
                          <a:pt x="26" y="12"/>
                          <a:pt x="31" y="11"/>
                          <a:pt x="35" y="10"/>
                        </a:cubicBezTo>
                        <a:cubicBezTo>
                          <a:pt x="32" y="13"/>
                          <a:pt x="28" y="17"/>
                          <a:pt x="25" y="20"/>
                        </a:cubicBezTo>
                        <a:cubicBezTo>
                          <a:pt x="26" y="24"/>
                          <a:pt x="27" y="28"/>
                          <a:pt x="29" y="32"/>
                        </a:cubicBezTo>
                        <a:cubicBezTo>
                          <a:pt x="25" y="30"/>
                          <a:pt x="21" y="28"/>
                          <a:pt x="18" y="26"/>
                        </a:cubicBezTo>
                        <a:cubicBezTo>
                          <a:pt x="14" y="29"/>
                          <a:pt x="11" y="32"/>
                          <a:pt x="7" y="35"/>
                        </a:cubicBezTo>
                        <a:cubicBezTo>
                          <a:pt x="8" y="31"/>
                          <a:pt x="10" y="26"/>
                          <a:pt x="11" y="22"/>
                        </a:cubicBezTo>
                        <a:cubicBezTo>
                          <a:pt x="8" y="20"/>
                          <a:pt x="4" y="18"/>
                          <a:pt x="0" y="15"/>
                        </a:cubicBezTo>
                        <a:cubicBezTo>
                          <a:pt x="5" y="15"/>
                          <a:pt x="9" y="14"/>
                          <a:pt x="14" y="14"/>
                        </a:cubicBezTo>
                        <a:cubicBezTo>
                          <a:pt x="15" y="9"/>
                          <a:pt x="16" y="5"/>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Freeform 48"/>
                  <p:cNvSpPr>
                    <a:spLocks/>
                  </p:cNvSpPr>
                  <p:nvPr/>
                </p:nvSpPr>
                <p:spPr bwMode="auto">
                  <a:xfrm>
                    <a:off x="5396472" y="2293258"/>
                    <a:ext cx="7938" cy="7938"/>
                  </a:xfrm>
                  <a:custGeom>
                    <a:avLst/>
                    <a:gdLst>
                      <a:gd name="T0" fmla="*/ 18 w 35"/>
                      <a:gd name="T1" fmla="*/ 0 h 36"/>
                      <a:gd name="T2" fmla="*/ 22 w 35"/>
                      <a:gd name="T3" fmla="*/ 11 h 36"/>
                      <a:gd name="T4" fmla="*/ 35 w 35"/>
                      <a:gd name="T5" fmla="*/ 7 h 36"/>
                      <a:gd name="T6" fmla="*/ 24 w 35"/>
                      <a:gd name="T7" fmla="*/ 18 h 36"/>
                      <a:gd name="T8" fmla="*/ 28 w 35"/>
                      <a:gd name="T9" fmla="*/ 30 h 36"/>
                      <a:gd name="T10" fmla="*/ 18 w 35"/>
                      <a:gd name="T11" fmla="*/ 25 h 36"/>
                      <a:gd name="T12" fmla="*/ 7 w 35"/>
                      <a:gd name="T13" fmla="*/ 36 h 36"/>
                      <a:gd name="T14" fmla="*/ 11 w 35"/>
                      <a:gd name="T15" fmla="*/ 22 h 36"/>
                      <a:gd name="T16" fmla="*/ 0 w 35"/>
                      <a:gd name="T17" fmla="*/ 17 h 36"/>
                      <a:gd name="T18" fmla="*/ 14 w 35"/>
                      <a:gd name="T19" fmla="*/ 14 h 36"/>
                      <a:gd name="T20" fmla="*/ 18 w 3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6">
                        <a:moveTo>
                          <a:pt x="18" y="0"/>
                        </a:moveTo>
                        <a:cubicBezTo>
                          <a:pt x="19" y="4"/>
                          <a:pt x="20" y="7"/>
                          <a:pt x="22" y="11"/>
                        </a:cubicBezTo>
                        <a:cubicBezTo>
                          <a:pt x="26" y="10"/>
                          <a:pt x="31" y="9"/>
                          <a:pt x="35" y="7"/>
                        </a:cubicBezTo>
                        <a:cubicBezTo>
                          <a:pt x="31" y="11"/>
                          <a:pt x="28" y="15"/>
                          <a:pt x="24" y="18"/>
                        </a:cubicBezTo>
                        <a:cubicBezTo>
                          <a:pt x="26" y="22"/>
                          <a:pt x="27" y="26"/>
                          <a:pt x="28" y="30"/>
                        </a:cubicBezTo>
                        <a:cubicBezTo>
                          <a:pt x="25" y="28"/>
                          <a:pt x="21" y="26"/>
                          <a:pt x="18" y="25"/>
                        </a:cubicBezTo>
                        <a:cubicBezTo>
                          <a:pt x="14" y="28"/>
                          <a:pt x="11" y="32"/>
                          <a:pt x="7" y="36"/>
                        </a:cubicBezTo>
                        <a:cubicBezTo>
                          <a:pt x="8" y="31"/>
                          <a:pt x="10" y="27"/>
                          <a:pt x="11" y="22"/>
                        </a:cubicBezTo>
                        <a:cubicBezTo>
                          <a:pt x="7" y="20"/>
                          <a:pt x="4" y="19"/>
                          <a:pt x="0" y="17"/>
                        </a:cubicBezTo>
                        <a:cubicBezTo>
                          <a:pt x="5" y="16"/>
                          <a:pt x="9" y="15"/>
                          <a:pt x="14" y="14"/>
                        </a:cubicBezTo>
                        <a:cubicBezTo>
                          <a:pt x="15" y="9"/>
                          <a:pt x="16" y="4"/>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Freeform 49"/>
                  <p:cNvSpPr>
                    <a:spLocks/>
                  </p:cNvSpPr>
                  <p:nvPr/>
                </p:nvSpPr>
                <p:spPr bwMode="auto">
                  <a:xfrm>
                    <a:off x="5415522" y="2286908"/>
                    <a:ext cx="7938" cy="9525"/>
                  </a:xfrm>
                  <a:custGeom>
                    <a:avLst/>
                    <a:gdLst>
                      <a:gd name="T0" fmla="*/ 17 w 35"/>
                      <a:gd name="T1" fmla="*/ 0 h 37"/>
                      <a:gd name="T2" fmla="*/ 22 w 35"/>
                      <a:gd name="T3" fmla="*/ 11 h 37"/>
                      <a:gd name="T4" fmla="*/ 35 w 35"/>
                      <a:gd name="T5" fmla="*/ 6 h 37"/>
                      <a:gd name="T6" fmla="*/ 24 w 35"/>
                      <a:gd name="T7" fmla="*/ 18 h 37"/>
                      <a:gd name="T8" fmla="*/ 28 w 35"/>
                      <a:gd name="T9" fmla="*/ 29 h 37"/>
                      <a:gd name="T10" fmla="*/ 17 w 35"/>
                      <a:gd name="T11" fmla="*/ 25 h 37"/>
                      <a:gd name="T12" fmla="*/ 7 w 35"/>
                      <a:gd name="T13" fmla="*/ 37 h 37"/>
                      <a:gd name="T14" fmla="*/ 11 w 35"/>
                      <a:gd name="T15" fmla="*/ 23 h 37"/>
                      <a:gd name="T16" fmla="*/ 0 w 35"/>
                      <a:gd name="T17" fmla="*/ 19 h 37"/>
                      <a:gd name="T18" fmla="*/ 13 w 35"/>
                      <a:gd name="T19" fmla="*/ 14 h 37"/>
                      <a:gd name="T20" fmla="*/ 17 w 35"/>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7">
                        <a:moveTo>
                          <a:pt x="17" y="0"/>
                        </a:moveTo>
                        <a:cubicBezTo>
                          <a:pt x="19" y="4"/>
                          <a:pt x="20" y="7"/>
                          <a:pt x="22" y="11"/>
                        </a:cubicBezTo>
                        <a:cubicBezTo>
                          <a:pt x="26" y="10"/>
                          <a:pt x="30" y="8"/>
                          <a:pt x="35" y="6"/>
                        </a:cubicBezTo>
                        <a:cubicBezTo>
                          <a:pt x="31" y="10"/>
                          <a:pt x="28" y="14"/>
                          <a:pt x="24" y="18"/>
                        </a:cubicBezTo>
                        <a:cubicBezTo>
                          <a:pt x="25" y="22"/>
                          <a:pt x="27" y="25"/>
                          <a:pt x="28" y="29"/>
                        </a:cubicBezTo>
                        <a:cubicBezTo>
                          <a:pt x="25" y="28"/>
                          <a:pt x="21" y="26"/>
                          <a:pt x="17" y="25"/>
                        </a:cubicBezTo>
                        <a:cubicBezTo>
                          <a:pt x="14" y="29"/>
                          <a:pt x="10" y="33"/>
                          <a:pt x="7" y="37"/>
                        </a:cubicBezTo>
                        <a:cubicBezTo>
                          <a:pt x="8" y="32"/>
                          <a:pt x="9" y="27"/>
                          <a:pt x="11" y="23"/>
                        </a:cubicBezTo>
                        <a:cubicBezTo>
                          <a:pt x="7" y="21"/>
                          <a:pt x="4" y="20"/>
                          <a:pt x="0" y="19"/>
                        </a:cubicBezTo>
                        <a:cubicBezTo>
                          <a:pt x="4" y="17"/>
                          <a:pt x="9" y="16"/>
                          <a:pt x="13" y="14"/>
                        </a:cubicBezTo>
                        <a:cubicBezTo>
                          <a:pt x="15" y="9"/>
                          <a:pt x="16" y="5"/>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Freeform 50"/>
                  <p:cNvSpPr>
                    <a:spLocks/>
                  </p:cNvSpPr>
                  <p:nvPr/>
                </p:nvSpPr>
                <p:spPr bwMode="auto">
                  <a:xfrm>
                    <a:off x="5321859" y="2304370"/>
                    <a:ext cx="7938" cy="9525"/>
                  </a:xfrm>
                  <a:custGeom>
                    <a:avLst/>
                    <a:gdLst>
                      <a:gd name="T0" fmla="*/ 17 w 35"/>
                      <a:gd name="T1" fmla="*/ 0 h 38"/>
                      <a:gd name="T2" fmla="*/ 22 w 35"/>
                      <a:gd name="T3" fmla="*/ 15 h 38"/>
                      <a:gd name="T4" fmla="*/ 35 w 35"/>
                      <a:gd name="T5" fmla="*/ 21 h 38"/>
                      <a:gd name="T6" fmla="*/ 24 w 35"/>
                      <a:gd name="T7" fmla="*/ 24 h 38"/>
                      <a:gd name="T8" fmla="*/ 28 w 35"/>
                      <a:gd name="T9" fmla="*/ 38 h 38"/>
                      <a:gd name="T10" fmla="*/ 17 w 35"/>
                      <a:gd name="T11" fmla="*/ 25 h 38"/>
                      <a:gd name="T12" fmla="*/ 7 w 35"/>
                      <a:gd name="T13" fmla="*/ 27 h 38"/>
                      <a:gd name="T14" fmla="*/ 11 w 35"/>
                      <a:gd name="T15" fmla="*/ 17 h 38"/>
                      <a:gd name="T16" fmla="*/ 0 w 35"/>
                      <a:gd name="T17" fmla="*/ 3 h 38"/>
                      <a:gd name="T18" fmla="*/ 13 w 35"/>
                      <a:gd name="T19" fmla="*/ 10 h 38"/>
                      <a:gd name="T20" fmla="*/ 17 w 35"/>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8">
                        <a:moveTo>
                          <a:pt x="17" y="0"/>
                        </a:moveTo>
                        <a:cubicBezTo>
                          <a:pt x="19" y="5"/>
                          <a:pt x="20" y="10"/>
                          <a:pt x="22" y="15"/>
                        </a:cubicBezTo>
                        <a:cubicBezTo>
                          <a:pt x="26" y="17"/>
                          <a:pt x="30" y="19"/>
                          <a:pt x="35" y="21"/>
                        </a:cubicBezTo>
                        <a:cubicBezTo>
                          <a:pt x="31" y="22"/>
                          <a:pt x="28" y="23"/>
                          <a:pt x="24" y="24"/>
                        </a:cubicBezTo>
                        <a:cubicBezTo>
                          <a:pt x="25" y="29"/>
                          <a:pt x="27" y="34"/>
                          <a:pt x="28" y="38"/>
                        </a:cubicBezTo>
                        <a:cubicBezTo>
                          <a:pt x="25" y="34"/>
                          <a:pt x="21" y="30"/>
                          <a:pt x="17" y="25"/>
                        </a:cubicBezTo>
                        <a:cubicBezTo>
                          <a:pt x="14" y="26"/>
                          <a:pt x="10" y="27"/>
                          <a:pt x="7" y="27"/>
                        </a:cubicBezTo>
                        <a:cubicBezTo>
                          <a:pt x="8" y="24"/>
                          <a:pt x="10" y="20"/>
                          <a:pt x="11" y="17"/>
                        </a:cubicBezTo>
                        <a:cubicBezTo>
                          <a:pt x="7" y="12"/>
                          <a:pt x="4" y="8"/>
                          <a:pt x="0" y="3"/>
                        </a:cubicBezTo>
                        <a:cubicBezTo>
                          <a:pt x="5" y="5"/>
                          <a:pt x="9" y="8"/>
                          <a:pt x="13" y="10"/>
                        </a:cubicBezTo>
                        <a:cubicBezTo>
                          <a:pt x="15" y="7"/>
                          <a:pt x="16" y="3"/>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Freeform 51"/>
                  <p:cNvSpPr>
                    <a:spLocks/>
                  </p:cNvSpPr>
                  <p:nvPr/>
                </p:nvSpPr>
                <p:spPr bwMode="auto">
                  <a:xfrm>
                    <a:off x="5340909" y="2310720"/>
                    <a:ext cx="7938" cy="9525"/>
                  </a:xfrm>
                  <a:custGeom>
                    <a:avLst/>
                    <a:gdLst>
                      <a:gd name="T0" fmla="*/ 17 w 35"/>
                      <a:gd name="T1" fmla="*/ 0 h 36"/>
                      <a:gd name="T2" fmla="*/ 21 w 35"/>
                      <a:gd name="T3" fmla="*/ 14 h 36"/>
                      <a:gd name="T4" fmla="*/ 35 w 35"/>
                      <a:gd name="T5" fmla="*/ 17 h 36"/>
                      <a:gd name="T6" fmla="*/ 24 w 35"/>
                      <a:gd name="T7" fmla="*/ 22 h 36"/>
                      <a:gd name="T8" fmla="*/ 28 w 35"/>
                      <a:gd name="T9" fmla="*/ 36 h 36"/>
                      <a:gd name="T10" fmla="*/ 17 w 35"/>
                      <a:gd name="T11" fmla="*/ 25 h 36"/>
                      <a:gd name="T12" fmla="*/ 7 w 35"/>
                      <a:gd name="T13" fmla="*/ 30 h 36"/>
                      <a:gd name="T14" fmla="*/ 11 w 35"/>
                      <a:gd name="T15" fmla="*/ 19 h 36"/>
                      <a:gd name="T16" fmla="*/ 0 w 35"/>
                      <a:gd name="T17" fmla="*/ 8 h 36"/>
                      <a:gd name="T18" fmla="*/ 13 w 35"/>
                      <a:gd name="T19" fmla="*/ 12 h 36"/>
                      <a:gd name="T20" fmla="*/ 17 w 3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6">
                        <a:moveTo>
                          <a:pt x="17" y="0"/>
                        </a:moveTo>
                        <a:cubicBezTo>
                          <a:pt x="19" y="5"/>
                          <a:pt x="20" y="9"/>
                          <a:pt x="21" y="14"/>
                        </a:cubicBezTo>
                        <a:cubicBezTo>
                          <a:pt x="26" y="15"/>
                          <a:pt x="30" y="16"/>
                          <a:pt x="35" y="17"/>
                        </a:cubicBezTo>
                        <a:cubicBezTo>
                          <a:pt x="31" y="19"/>
                          <a:pt x="27" y="20"/>
                          <a:pt x="24" y="22"/>
                        </a:cubicBezTo>
                        <a:cubicBezTo>
                          <a:pt x="25" y="27"/>
                          <a:pt x="27" y="31"/>
                          <a:pt x="28" y="36"/>
                        </a:cubicBezTo>
                        <a:cubicBezTo>
                          <a:pt x="24" y="32"/>
                          <a:pt x="21" y="29"/>
                          <a:pt x="17" y="25"/>
                        </a:cubicBezTo>
                        <a:cubicBezTo>
                          <a:pt x="14" y="27"/>
                          <a:pt x="10" y="29"/>
                          <a:pt x="7" y="30"/>
                        </a:cubicBezTo>
                        <a:cubicBezTo>
                          <a:pt x="8" y="27"/>
                          <a:pt x="9" y="23"/>
                          <a:pt x="11" y="19"/>
                        </a:cubicBezTo>
                        <a:cubicBezTo>
                          <a:pt x="7" y="15"/>
                          <a:pt x="4" y="12"/>
                          <a:pt x="0" y="8"/>
                        </a:cubicBezTo>
                        <a:cubicBezTo>
                          <a:pt x="4" y="9"/>
                          <a:pt x="9" y="11"/>
                          <a:pt x="13" y="12"/>
                        </a:cubicBezTo>
                        <a:cubicBezTo>
                          <a:pt x="15" y="8"/>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52"/>
                  <p:cNvSpPr>
                    <a:spLocks/>
                  </p:cNvSpPr>
                  <p:nvPr/>
                </p:nvSpPr>
                <p:spPr bwMode="auto">
                  <a:xfrm>
                    <a:off x="5358372" y="2313895"/>
                    <a:ext cx="9525" cy="7938"/>
                  </a:xfrm>
                  <a:custGeom>
                    <a:avLst/>
                    <a:gdLst>
                      <a:gd name="T0" fmla="*/ 17 w 34"/>
                      <a:gd name="T1" fmla="*/ 0 h 33"/>
                      <a:gd name="T2" fmla="*/ 21 w 34"/>
                      <a:gd name="T3" fmla="*/ 12 h 33"/>
                      <a:gd name="T4" fmla="*/ 34 w 34"/>
                      <a:gd name="T5" fmla="*/ 12 h 33"/>
                      <a:gd name="T6" fmla="*/ 24 w 34"/>
                      <a:gd name="T7" fmla="*/ 20 h 33"/>
                      <a:gd name="T8" fmla="*/ 28 w 34"/>
                      <a:gd name="T9" fmla="*/ 33 h 33"/>
                      <a:gd name="T10" fmla="*/ 17 w 34"/>
                      <a:gd name="T11" fmla="*/ 25 h 33"/>
                      <a:gd name="T12" fmla="*/ 6 w 34"/>
                      <a:gd name="T13" fmla="*/ 32 h 33"/>
                      <a:gd name="T14" fmla="*/ 10 w 34"/>
                      <a:gd name="T15" fmla="*/ 20 h 33"/>
                      <a:gd name="T16" fmla="*/ 0 w 34"/>
                      <a:gd name="T17" fmla="*/ 11 h 33"/>
                      <a:gd name="T18" fmla="*/ 13 w 34"/>
                      <a:gd name="T19" fmla="*/ 12 h 33"/>
                      <a:gd name="T20" fmla="*/ 17 w 34"/>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3">
                        <a:moveTo>
                          <a:pt x="17" y="0"/>
                        </a:moveTo>
                        <a:cubicBezTo>
                          <a:pt x="18" y="4"/>
                          <a:pt x="20" y="8"/>
                          <a:pt x="21" y="12"/>
                        </a:cubicBezTo>
                        <a:cubicBezTo>
                          <a:pt x="26" y="12"/>
                          <a:pt x="30" y="12"/>
                          <a:pt x="34" y="12"/>
                        </a:cubicBezTo>
                        <a:cubicBezTo>
                          <a:pt x="31" y="15"/>
                          <a:pt x="27" y="17"/>
                          <a:pt x="24" y="20"/>
                        </a:cubicBezTo>
                        <a:cubicBezTo>
                          <a:pt x="25" y="24"/>
                          <a:pt x="26" y="28"/>
                          <a:pt x="28" y="33"/>
                        </a:cubicBezTo>
                        <a:cubicBezTo>
                          <a:pt x="24" y="30"/>
                          <a:pt x="21" y="27"/>
                          <a:pt x="17" y="25"/>
                        </a:cubicBezTo>
                        <a:cubicBezTo>
                          <a:pt x="14" y="27"/>
                          <a:pt x="10" y="30"/>
                          <a:pt x="6" y="32"/>
                        </a:cubicBezTo>
                        <a:cubicBezTo>
                          <a:pt x="8" y="28"/>
                          <a:pt x="9" y="24"/>
                          <a:pt x="10" y="20"/>
                        </a:cubicBezTo>
                        <a:cubicBezTo>
                          <a:pt x="7" y="17"/>
                          <a:pt x="3" y="14"/>
                          <a:pt x="0" y="11"/>
                        </a:cubicBezTo>
                        <a:cubicBezTo>
                          <a:pt x="4" y="12"/>
                          <a:pt x="9" y="12"/>
                          <a:pt x="13" y="12"/>
                        </a:cubicBezTo>
                        <a:cubicBezTo>
                          <a:pt x="14" y="8"/>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53"/>
                  <p:cNvSpPr>
                    <a:spLocks/>
                  </p:cNvSpPr>
                  <p:nvPr/>
                </p:nvSpPr>
                <p:spPr bwMode="auto">
                  <a:xfrm>
                    <a:off x="5377422" y="2312308"/>
                    <a:ext cx="9525" cy="7938"/>
                  </a:xfrm>
                  <a:custGeom>
                    <a:avLst/>
                    <a:gdLst>
                      <a:gd name="T0" fmla="*/ 18 w 35"/>
                      <a:gd name="T1" fmla="*/ 0 h 35"/>
                      <a:gd name="T2" fmla="*/ 22 w 35"/>
                      <a:gd name="T3" fmla="*/ 12 h 35"/>
                      <a:gd name="T4" fmla="*/ 35 w 35"/>
                      <a:gd name="T5" fmla="*/ 9 h 35"/>
                      <a:gd name="T6" fmla="*/ 25 w 35"/>
                      <a:gd name="T7" fmla="*/ 19 h 35"/>
                      <a:gd name="T8" fmla="*/ 29 w 35"/>
                      <a:gd name="T9" fmla="*/ 31 h 35"/>
                      <a:gd name="T10" fmla="*/ 18 w 35"/>
                      <a:gd name="T11" fmla="*/ 25 h 35"/>
                      <a:gd name="T12" fmla="*/ 7 w 35"/>
                      <a:gd name="T13" fmla="*/ 35 h 35"/>
                      <a:gd name="T14" fmla="*/ 11 w 35"/>
                      <a:gd name="T15" fmla="*/ 21 h 35"/>
                      <a:gd name="T16" fmla="*/ 0 w 35"/>
                      <a:gd name="T17" fmla="*/ 15 h 35"/>
                      <a:gd name="T18" fmla="*/ 14 w 35"/>
                      <a:gd name="T19" fmla="*/ 13 h 35"/>
                      <a:gd name="T20" fmla="*/ 18 w 35"/>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5">
                        <a:moveTo>
                          <a:pt x="18" y="0"/>
                        </a:moveTo>
                        <a:cubicBezTo>
                          <a:pt x="19" y="4"/>
                          <a:pt x="21" y="8"/>
                          <a:pt x="22" y="12"/>
                        </a:cubicBezTo>
                        <a:cubicBezTo>
                          <a:pt x="26" y="11"/>
                          <a:pt x="31" y="10"/>
                          <a:pt x="35" y="9"/>
                        </a:cubicBezTo>
                        <a:cubicBezTo>
                          <a:pt x="32" y="13"/>
                          <a:pt x="28" y="16"/>
                          <a:pt x="25" y="19"/>
                        </a:cubicBezTo>
                        <a:cubicBezTo>
                          <a:pt x="26" y="23"/>
                          <a:pt x="27" y="27"/>
                          <a:pt x="29" y="31"/>
                        </a:cubicBezTo>
                        <a:cubicBezTo>
                          <a:pt x="25" y="29"/>
                          <a:pt x="21" y="27"/>
                          <a:pt x="18" y="25"/>
                        </a:cubicBezTo>
                        <a:cubicBezTo>
                          <a:pt x="14" y="28"/>
                          <a:pt x="11" y="32"/>
                          <a:pt x="7" y="35"/>
                        </a:cubicBezTo>
                        <a:cubicBezTo>
                          <a:pt x="8" y="30"/>
                          <a:pt x="10" y="26"/>
                          <a:pt x="11" y="21"/>
                        </a:cubicBezTo>
                        <a:cubicBezTo>
                          <a:pt x="8" y="19"/>
                          <a:pt x="4" y="17"/>
                          <a:pt x="0" y="15"/>
                        </a:cubicBezTo>
                        <a:cubicBezTo>
                          <a:pt x="5" y="14"/>
                          <a:pt x="9" y="14"/>
                          <a:pt x="14" y="13"/>
                        </a:cubicBezTo>
                        <a:cubicBezTo>
                          <a:pt x="15" y="9"/>
                          <a:pt x="16" y="4"/>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54"/>
                  <p:cNvSpPr>
                    <a:spLocks/>
                  </p:cNvSpPr>
                  <p:nvPr/>
                </p:nvSpPr>
                <p:spPr bwMode="auto">
                  <a:xfrm>
                    <a:off x="5396472" y="2307545"/>
                    <a:ext cx="7938" cy="9525"/>
                  </a:xfrm>
                  <a:custGeom>
                    <a:avLst/>
                    <a:gdLst>
                      <a:gd name="T0" fmla="*/ 18 w 35"/>
                      <a:gd name="T1" fmla="*/ 0 h 36"/>
                      <a:gd name="T2" fmla="*/ 22 w 35"/>
                      <a:gd name="T3" fmla="*/ 12 h 36"/>
                      <a:gd name="T4" fmla="*/ 35 w 35"/>
                      <a:gd name="T5" fmla="*/ 8 h 36"/>
                      <a:gd name="T6" fmla="*/ 24 w 35"/>
                      <a:gd name="T7" fmla="*/ 19 h 36"/>
                      <a:gd name="T8" fmla="*/ 28 w 35"/>
                      <a:gd name="T9" fmla="*/ 30 h 36"/>
                      <a:gd name="T10" fmla="*/ 18 w 35"/>
                      <a:gd name="T11" fmla="*/ 26 h 36"/>
                      <a:gd name="T12" fmla="*/ 7 w 35"/>
                      <a:gd name="T13" fmla="*/ 36 h 36"/>
                      <a:gd name="T14" fmla="*/ 11 w 35"/>
                      <a:gd name="T15" fmla="*/ 23 h 36"/>
                      <a:gd name="T16" fmla="*/ 0 w 35"/>
                      <a:gd name="T17" fmla="*/ 18 h 36"/>
                      <a:gd name="T18" fmla="*/ 14 w 35"/>
                      <a:gd name="T19" fmla="*/ 14 h 36"/>
                      <a:gd name="T20" fmla="*/ 18 w 3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6">
                        <a:moveTo>
                          <a:pt x="18" y="0"/>
                        </a:moveTo>
                        <a:cubicBezTo>
                          <a:pt x="19" y="4"/>
                          <a:pt x="20" y="8"/>
                          <a:pt x="22" y="12"/>
                        </a:cubicBezTo>
                        <a:cubicBezTo>
                          <a:pt x="26" y="10"/>
                          <a:pt x="31" y="9"/>
                          <a:pt x="35" y="8"/>
                        </a:cubicBezTo>
                        <a:cubicBezTo>
                          <a:pt x="31" y="11"/>
                          <a:pt x="28" y="15"/>
                          <a:pt x="24" y="19"/>
                        </a:cubicBezTo>
                        <a:cubicBezTo>
                          <a:pt x="26" y="23"/>
                          <a:pt x="27" y="26"/>
                          <a:pt x="28" y="30"/>
                        </a:cubicBezTo>
                        <a:cubicBezTo>
                          <a:pt x="25" y="29"/>
                          <a:pt x="21" y="27"/>
                          <a:pt x="18" y="26"/>
                        </a:cubicBezTo>
                        <a:cubicBezTo>
                          <a:pt x="14" y="29"/>
                          <a:pt x="11" y="33"/>
                          <a:pt x="7" y="36"/>
                        </a:cubicBezTo>
                        <a:cubicBezTo>
                          <a:pt x="8" y="32"/>
                          <a:pt x="10" y="27"/>
                          <a:pt x="11" y="23"/>
                        </a:cubicBezTo>
                        <a:cubicBezTo>
                          <a:pt x="7" y="21"/>
                          <a:pt x="4" y="19"/>
                          <a:pt x="0" y="18"/>
                        </a:cubicBezTo>
                        <a:cubicBezTo>
                          <a:pt x="5" y="16"/>
                          <a:pt x="9" y="15"/>
                          <a:pt x="14" y="14"/>
                        </a:cubicBezTo>
                        <a:cubicBezTo>
                          <a:pt x="15" y="9"/>
                          <a:pt x="16" y="5"/>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55"/>
                  <p:cNvSpPr>
                    <a:spLocks/>
                  </p:cNvSpPr>
                  <p:nvPr/>
                </p:nvSpPr>
                <p:spPr bwMode="auto">
                  <a:xfrm>
                    <a:off x="5415522" y="2301195"/>
                    <a:ext cx="7938" cy="9525"/>
                  </a:xfrm>
                  <a:custGeom>
                    <a:avLst/>
                    <a:gdLst>
                      <a:gd name="T0" fmla="*/ 17 w 35"/>
                      <a:gd name="T1" fmla="*/ 0 h 36"/>
                      <a:gd name="T2" fmla="*/ 22 w 35"/>
                      <a:gd name="T3" fmla="*/ 11 h 36"/>
                      <a:gd name="T4" fmla="*/ 35 w 35"/>
                      <a:gd name="T5" fmla="*/ 6 h 36"/>
                      <a:gd name="T6" fmla="*/ 24 w 35"/>
                      <a:gd name="T7" fmla="*/ 18 h 36"/>
                      <a:gd name="T8" fmla="*/ 28 w 35"/>
                      <a:gd name="T9" fmla="*/ 29 h 36"/>
                      <a:gd name="T10" fmla="*/ 17 w 35"/>
                      <a:gd name="T11" fmla="*/ 25 h 36"/>
                      <a:gd name="T12" fmla="*/ 7 w 35"/>
                      <a:gd name="T13" fmla="*/ 36 h 36"/>
                      <a:gd name="T14" fmla="*/ 11 w 35"/>
                      <a:gd name="T15" fmla="*/ 22 h 36"/>
                      <a:gd name="T16" fmla="*/ 0 w 35"/>
                      <a:gd name="T17" fmla="*/ 18 h 36"/>
                      <a:gd name="T18" fmla="*/ 13 w 35"/>
                      <a:gd name="T19" fmla="*/ 14 h 36"/>
                      <a:gd name="T20" fmla="*/ 17 w 3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6">
                        <a:moveTo>
                          <a:pt x="17" y="0"/>
                        </a:moveTo>
                        <a:cubicBezTo>
                          <a:pt x="19" y="3"/>
                          <a:pt x="20" y="7"/>
                          <a:pt x="22" y="11"/>
                        </a:cubicBezTo>
                        <a:cubicBezTo>
                          <a:pt x="26" y="9"/>
                          <a:pt x="30" y="7"/>
                          <a:pt x="35" y="6"/>
                        </a:cubicBezTo>
                        <a:cubicBezTo>
                          <a:pt x="31" y="10"/>
                          <a:pt x="28" y="14"/>
                          <a:pt x="24" y="18"/>
                        </a:cubicBezTo>
                        <a:cubicBezTo>
                          <a:pt x="25" y="21"/>
                          <a:pt x="27" y="25"/>
                          <a:pt x="28" y="29"/>
                        </a:cubicBezTo>
                        <a:cubicBezTo>
                          <a:pt x="25" y="27"/>
                          <a:pt x="21" y="26"/>
                          <a:pt x="17" y="25"/>
                        </a:cubicBezTo>
                        <a:cubicBezTo>
                          <a:pt x="14" y="29"/>
                          <a:pt x="10" y="32"/>
                          <a:pt x="7" y="36"/>
                        </a:cubicBezTo>
                        <a:cubicBezTo>
                          <a:pt x="8" y="32"/>
                          <a:pt x="9" y="27"/>
                          <a:pt x="11" y="22"/>
                        </a:cubicBezTo>
                        <a:cubicBezTo>
                          <a:pt x="7" y="21"/>
                          <a:pt x="4" y="20"/>
                          <a:pt x="0" y="18"/>
                        </a:cubicBezTo>
                        <a:cubicBezTo>
                          <a:pt x="4" y="17"/>
                          <a:pt x="9" y="15"/>
                          <a:pt x="13" y="14"/>
                        </a:cubicBezTo>
                        <a:cubicBezTo>
                          <a:pt x="15" y="9"/>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56"/>
                  <p:cNvSpPr>
                    <a:spLocks/>
                  </p:cNvSpPr>
                  <p:nvPr/>
                </p:nvSpPr>
                <p:spPr bwMode="auto">
                  <a:xfrm>
                    <a:off x="5321859" y="2318658"/>
                    <a:ext cx="7938" cy="9525"/>
                  </a:xfrm>
                  <a:custGeom>
                    <a:avLst/>
                    <a:gdLst>
                      <a:gd name="T0" fmla="*/ 17 w 35"/>
                      <a:gd name="T1" fmla="*/ 0 h 38"/>
                      <a:gd name="T2" fmla="*/ 22 w 35"/>
                      <a:gd name="T3" fmla="*/ 14 h 38"/>
                      <a:gd name="T4" fmla="*/ 35 w 35"/>
                      <a:gd name="T5" fmla="*/ 21 h 38"/>
                      <a:gd name="T6" fmla="*/ 24 w 35"/>
                      <a:gd name="T7" fmla="*/ 23 h 38"/>
                      <a:gd name="T8" fmla="*/ 28 w 35"/>
                      <a:gd name="T9" fmla="*/ 38 h 38"/>
                      <a:gd name="T10" fmla="*/ 17 w 35"/>
                      <a:gd name="T11" fmla="*/ 25 h 38"/>
                      <a:gd name="T12" fmla="*/ 7 w 35"/>
                      <a:gd name="T13" fmla="*/ 27 h 38"/>
                      <a:gd name="T14" fmla="*/ 11 w 35"/>
                      <a:gd name="T15" fmla="*/ 16 h 38"/>
                      <a:gd name="T16" fmla="*/ 0 w 35"/>
                      <a:gd name="T17" fmla="*/ 2 h 38"/>
                      <a:gd name="T18" fmla="*/ 13 w 35"/>
                      <a:gd name="T19" fmla="*/ 10 h 38"/>
                      <a:gd name="T20" fmla="*/ 17 w 35"/>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8">
                        <a:moveTo>
                          <a:pt x="17" y="0"/>
                        </a:moveTo>
                        <a:cubicBezTo>
                          <a:pt x="19" y="5"/>
                          <a:pt x="20" y="9"/>
                          <a:pt x="22" y="14"/>
                        </a:cubicBezTo>
                        <a:cubicBezTo>
                          <a:pt x="26" y="17"/>
                          <a:pt x="30" y="19"/>
                          <a:pt x="35" y="21"/>
                        </a:cubicBezTo>
                        <a:cubicBezTo>
                          <a:pt x="31" y="22"/>
                          <a:pt x="28" y="23"/>
                          <a:pt x="24" y="23"/>
                        </a:cubicBezTo>
                        <a:cubicBezTo>
                          <a:pt x="25" y="28"/>
                          <a:pt x="27" y="33"/>
                          <a:pt x="28" y="38"/>
                        </a:cubicBezTo>
                        <a:cubicBezTo>
                          <a:pt x="25" y="34"/>
                          <a:pt x="21" y="29"/>
                          <a:pt x="17" y="25"/>
                        </a:cubicBezTo>
                        <a:cubicBezTo>
                          <a:pt x="14" y="26"/>
                          <a:pt x="10" y="26"/>
                          <a:pt x="7" y="27"/>
                        </a:cubicBezTo>
                        <a:cubicBezTo>
                          <a:pt x="8" y="23"/>
                          <a:pt x="10" y="20"/>
                          <a:pt x="11" y="16"/>
                        </a:cubicBezTo>
                        <a:cubicBezTo>
                          <a:pt x="7" y="12"/>
                          <a:pt x="4" y="7"/>
                          <a:pt x="0" y="2"/>
                        </a:cubicBezTo>
                        <a:cubicBezTo>
                          <a:pt x="5" y="5"/>
                          <a:pt x="9" y="8"/>
                          <a:pt x="13" y="10"/>
                        </a:cubicBezTo>
                        <a:cubicBezTo>
                          <a:pt x="15" y="7"/>
                          <a:pt x="16" y="3"/>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57"/>
                  <p:cNvSpPr>
                    <a:spLocks/>
                  </p:cNvSpPr>
                  <p:nvPr/>
                </p:nvSpPr>
                <p:spPr bwMode="auto">
                  <a:xfrm>
                    <a:off x="5340909" y="2326595"/>
                    <a:ext cx="7938" cy="7938"/>
                  </a:xfrm>
                  <a:custGeom>
                    <a:avLst/>
                    <a:gdLst>
                      <a:gd name="T0" fmla="*/ 17 w 35"/>
                      <a:gd name="T1" fmla="*/ 0 h 35"/>
                      <a:gd name="T2" fmla="*/ 21 w 35"/>
                      <a:gd name="T3" fmla="*/ 13 h 35"/>
                      <a:gd name="T4" fmla="*/ 35 w 35"/>
                      <a:gd name="T5" fmla="*/ 16 h 35"/>
                      <a:gd name="T6" fmla="*/ 24 w 35"/>
                      <a:gd name="T7" fmla="*/ 22 h 35"/>
                      <a:gd name="T8" fmla="*/ 28 w 35"/>
                      <a:gd name="T9" fmla="*/ 35 h 35"/>
                      <a:gd name="T10" fmla="*/ 17 w 35"/>
                      <a:gd name="T11" fmla="*/ 25 h 35"/>
                      <a:gd name="T12" fmla="*/ 7 w 35"/>
                      <a:gd name="T13" fmla="*/ 30 h 35"/>
                      <a:gd name="T14" fmla="*/ 11 w 35"/>
                      <a:gd name="T15" fmla="*/ 18 h 35"/>
                      <a:gd name="T16" fmla="*/ 0 w 35"/>
                      <a:gd name="T17" fmla="*/ 8 h 35"/>
                      <a:gd name="T18" fmla="*/ 13 w 35"/>
                      <a:gd name="T19" fmla="*/ 11 h 35"/>
                      <a:gd name="T20" fmla="*/ 17 w 35"/>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5">
                        <a:moveTo>
                          <a:pt x="17" y="0"/>
                        </a:moveTo>
                        <a:cubicBezTo>
                          <a:pt x="19" y="4"/>
                          <a:pt x="20" y="9"/>
                          <a:pt x="21" y="13"/>
                        </a:cubicBezTo>
                        <a:cubicBezTo>
                          <a:pt x="26" y="14"/>
                          <a:pt x="30" y="15"/>
                          <a:pt x="35" y="16"/>
                        </a:cubicBezTo>
                        <a:cubicBezTo>
                          <a:pt x="31" y="18"/>
                          <a:pt x="27" y="20"/>
                          <a:pt x="24" y="22"/>
                        </a:cubicBezTo>
                        <a:cubicBezTo>
                          <a:pt x="25" y="26"/>
                          <a:pt x="27" y="31"/>
                          <a:pt x="28" y="35"/>
                        </a:cubicBezTo>
                        <a:cubicBezTo>
                          <a:pt x="24" y="32"/>
                          <a:pt x="21" y="29"/>
                          <a:pt x="17" y="25"/>
                        </a:cubicBezTo>
                        <a:cubicBezTo>
                          <a:pt x="14" y="27"/>
                          <a:pt x="10" y="28"/>
                          <a:pt x="7" y="30"/>
                        </a:cubicBezTo>
                        <a:cubicBezTo>
                          <a:pt x="8" y="26"/>
                          <a:pt x="9" y="22"/>
                          <a:pt x="11" y="18"/>
                        </a:cubicBezTo>
                        <a:cubicBezTo>
                          <a:pt x="7" y="15"/>
                          <a:pt x="4" y="11"/>
                          <a:pt x="0" y="8"/>
                        </a:cubicBezTo>
                        <a:cubicBezTo>
                          <a:pt x="4" y="9"/>
                          <a:pt x="9" y="10"/>
                          <a:pt x="13" y="11"/>
                        </a:cubicBezTo>
                        <a:cubicBezTo>
                          <a:pt x="15" y="8"/>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58"/>
                  <p:cNvSpPr>
                    <a:spLocks/>
                  </p:cNvSpPr>
                  <p:nvPr/>
                </p:nvSpPr>
                <p:spPr bwMode="auto">
                  <a:xfrm>
                    <a:off x="5358372" y="2328183"/>
                    <a:ext cx="9525" cy="7938"/>
                  </a:xfrm>
                  <a:custGeom>
                    <a:avLst/>
                    <a:gdLst>
                      <a:gd name="T0" fmla="*/ 17 w 34"/>
                      <a:gd name="T1" fmla="*/ 0 h 33"/>
                      <a:gd name="T2" fmla="*/ 21 w 34"/>
                      <a:gd name="T3" fmla="*/ 13 h 33"/>
                      <a:gd name="T4" fmla="*/ 34 w 34"/>
                      <a:gd name="T5" fmla="*/ 13 h 33"/>
                      <a:gd name="T6" fmla="*/ 24 w 34"/>
                      <a:gd name="T7" fmla="*/ 21 h 33"/>
                      <a:gd name="T8" fmla="*/ 28 w 34"/>
                      <a:gd name="T9" fmla="*/ 33 h 33"/>
                      <a:gd name="T10" fmla="*/ 17 w 34"/>
                      <a:gd name="T11" fmla="*/ 25 h 33"/>
                      <a:gd name="T12" fmla="*/ 6 w 34"/>
                      <a:gd name="T13" fmla="*/ 33 h 33"/>
                      <a:gd name="T14" fmla="*/ 10 w 34"/>
                      <a:gd name="T15" fmla="*/ 20 h 33"/>
                      <a:gd name="T16" fmla="*/ 0 w 34"/>
                      <a:gd name="T17" fmla="*/ 12 h 33"/>
                      <a:gd name="T18" fmla="*/ 13 w 34"/>
                      <a:gd name="T19" fmla="*/ 13 h 33"/>
                      <a:gd name="T20" fmla="*/ 17 w 34"/>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3">
                        <a:moveTo>
                          <a:pt x="17" y="0"/>
                        </a:moveTo>
                        <a:cubicBezTo>
                          <a:pt x="18" y="4"/>
                          <a:pt x="20" y="9"/>
                          <a:pt x="21" y="13"/>
                        </a:cubicBezTo>
                        <a:cubicBezTo>
                          <a:pt x="26" y="13"/>
                          <a:pt x="30" y="13"/>
                          <a:pt x="34" y="13"/>
                        </a:cubicBezTo>
                        <a:cubicBezTo>
                          <a:pt x="31" y="15"/>
                          <a:pt x="27" y="18"/>
                          <a:pt x="24" y="21"/>
                        </a:cubicBezTo>
                        <a:cubicBezTo>
                          <a:pt x="25" y="25"/>
                          <a:pt x="26" y="29"/>
                          <a:pt x="28" y="33"/>
                        </a:cubicBezTo>
                        <a:cubicBezTo>
                          <a:pt x="24" y="31"/>
                          <a:pt x="21" y="28"/>
                          <a:pt x="17" y="25"/>
                        </a:cubicBezTo>
                        <a:cubicBezTo>
                          <a:pt x="14" y="28"/>
                          <a:pt x="10" y="30"/>
                          <a:pt x="6" y="33"/>
                        </a:cubicBezTo>
                        <a:cubicBezTo>
                          <a:pt x="8" y="29"/>
                          <a:pt x="9" y="25"/>
                          <a:pt x="10" y="20"/>
                        </a:cubicBezTo>
                        <a:cubicBezTo>
                          <a:pt x="7" y="18"/>
                          <a:pt x="3" y="15"/>
                          <a:pt x="0" y="12"/>
                        </a:cubicBezTo>
                        <a:cubicBezTo>
                          <a:pt x="4" y="12"/>
                          <a:pt x="9" y="12"/>
                          <a:pt x="13" y="13"/>
                        </a:cubicBezTo>
                        <a:cubicBezTo>
                          <a:pt x="14" y="8"/>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59"/>
                  <p:cNvSpPr>
                    <a:spLocks/>
                  </p:cNvSpPr>
                  <p:nvPr/>
                </p:nvSpPr>
                <p:spPr bwMode="auto">
                  <a:xfrm>
                    <a:off x="5377422" y="2326595"/>
                    <a:ext cx="9525" cy="9525"/>
                  </a:xfrm>
                  <a:custGeom>
                    <a:avLst/>
                    <a:gdLst>
                      <a:gd name="T0" fmla="*/ 18 w 35"/>
                      <a:gd name="T1" fmla="*/ 0 h 34"/>
                      <a:gd name="T2" fmla="*/ 22 w 35"/>
                      <a:gd name="T3" fmla="*/ 11 h 34"/>
                      <a:gd name="T4" fmla="*/ 35 w 35"/>
                      <a:gd name="T5" fmla="*/ 9 h 34"/>
                      <a:gd name="T6" fmla="*/ 25 w 35"/>
                      <a:gd name="T7" fmla="*/ 19 h 34"/>
                      <a:gd name="T8" fmla="*/ 29 w 35"/>
                      <a:gd name="T9" fmla="*/ 31 h 34"/>
                      <a:gd name="T10" fmla="*/ 18 w 35"/>
                      <a:gd name="T11" fmla="*/ 25 h 34"/>
                      <a:gd name="T12" fmla="*/ 7 w 35"/>
                      <a:gd name="T13" fmla="*/ 34 h 34"/>
                      <a:gd name="T14" fmla="*/ 11 w 35"/>
                      <a:gd name="T15" fmla="*/ 21 h 34"/>
                      <a:gd name="T16" fmla="*/ 0 w 35"/>
                      <a:gd name="T17" fmla="*/ 15 h 34"/>
                      <a:gd name="T18" fmla="*/ 14 w 35"/>
                      <a:gd name="T19" fmla="*/ 13 h 34"/>
                      <a:gd name="T20" fmla="*/ 18 w 35"/>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4">
                        <a:moveTo>
                          <a:pt x="18" y="0"/>
                        </a:moveTo>
                        <a:cubicBezTo>
                          <a:pt x="19" y="4"/>
                          <a:pt x="21" y="8"/>
                          <a:pt x="22" y="11"/>
                        </a:cubicBezTo>
                        <a:cubicBezTo>
                          <a:pt x="26" y="11"/>
                          <a:pt x="31" y="10"/>
                          <a:pt x="35" y="9"/>
                        </a:cubicBezTo>
                        <a:cubicBezTo>
                          <a:pt x="32" y="12"/>
                          <a:pt x="28" y="16"/>
                          <a:pt x="25" y="19"/>
                        </a:cubicBezTo>
                        <a:cubicBezTo>
                          <a:pt x="26" y="23"/>
                          <a:pt x="27" y="27"/>
                          <a:pt x="29" y="31"/>
                        </a:cubicBezTo>
                        <a:cubicBezTo>
                          <a:pt x="25" y="29"/>
                          <a:pt x="21" y="27"/>
                          <a:pt x="18" y="25"/>
                        </a:cubicBezTo>
                        <a:cubicBezTo>
                          <a:pt x="14" y="28"/>
                          <a:pt x="11" y="31"/>
                          <a:pt x="7" y="34"/>
                        </a:cubicBezTo>
                        <a:cubicBezTo>
                          <a:pt x="8" y="30"/>
                          <a:pt x="10" y="25"/>
                          <a:pt x="11" y="21"/>
                        </a:cubicBezTo>
                        <a:cubicBezTo>
                          <a:pt x="8" y="19"/>
                          <a:pt x="4" y="17"/>
                          <a:pt x="0" y="15"/>
                        </a:cubicBezTo>
                        <a:cubicBezTo>
                          <a:pt x="5" y="14"/>
                          <a:pt x="9" y="13"/>
                          <a:pt x="14" y="13"/>
                        </a:cubicBezTo>
                        <a:cubicBezTo>
                          <a:pt x="15" y="8"/>
                          <a:pt x="16" y="4"/>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60"/>
                  <p:cNvSpPr>
                    <a:spLocks/>
                  </p:cNvSpPr>
                  <p:nvPr/>
                </p:nvSpPr>
                <p:spPr bwMode="auto">
                  <a:xfrm>
                    <a:off x="5396472" y="2321833"/>
                    <a:ext cx="7938" cy="9525"/>
                  </a:xfrm>
                  <a:custGeom>
                    <a:avLst/>
                    <a:gdLst>
                      <a:gd name="T0" fmla="*/ 18 w 35"/>
                      <a:gd name="T1" fmla="*/ 0 h 36"/>
                      <a:gd name="T2" fmla="*/ 22 w 35"/>
                      <a:gd name="T3" fmla="*/ 11 h 36"/>
                      <a:gd name="T4" fmla="*/ 35 w 35"/>
                      <a:gd name="T5" fmla="*/ 7 h 36"/>
                      <a:gd name="T6" fmla="*/ 24 w 35"/>
                      <a:gd name="T7" fmla="*/ 18 h 36"/>
                      <a:gd name="T8" fmla="*/ 28 w 35"/>
                      <a:gd name="T9" fmla="*/ 30 h 36"/>
                      <a:gd name="T10" fmla="*/ 18 w 35"/>
                      <a:gd name="T11" fmla="*/ 25 h 36"/>
                      <a:gd name="T12" fmla="*/ 7 w 35"/>
                      <a:gd name="T13" fmla="*/ 36 h 36"/>
                      <a:gd name="T14" fmla="*/ 11 w 35"/>
                      <a:gd name="T15" fmla="*/ 22 h 36"/>
                      <a:gd name="T16" fmla="*/ 0 w 35"/>
                      <a:gd name="T17" fmla="*/ 17 h 36"/>
                      <a:gd name="T18" fmla="*/ 14 w 35"/>
                      <a:gd name="T19" fmla="*/ 14 h 36"/>
                      <a:gd name="T20" fmla="*/ 18 w 35"/>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6">
                        <a:moveTo>
                          <a:pt x="18" y="0"/>
                        </a:moveTo>
                        <a:cubicBezTo>
                          <a:pt x="19" y="4"/>
                          <a:pt x="20" y="7"/>
                          <a:pt x="22" y="11"/>
                        </a:cubicBezTo>
                        <a:cubicBezTo>
                          <a:pt x="26" y="10"/>
                          <a:pt x="31" y="9"/>
                          <a:pt x="35" y="7"/>
                        </a:cubicBezTo>
                        <a:cubicBezTo>
                          <a:pt x="31" y="11"/>
                          <a:pt x="28" y="15"/>
                          <a:pt x="24" y="18"/>
                        </a:cubicBezTo>
                        <a:cubicBezTo>
                          <a:pt x="26" y="22"/>
                          <a:pt x="27" y="26"/>
                          <a:pt x="28" y="30"/>
                        </a:cubicBezTo>
                        <a:cubicBezTo>
                          <a:pt x="25" y="28"/>
                          <a:pt x="21" y="27"/>
                          <a:pt x="18" y="25"/>
                        </a:cubicBezTo>
                        <a:cubicBezTo>
                          <a:pt x="14" y="29"/>
                          <a:pt x="11" y="32"/>
                          <a:pt x="7" y="36"/>
                        </a:cubicBezTo>
                        <a:cubicBezTo>
                          <a:pt x="8" y="31"/>
                          <a:pt x="10" y="27"/>
                          <a:pt x="11" y="22"/>
                        </a:cubicBezTo>
                        <a:cubicBezTo>
                          <a:pt x="7" y="20"/>
                          <a:pt x="4" y="19"/>
                          <a:pt x="0" y="17"/>
                        </a:cubicBezTo>
                        <a:cubicBezTo>
                          <a:pt x="5" y="16"/>
                          <a:pt x="9" y="15"/>
                          <a:pt x="14" y="14"/>
                        </a:cubicBezTo>
                        <a:cubicBezTo>
                          <a:pt x="15" y="9"/>
                          <a:pt x="16" y="4"/>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61"/>
                  <p:cNvSpPr>
                    <a:spLocks/>
                  </p:cNvSpPr>
                  <p:nvPr/>
                </p:nvSpPr>
                <p:spPr bwMode="auto">
                  <a:xfrm>
                    <a:off x="5415522" y="2317070"/>
                    <a:ext cx="7938" cy="9525"/>
                  </a:xfrm>
                  <a:custGeom>
                    <a:avLst/>
                    <a:gdLst>
                      <a:gd name="T0" fmla="*/ 17 w 35"/>
                      <a:gd name="T1" fmla="*/ 0 h 37"/>
                      <a:gd name="T2" fmla="*/ 22 w 35"/>
                      <a:gd name="T3" fmla="*/ 11 h 37"/>
                      <a:gd name="T4" fmla="*/ 35 w 35"/>
                      <a:gd name="T5" fmla="*/ 6 h 37"/>
                      <a:gd name="T6" fmla="*/ 24 w 35"/>
                      <a:gd name="T7" fmla="*/ 18 h 37"/>
                      <a:gd name="T8" fmla="*/ 28 w 35"/>
                      <a:gd name="T9" fmla="*/ 29 h 37"/>
                      <a:gd name="T10" fmla="*/ 17 w 35"/>
                      <a:gd name="T11" fmla="*/ 25 h 37"/>
                      <a:gd name="T12" fmla="*/ 7 w 35"/>
                      <a:gd name="T13" fmla="*/ 37 h 37"/>
                      <a:gd name="T14" fmla="*/ 11 w 35"/>
                      <a:gd name="T15" fmla="*/ 23 h 37"/>
                      <a:gd name="T16" fmla="*/ 0 w 35"/>
                      <a:gd name="T17" fmla="*/ 19 h 37"/>
                      <a:gd name="T18" fmla="*/ 13 w 35"/>
                      <a:gd name="T19" fmla="*/ 14 h 37"/>
                      <a:gd name="T20" fmla="*/ 17 w 35"/>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7">
                        <a:moveTo>
                          <a:pt x="17" y="0"/>
                        </a:moveTo>
                        <a:cubicBezTo>
                          <a:pt x="19" y="4"/>
                          <a:pt x="20" y="8"/>
                          <a:pt x="22" y="11"/>
                        </a:cubicBezTo>
                        <a:cubicBezTo>
                          <a:pt x="26" y="10"/>
                          <a:pt x="30" y="8"/>
                          <a:pt x="35" y="6"/>
                        </a:cubicBezTo>
                        <a:cubicBezTo>
                          <a:pt x="31" y="10"/>
                          <a:pt x="28" y="14"/>
                          <a:pt x="24" y="18"/>
                        </a:cubicBezTo>
                        <a:cubicBezTo>
                          <a:pt x="25" y="22"/>
                          <a:pt x="27" y="26"/>
                          <a:pt x="28" y="29"/>
                        </a:cubicBezTo>
                        <a:cubicBezTo>
                          <a:pt x="25" y="28"/>
                          <a:pt x="21" y="27"/>
                          <a:pt x="17" y="25"/>
                        </a:cubicBezTo>
                        <a:cubicBezTo>
                          <a:pt x="14" y="29"/>
                          <a:pt x="10" y="33"/>
                          <a:pt x="7" y="37"/>
                        </a:cubicBezTo>
                        <a:cubicBezTo>
                          <a:pt x="8" y="32"/>
                          <a:pt x="9" y="28"/>
                          <a:pt x="11" y="23"/>
                        </a:cubicBezTo>
                        <a:cubicBezTo>
                          <a:pt x="7" y="21"/>
                          <a:pt x="4" y="20"/>
                          <a:pt x="0" y="19"/>
                        </a:cubicBezTo>
                        <a:cubicBezTo>
                          <a:pt x="4" y="17"/>
                          <a:pt x="9" y="16"/>
                          <a:pt x="13" y="14"/>
                        </a:cubicBezTo>
                        <a:cubicBezTo>
                          <a:pt x="15" y="10"/>
                          <a:pt x="16" y="5"/>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62"/>
                  <p:cNvSpPr>
                    <a:spLocks/>
                  </p:cNvSpPr>
                  <p:nvPr/>
                </p:nvSpPr>
                <p:spPr bwMode="auto">
                  <a:xfrm>
                    <a:off x="5331384" y="2271033"/>
                    <a:ext cx="7938" cy="9525"/>
                  </a:xfrm>
                  <a:custGeom>
                    <a:avLst/>
                    <a:gdLst>
                      <a:gd name="T0" fmla="*/ 18 w 35"/>
                      <a:gd name="T1" fmla="*/ 0 h 37"/>
                      <a:gd name="T2" fmla="*/ 22 w 35"/>
                      <a:gd name="T3" fmla="*/ 14 h 37"/>
                      <a:gd name="T4" fmla="*/ 35 w 35"/>
                      <a:gd name="T5" fmla="*/ 19 h 37"/>
                      <a:gd name="T6" fmla="*/ 25 w 35"/>
                      <a:gd name="T7" fmla="*/ 23 h 37"/>
                      <a:gd name="T8" fmla="*/ 28 w 35"/>
                      <a:gd name="T9" fmla="*/ 37 h 37"/>
                      <a:gd name="T10" fmla="*/ 18 w 35"/>
                      <a:gd name="T11" fmla="*/ 25 h 37"/>
                      <a:gd name="T12" fmla="*/ 7 w 35"/>
                      <a:gd name="T13" fmla="*/ 29 h 37"/>
                      <a:gd name="T14" fmla="*/ 11 w 35"/>
                      <a:gd name="T15" fmla="*/ 18 h 37"/>
                      <a:gd name="T16" fmla="*/ 0 w 35"/>
                      <a:gd name="T17" fmla="*/ 6 h 37"/>
                      <a:gd name="T18" fmla="*/ 14 w 35"/>
                      <a:gd name="T19" fmla="*/ 11 h 37"/>
                      <a:gd name="T20" fmla="*/ 18 w 35"/>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7">
                        <a:moveTo>
                          <a:pt x="18" y="0"/>
                        </a:moveTo>
                        <a:cubicBezTo>
                          <a:pt x="19" y="5"/>
                          <a:pt x="20" y="10"/>
                          <a:pt x="22" y="14"/>
                        </a:cubicBezTo>
                        <a:cubicBezTo>
                          <a:pt x="26" y="16"/>
                          <a:pt x="31" y="17"/>
                          <a:pt x="35" y="19"/>
                        </a:cubicBezTo>
                        <a:cubicBezTo>
                          <a:pt x="32" y="20"/>
                          <a:pt x="28" y="22"/>
                          <a:pt x="25" y="23"/>
                        </a:cubicBezTo>
                        <a:cubicBezTo>
                          <a:pt x="26" y="28"/>
                          <a:pt x="27" y="32"/>
                          <a:pt x="28" y="37"/>
                        </a:cubicBezTo>
                        <a:cubicBezTo>
                          <a:pt x="25" y="33"/>
                          <a:pt x="21" y="29"/>
                          <a:pt x="18" y="25"/>
                        </a:cubicBezTo>
                        <a:cubicBezTo>
                          <a:pt x="14" y="27"/>
                          <a:pt x="11" y="28"/>
                          <a:pt x="7" y="29"/>
                        </a:cubicBezTo>
                        <a:cubicBezTo>
                          <a:pt x="8" y="25"/>
                          <a:pt x="10" y="22"/>
                          <a:pt x="11" y="18"/>
                        </a:cubicBezTo>
                        <a:cubicBezTo>
                          <a:pt x="8" y="14"/>
                          <a:pt x="4" y="10"/>
                          <a:pt x="0" y="6"/>
                        </a:cubicBezTo>
                        <a:cubicBezTo>
                          <a:pt x="5" y="8"/>
                          <a:pt x="9" y="9"/>
                          <a:pt x="14" y="11"/>
                        </a:cubicBezTo>
                        <a:cubicBezTo>
                          <a:pt x="15" y="8"/>
                          <a:pt x="16" y="4"/>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63"/>
                  <p:cNvSpPr>
                    <a:spLocks/>
                  </p:cNvSpPr>
                  <p:nvPr/>
                </p:nvSpPr>
                <p:spPr bwMode="auto">
                  <a:xfrm>
                    <a:off x="5350434" y="2275795"/>
                    <a:ext cx="7938" cy="7938"/>
                  </a:xfrm>
                  <a:custGeom>
                    <a:avLst/>
                    <a:gdLst>
                      <a:gd name="T0" fmla="*/ 18 w 35"/>
                      <a:gd name="T1" fmla="*/ 0 h 35"/>
                      <a:gd name="T2" fmla="*/ 22 w 35"/>
                      <a:gd name="T3" fmla="*/ 13 h 35"/>
                      <a:gd name="T4" fmla="*/ 35 w 35"/>
                      <a:gd name="T5" fmla="*/ 15 h 35"/>
                      <a:gd name="T6" fmla="*/ 24 w 35"/>
                      <a:gd name="T7" fmla="*/ 22 h 35"/>
                      <a:gd name="T8" fmla="*/ 28 w 35"/>
                      <a:gd name="T9" fmla="*/ 35 h 35"/>
                      <a:gd name="T10" fmla="*/ 18 w 35"/>
                      <a:gd name="T11" fmla="*/ 26 h 35"/>
                      <a:gd name="T12" fmla="*/ 7 w 35"/>
                      <a:gd name="T13" fmla="*/ 32 h 35"/>
                      <a:gd name="T14" fmla="*/ 11 w 35"/>
                      <a:gd name="T15" fmla="*/ 20 h 35"/>
                      <a:gd name="T16" fmla="*/ 0 w 35"/>
                      <a:gd name="T17" fmla="*/ 10 h 35"/>
                      <a:gd name="T18" fmla="*/ 14 w 35"/>
                      <a:gd name="T19" fmla="*/ 12 h 35"/>
                      <a:gd name="T20" fmla="*/ 18 w 35"/>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5">
                        <a:moveTo>
                          <a:pt x="18" y="0"/>
                        </a:moveTo>
                        <a:cubicBezTo>
                          <a:pt x="19" y="5"/>
                          <a:pt x="20" y="9"/>
                          <a:pt x="22" y="13"/>
                        </a:cubicBezTo>
                        <a:cubicBezTo>
                          <a:pt x="26" y="14"/>
                          <a:pt x="31" y="14"/>
                          <a:pt x="35" y="15"/>
                        </a:cubicBezTo>
                        <a:cubicBezTo>
                          <a:pt x="31" y="17"/>
                          <a:pt x="28" y="19"/>
                          <a:pt x="24" y="22"/>
                        </a:cubicBezTo>
                        <a:cubicBezTo>
                          <a:pt x="26" y="26"/>
                          <a:pt x="27" y="30"/>
                          <a:pt x="28" y="35"/>
                        </a:cubicBezTo>
                        <a:cubicBezTo>
                          <a:pt x="25" y="32"/>
                          <a:pt x="21" y="29"/>
                          <a:pt x="18" y="26"/>
                        </a:cubicBezTo>
                        <a:cubicBezTo>
                          <a:pt x="14" y="28"/>
                          <a:pt x="10" y="30"/>
                          <a:pt x="7" y="32"/>
                        </a:cubicBezTo>
                        <a:cubicBezTo>
                          <a:pt x="8" y="28"/>
                          <a:pt x="10" y="24"/>
                          <a:pt x="11" y="20"/>
                        </a:cubicBezTo>
                        <a:cubicBezTo>
                          <a:pt x="7" y="17"/>
                          <a:pt x="4" y="14"/>
                          <a:pt x="0" y="10"/>
                        </a:cubicBezTo>
                        <a:cubicBezTo>
                          <a:pt x="5" y="11"/>
                          <a:pt x="9" y="12"/>
                          <a:pt x="14" y="12"/>
                        </a:cubicBezTo>
                        <a:cubicBezTo>
                          <a:pt x="15" y="8"/>
                          <a:pt x="16" y="4"/>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64"/>
                  <p:cNvSpPr>
                    <a:spLocks/>
                  </p:cNvSpPr>
                  <p:nvPr/>
                </p:nvSpPr>
                <p:spPr bwMode="auto">
                  <a:xfrm>
                    <a:off x="5367897" y="2275795"/>
                    <a:ext cx="9525" cy="7938"/>
                  </a:xfrm>
                  <a:custGeom>
                    <a:avLst/>
                    <a:gdLst>
                      <a:gd name="T0" fmla="*/ 17 w 35"/>
                      <a:gd name="T1" fmla="*/ 0 h 33"/>
                      <a:gd name="T2" fmla="*/ 21 w 35"/>
                      <a:gd name="T3" fmla="*/ 12 h 33"/>
                      <a:gd name="T4" fmla="*/ 35 w 35"/>
                      <a:gd name="T5" fmla="*/ 11 h 33"/>
                      <a:gd name="T6" fmla="*/ 24 w 35"/>
                      <a:gd name="T7" fmla="*/ 20 h 33"/>
                      <a:gd name="T8" fmla="*/ 28 w 35"/>
                      <a:gd name="T9" fmla="*/ 32 h 33"/>
                      <a:gd name="T10" fmla="*/ 17 w 35"/>
                      <a:gd name="T11" fmla="*/ 25 h 33"/>
                      <a:gd name="T12" fmla="*/ 7 w 35"/>
                      <a:gd name="T13" fmla="*/ 33 h 33"/>
                      <a:gd name="T14" fmla="*/ 11 w 35"/>
                      <a:gd name="T15" fmla="*/ 21 h 33"/>
                      <a:gd name="T16" fmla="*/ 0 w 35"/>
                      <a:gd name="T17" fmla="*/ 13 h 33"/>
                      <a:gd name="T18" fmla="*/ 13 w 35"/>
                      <a:gd name="T19" fmla="*/ 13 h 33"/>
                      <a:gd name="T20" fmla="*/ 17 w 35"/>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3">
                        <a:moveTo>
                          <a:pt x="17" y="0"/>
                        </a:moveTo>
                        <a:cubicBezTo>
                          <a:pt x="19" y="4"/>
                          <a:pt x="20" y="8"/>
                          <a:pt x="21" y="12"/>
                        </a:cubicBezTo>
                        <a:cubicBezTo>
                          <a:pt x="26" y="12"/>
                          <a:pt x="30" y="11"/>
                          <a:pt x="35" y="11"/>
                        </a:cubicBezTo>
                        <a:cubicBezTo>
                          <a:pt x="31" y="14"/>
                          <a:pt x="28" y="17"/>
                          <a:pt x="24" y="20"/>
                        </a:cubicBezTo>
                        <a:cubicBezTo>
                          <a:pt x="25" y="24"/>
                          <a:pt x="27" y="28"/>
                          <a:pt x="28" y="32"/>
                        </a:cubicBezTo>
                        <a:cubicBezTo>
                          <a:pt x="24" y="30"/>
                          <a:pt x="21" y="27"/>
                          <a:pt x="17" y="25"/>
                        </a:cubicBezTo>
                        <a:cubicBezTo>
                          <a:pt x="14" y="28"/>
                          <a:pt x="10" y="31"/>
                          <a:pt x="7" y="33"/>
                        </a:cubicBezTo>
                        <a:cubicBezTo>
                          <a:pt x="8" y="29"/>
                          <a:pt x="9" y="25"/>
                          <a:pt x="11" y="21"/>
                        </a:cubicBezTo>
                        <a:cubicBezTo>
                          <a:pt x="7" y="18"/>
                          <a:pt x="4" y="16"/>
                          <a:pt x="0" y="13"/>
                        </a:cubicBezTo>
                        <a:cubicBezTo>
                          <a:pt x="4" y="13"/>
                          <a:pt x="9" y="13"/>
                          <a:pt x="13" y="13"/>
                        </a:cubicBezTo>
                        <a:cubicBezTo>
                          <a:pt x="15" y="8"/>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65"/>
                  <p:cNvSpPr>
                    <a:spLocks/>
                  </p:cNvSpPr>
                  <p:nvPr/>
                </p:nvSpPr>
                <p:spPr bwMode="auto">
                  <a:xfrm>
                    <a:off x="5386947" y="2272620"/>
                    <a:ext cx="9525" cy="9525"/>
                  </a:xfrm>
                  <a:custGeom>
                    <a:avLst/>
                    <a:gdLst>
                      <a:gd name="T0" fmla="*/ 17 w 34"/>
                      <a:gd name="T1" fmla="*/ 0 h 35"/>
                      <a:gd name="T2" fmla="*/ 21 w 34"/>
                      <a:gd name="T3" fmla="*/ 12 h 35"/>
                      <a:gd name="T4" fmla="*/ 34 w 34"/>
                      <a:gd name="T5" fmla="*/ 8 h 35"/>
                      <a:gd name="T6" fmla="*/ 24 w 34"/>
                      <a:gd name="T7" fmla="*/ 19 h 35"/>
                      <a:gd name="T8" fmla="*/ 28 w 34"/>
                      <a:gd name="T9" fmla="*/ 31 h 35"/>
                      <a:gd name="T10" fmla="*/ 17 w 34"/>
                      <a:gd name="T11" fmla="*/ 25 h 35"/>
                      <a:gd name="T12" fmla="*/ 6 w 34"/>
                      <a:gd name="T13" fmla="*/ 35 h 35"/>
                      <a:gd name="T14" fmla="*/ 11 w 34"/>
                      <a:gd name="T15" fmla="*/ 22 h 35"/>
                      <a:gd name="T16" fmla="*/ 0 w 34"/>
                      <a:gd name="T17" fmla="*/ 16 h 35"/>
                      <a:gd name="T18" fmla="*/ 13 w 34"/>
                      <a:gd name="T19" fmla="*/ 13 h 35"/>
                      <a:gd name="T20" fmla="*/ 17 w 34"/>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5">
                        <a:moveTo>
                          <a:pt x="17" y="0"/>
                        </a:moveTo>
                        <a:cubicBezTo>
                          <a:pt x="19" y="4"/>
                          <a:pt x="20" y="8"/>
                          <a:pt x="21" y="12"/>
                        </a:cubicBezTo>
                        <a:cubicBezTo>
                          <a:pt x="26" y="11"/>
                          <a:pt x="30" y="9"/>
                          <a:pt x="34" y="8"/>
                        </a:cubicBezTo>
                        <a:cubicBezTo>
                          <a:pt x="31" y="12"/>
                          <a:pt x="27" y="15"/>
                          <a:pt x="24" y="19"/>
                        </a:cubicBezTo>
                        <a:cubicBezTo>
                          <a:pt x="25" y="23"/>
                          <a:pt x="27" y="27"/>
                          <a:pt x="28" y="31"/>
                        </a:cubicBezTo>
                        <a:cubicBezTo>
                          <a:pt x="24" y="29"/>
                          <a:pt x="21" y="27"/>
                          <a:pt x="17" y="25"/>
                        </a:cubicBezTo>
                        <a:cubicBezTo>
                          <a:pt x="14" y="29"/>
                          <a:pt x="10" y="32"/>
                          <a:pt x="6" y="35"/>
                        </a:cubicBezTo>
                        <a:cubicBezTo>
                          <a:pt x="8" y="31"/>
                          <a:pt x="9" y="26"/>
                          <a:pt x="11" y="22"/>
                        </a:cubicBezTo>
                        <a:cubicBezTo>
                          <a:pt x="7" y="20"/>
                          <a:pt x="3" y="18"/>
                          <a:pt x="0" y="16"/>
                        </a:cubicBezTo>
                        <a:cubicBezTo>
                          <a:pt x="4" y="15"/>
                          <a:pt x="9" y="14"/>
                          <a:pt x="13" y="13"/>
                        </a:cubicBezTo>
                        <a:cubicBezTo>
                          <a:pt x="14" y="9"/>
                          <a:pt x="16" y="5"/>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66"/>
                  <p:cNvSpPr>
                    <a:spLocks/>
                  </p:cNvSpPr>
                  <p:nvPr/>
                </p:nvSpPr>
                <p:spPr bwMode="auto">
                  <a:xfrm>
                    <a:off x="5405997" y="2267858"/>
                    <a:ext cx="7938" cy="9525"/>
                  </a:xfrm>
                  <a:custGeom>
                    <a:avLst/>
                    <a:gdLst>
                      <a:gd name="T0" fmla="*/ 17 w 34"/>
                      <a:gd name="T1" fmla="*/ 0 h 37"/>
                      <a:gd name="T2" fmla="*/ 21 w 34"/>
                      <a:gd name="T3" fmla="*/ 11 h 37"/>
                      <a:gd name="T4" fmla="*/ 34 w 34"/>
                      <a:gd name="T5" fmla="*/ 7 h 37"/>
                      <a:gd name="T6" fmla="*/ 24 w 34"/>
                      <a:gd name="T7" fmla="*/ 19 h 37"/>
                      <a:gd name="T8" fmla="*/ 28 w 34"/>
                      <a:gd name="T9" fmla="*/ 30 h 37"/>
                      <a:gd name="T10" fmla="*/ 17 w 34"/>
                      <a:gd name="T11" fmla="*/ 26 h 37"/>
                      <a:gd name="T12" fmla="*/ 6 w 34"/>
                      <a:gd name="T13" fmla="*/ 37 h 37"/>
                      <a:gd name="T14" fmla="*/ 10 w 34"/>
                      <a:gd name="T15" fmla="*/ 23 h 37"/>
                      <a:gd name="T16" fmla="*/ 0 w 34"/>
                      <a:gd name="T17" fmla="*/ 18 h 37"/>
                      <a:gd name="T18" fmla="*/ 13 w 34"/>
                      <a:gd name="T19" fmla="*/ 14 h 37"/>
                      <a:gd name="T20" fmla="*/ 17 w 34"/>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7">
                        <a:moveTo>
                          <a:pt x="17" y="0"/>
                        </a:moveTo>
                        <a:cubicBezTo>
                          <a:pt x="18" y="4"/>
                          <a:pt x="20" y="8"/>
                          <a:pt x="21" y="11"/>
                        </a:cubicBezTo>
                        <a:cubicBezTo>
                          <a:pt x="26" y="10"/>
                          <a:pt x="30" y="9"/>
                          <a:pt x="34" y="7"/>
                        </a:cubicBezTo>
                        <a:cubicBezTo>
                          <a:pt x="31" y="11"/>
                          <a:pt x="27" y="15"/>
                          <a:pt x="24" y="19"/>
                        </a:cubicBezTo>
                        <a:cubicBezTo>
                          <a:pt x="25" y="22"/>
                          <a:pt x="26" y="26"/>
                          <a:pt x="28" y="30"/>
                        </a:cubicBezTo>
                        <a:cubicBezTo>
                          <a:pt x="24" y="28"/>
                          <a:pt x="21" y="27"/>
                          <a:pt x="17" y="26"/>
                        </a:cubicBezTo>
                        <a:cubicBezTo>
                          <a:pt x="13" y="29"/>
                          <a:pt x="10" y="33"/>
                          <a:pt x="6" y="37"/>
                        </a:cubicBezTo>
                        <a:cubicBezTo>
                          <a:pt x="7" y="32"/>
                          <a:pt x="9" y="28"/>
                          <a:pt x="10" y="23"/>
                        </a:cubicBezTo>
                        <a:cubicBezTo>
                          <a:pt x="7" y="21"/>
                          <a:pt x="3" y="20"/>
                          <a:pt x="0" y="18"/>
                        </a:cubicBezTo>
                        <a:cubicBezTo>
                          <a:pt x="4" y="17"/>
                          <a:pt x="8" y="16"/>
                          <a:pt x="13" y="14"/>
                        </a:cubicBezTo>
                        <a:cubicBezTo>
                          <a:pt x="14" y="10"/>
                          <a:pt x="16" y="5"/>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67"/>
                  <p:cNvSpPr>
                    <a:spLocks/>
                  </p:cNvSpPr>
                  <p:nvPr/>
                </p:nvSpPr>
                <p:spPr bwMode="auto">
                  <a:xfrm>
                    <a:off x="5331384" y="2285320"/>
                    <a:ext cx="7938" cy="9525"/>
                  </a:xfrm>
                  <a:custGeom>
                    <a:avLst/>
                    <a:gdLst>
                      <a:gd name="T0" fmla="*/ 18 w 35"/>
                      <a:gd name="T1" fmla="*/ 0 h 37"/>
                      <a:gd name="T2" fmla="*/ 22 w 35"/>
                      <a:gd name="T3" fmla="*/ 14 h 37"/>
                      <a:gd name="T4" fmla="*/ 35 w 35"/>
                      <a:gd name="T5" fmla="*/ 18 h 37"/>
                      <a:gd name="T6" fmla="*/ 25 w 35"/>
                      <a:gd name="T7" fmla="*/ 23 h 37"/>
                      <a:gd name="T8" fmla="*/ 28 w 35"/>
                      <a:gd name="T9" fmla="*/ 37 h 37"/>
                      <a:gd name="T10" fmla="*/ 18 w 35"/>
                      <a:gd name="T11" fmla="*/ 25 h 37"/>
                      <a:gd name="T12" fmla="*/ 7 w 35"/>
                      <a:gd name="T13" fmla="*/ 29 h 37"/>
                      <a:gd name="T14" fmla="*/ 11 w 35"/>
                      <a:gd name="T15" fmla="*/ 18 h 37"/>
                      <a:gd name="T16" fmla="*/ 0 w 35"/>
                      <a:gd name="T17" fmla="*/ 5 h 37"/>
                      <a:gd name="T18" fmla="*/ 14 w 35"/>
                      <a:gd name="T19" fmla="*/ 11 h 37"/>
                      <a:gd name="T20" fmla="*/ 18 w 35"/>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7">
                        <a:moveTo>
                          <a:pt x="18" y="0"/>
                        </a:moveTo>
                        <a:cubicBezTo>
                          <a:pt x="19" y="5"/>
                          <a:pt x="20" y="9"/>
                          <a:pt x="22" y="14"/>
                        </a:cubicBezTo>
                        <a:cubicBezTo>
                          <a:pt x="26" y="16"/>
                          <a:pt x="31" y="17"/>
                          <a:pt x="35" y="18"/>
                        </a:cubicBezTo>
                        <a:cubicBezTo>
                          <a:pt x="32" y="20"/>
                          <a:pt x="28" y="21"/>
                          <a:pt x="25" y="23"/>
                        </a:cubicBezTo>
                        <a:cubicBezTo>
                          <a:pt x="26" y="27"/>
                          <a:pt x="27" y="32"/>
                          <a:pt x="28" y="37"/>
                        </a:cubicBezTo>
                        <a:cubicBezTo>
                          <a:pt x="25" y="33"/>
                          <a:pt x="21" y="29"/>
                          <a:pt x="18" y="25"/>
                        </a:cubicBezTo>
                        <a:cubicBezTo>
                          <a:pt x="14" y="26"/>
                          <a:pt x="11" y="27"/>
                          <a:pt x="7" y="29"/>
                        </a:cubicBezTo>
                        <a:cubicBezTo>
                          <a:pt x="8" y="25"/>
                          <a:pt x="10" y="21"/>
                          <a:pt x="11" y="18"/>
                        </a:cubicBezTo>
                        <a:cubicBezTo>
                          <a:pt x="8" y="14"/>
                          <a:pt x="4" y="10"/>
                          <a:pt x="0" y="5"/>
                        </a:cubicBezTo>
                        <a:cubicBezTo>
                          <a:pt x="5" y="7"/>
                          <a:pt x="9" y="9"/>
                          <a:pt x="14" y="11"/>
                        </a:cubicBezTo>
                        <a:cubicBezTo>
                          <a:pt x="15" y="7"/>
                          <a:pt x="16" y="4"/>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68"/>
                  <p:cNvSpPr>
                    <a:spLocks/>
                  </p:cNvSpPr>
                  <p:nvPr/>
                </p:nvSpPr>
                <p:spPr bwMode="auto">
                  <a:xfrm>
                    <a:off x="5350434" y="2290083"/>
                    <a:ext cx="7938" cy="9525"/>
                  </a:xfrm>
                  <a:custGeom>
                    <a:avLst/>
                    <a:gdLst>
                      <a:gd name="T0" fmla="*/ 18 w 35"/>
                      <a:gd name="T1" fmla="*/ 0 h 34"/>
                      <a:gd name="T2" fmla="*/ 22 w 35"/>
                      <a:gd name="T3" fmla="*/ 13 h 34"/>
                      <a:gd name="T4" fmla="*/ 35 w 35"/>
                      <a:gd name="T5" fmla="*/ 14 h 34"/>
                      <a:gd name="T6" fmla="*/ 24 w 35"/>
                      <a:gd name="T7" fmla="*/ 21 h 34"/>
                      <a:gd name="T8" fmla="*/ 28 w 35"/>
                      <a:gd name="T9" fmla="*/ 34 h 34"/>
                      <a:gd name="T10" fmla="*/ 18 w 35"/>
                      <a:gd name="T11" fmla="*/ 25 h 34"/>
                      <a:gd name="T12" fmla="*/ 7 w 35"/>
                      <a:gd name="T13" fmla="*/ 32 h 34"/>
                      <a:gd name="T14" fmla="*/ 11 w 35"/>
                      <a:gd name="T15" fmla="*/ 20 h 34"/>
                      <a:gd name="T16" fmla="*/ 0 w 35"/>
                      <a:gd name="T17" fmla="*/ 10 h 34"/>
                      <a:gd name="T18" fmla="*/ 14 w 35"/>
                      <a:gd name="T19" fmla="*/ 12 h 34"/>
                      <a:gd name="T20" fmla="*/ 18 w 35"/>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4">
                        <a:moveTo>
                          <a:pt x="18" y="0"/>
                        </a:moveTo>
                        <a:cubicBezTo>
                          <a:pt x="19" y="4"/>
                          <a:pt x="20" y="9"/>
                          <a:pt x="22" y="13"/>
                        </a:cubicBezTo>
                        <a:cubicBezTo>
                          <a:pt x="26" y="14"/>
                          <a:pt x="31" y="14"/>
                          <a:pt x="35" y="14"/>
                        </a:cubicBezTo>
                        <a:cubicBezTo>
                          <a:pt x="31" y="17"/>
                          <a:pt x="28" y="19"/>
                          <a:pt x="24" y="21"/>
                        </a:cubicBezTo>
                        <a:cubicBezTo>
                          <a:pt x="26" y="26"/>
                          <a:pt x="27" y="30"/>
                          <a:pt x="28" y="34"/>
                        </a:cubicBezTo>
                        <a:cubicBezTo>
                          <a:pt x="25" y="31"/>
                          <a:pt x="21" y="28"/>
                          <a:pt x="18" y="25"/>
                        </a:cubicBezTo>
                        <a:cubicBezTo>
                          <a:pt x="14" y="27"/>
                          <a:pt x="10" y="30"/>
                          <a:pt x="7" y="32"/>
                        </a:cubicBezTo>
                        <a:cubicBezTo>
                          <a:pt x="8" y="28"/>
                          <a:pt x="10" y="24"/>
                          <a:pt x="11" y="20"/>
                        </a:cubicBezTo>
                        <a:cubicBezTo>
                          <a:pt x="7" y="17"/>
                          <a:pt x="4" y="13"/>
                          <a:pt x="0" y="10"/>
                        </a:cubicBezTo>
                        <a:cubicBezTo>
                          <a:pt x="5" y="11"/>
                          <a:pt x="9" y="12"/>
                          <a:pt x="14" y="12"/>
                        </a:cubicBezTo>
                        <a:cubicBezTo>
                          <a:pt x="15" y="8"/>
                          <a:pt x="16" y="4"/>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69"/>
                  <p:cNvSpPr>
                    <a:spLocks/>
                  </p:cNvSpPr>
                  <p:nvPr/>
                </p:nvSpPr>
                <p:spPr bwMode="auto">
                  <a:xfrm>
                    <a:off x="5367897" y="2290083"/>
                    <a:ext cx="9525" cy="9525"/>
                  </a:xfrm>
                  <a:custGeom>
                    <a:avLst/>
                    <a:gdLst>
                      <a:gd name="T0" fmla="*/ 17 w 35"/>
                      <a:gd name="T1" fmla="*/ 0 h 34"/>
                      <a:gd name="T2" fmla="*/ 21 w 35"/>
                      <a:gd name="T3" fmla="*/ 13 h 34"/>
                      <a:gd name="T4" fmla="*/ 35 w 35"/>
                      <a:gd name="T5" fmla="*/ 11 h 34"/>
                      <a:gd name="T6" fmla="*/ 24 w 35"/>
                      <a:gd name="T7" fmla="*/ 20 h 34"/>
                      <a:gd name="T8" fmla="*/ 28 w 35"/>
                      <a:gd name="T9" fmla="*/ 32 h 34"/>
                      <a:gd name="T10" fmla="*/ 17 w 35"/>
                      <a:gd name="T11" fmla="*/ 26 h 34"/>
                      <a:gd name="T12" fmla="*/ 7 w 35"/>
                      <a:gd name="T13" fmla="*/ 34 h 34"/>
                      <a:gd name="T14" fmla="*/ 11 w 35"/>
                      <a:gd name="T15" fmla="*/ 21 h 34"/>
                      <a:gd name="T16" fmla="*/ 0 w 35"/>
                      <a:gd name="T17" fmla="*/ 14 h 34"/>
                      <a:gd name="T18" fmla="*/ 13 w 35"/>
                      <a:gd name="T19" fmla="*/ 13 h 34"/>
                      <a:gd name="T20" fmla="*/ 17 w 35"/>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4">
                        <a:moveTo>
                          <a:pt x="17" y="0"/>
                        </a:moveTo>
                        <a:cubicBezTo>
                          <a:pt x="19" y="5"/>
                          <a:pt x="20" y="9"/>
                          <a:pt x="21" y="13"/>
                        </a:cubicBezTo>
                        <a:cubicBezTo>
                          <a:pt x="26" y="12"/>
                          <a:pt x="30" y="12"/>
                          <a:pt x="35" y="11"/>
                        </a:cubicBezTo>
                        <a:cubicBezTo>
                          <a:pt x="31" y="14"/>
                          <a:pt x="28" y="17"/>
                          <a:pt x="24" y="20"/>
                        </a:cubicBezTo>
                        <a:cubicBezTo>
                          <a:pt x="25" y="24"/>
                          <a:pt x="27" y="28"/>
                          <a:pt x="28" y="32"/>
                        </a:cubicBezTo>
                        <a:cubicBezTo>
                          <a:pt x="24" y="30"/>
                          <a:pt x="21" y="28"/>
                          <a:pt x="17" y="26"/>
                        </a:cubicBezTo>
                        <a:cubicBezTo>
                          <a:pt x="14" y="28"/>
                          <a:pt x="10" y="31"/>
                          <a:pt x="7" y="34"/>
                        </a:cubicBezTo>
                        <a:cubicBezTo>
                          <a:pt x="8" y="30"/>
                          <a:pt x="9" y="26"/>
                          <a:pt x="11" y="21"/>
                        </a:cubicBezTo>
                        <a:cubicBezTo>
                          <a:pt x="7" y="19"/>
                          <a:pt x="4" y="16"/>
                          <a:pt x="0" y="14"/>
                        </a:cubicBezTo>
                        <a:cubicBezTo>
                          <a:pt x="4" y="14"/>
                          <a:pt x="9" y="14"/>
                          <a:pt x="13" y="13"/>
                        </a:cubicBezTo>
                        <a:cubicBezTo>
                          <a:pt x="15" y="9"/>
                          <a:pt x="16" y="5"/>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70"/>
                  <p:cNvSpPr>
                    <a:spLocks/>
                  </p:cNvSpPr>
                  <p:nvPr/>
                </p:nvSpPr>
                <p:spPr bwMode="auto">
                  <a:xfrm>
                    <a:off x="5386947" y="2288495"/>
                    <a:ext cx="9525" cy="7938"/>
                  </a:xfrm>
                  <a:custGeom>
                    <a:avLst/>
                    <a:gdLst>
                      <a:gd name="T0" fmla="*/ 17 w 34"/>
                      <a:gd name="T1" fmla="*/ 0 h 35"/>
                      <a:gd name="T2" fmla="*/ 21 w 34"/>
                      <a:gd name="T3" fmla="*/ 11 h 35"/>
                      <a:gd name="T4" fmla="*/ 34 w 34"/>
                      <a:gd name="T5" fmla="*/ 8 h 35"/>
                      <a:gd name="T6" fmla="*/ 24 w 34"/>
                      <a:gd name="T7" fmla="*/ 19 h 35"/>
                      <a:gd name="T8" fmla="*/ 28 w 34"/>
                      <a:gd name="T9" fmla="*/ 30 h 35"/>
                      <a:gd name="T10" fmla="*/ 17 w 34"/>
                      <a:gd name="T11" fmla="*/ 25 h 35"/>
                      <a:gd name="T12" fmla="*/ 6 w 34"/>
                      <a:gd name="T13" fmla="*/ 35 h 35"/>
                      <a:gd name="T14" fmla="*/ 11 w 34"/>
                      <a:gd name="T15" fmla="*/ 22 h 35"/>
                      <a:gd name="T16" fmla="*/ 0 w 34"/>
                      <a:gd name="T17" fmla="*/ 16 h 35"/>
                      <a:gd name="T18" fmla="*/ 13 w 34"/>
                      <a:gd name="T19" fmla="*/ 13 h 35"/>
                      <a:gd name="T20" fmla="*/ 17 w 34"/>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5">
                        <a:moveTo>
                          <a:pt x="17" y="0"/>
                        </a:moveTo>
                        <a:cubicBezTo>
                          <a:pt x="19" y="4"/>
                          <a:pt x="20" y="7"/>
                          <a:pt x="21" y="11"/>
                        </a:cubicBezTo>
                        <a:cubicBezTo>
                          <a:pt x="26" y="10"/>
                          <a:pt x="30" y="9"/>
                          <a:pt x="34" y="8"/>
                        </a:cubicBezTo>
                        <a:cubicBezTo>
                          <a:pt x="31" y="12"/>
                          <a:pt x="27" y="15"/>
                          <a:pt x="24" y="19"/>
                        </a:cubicBezTo>
                        <a:cubicBezTo>
                          <a:pt x="25" y="22"/>
                          <a:pt x="27" y="26"/>
                          <a:pt x="28" y="30"/>
                        </a:cubicBezTo>
                        <a:cubicBezTo>
                          <a:pt x="24" y="28"/>
                          <a:pt x="21" y="27"/>
                          <a:pt x="17" y="25"/>
                        </a:cubicBezTo>
                        <a:cubicBezTo>
                          <a:pt x="14" y="28"/>
                          <a:pt x="10" y="32"/>
                          <a:pt x="6" y="35"/>
                        </a:cubicBezTo>
                        <a:cubicBezTo>
                          <a:pt x="8" y="31"/>
                          <a:pt x="9" y="26"/>
                          <a:pt x="11" y="22"/>
                        </a:cubicBezTo>
                        <a:cubicBezTo>
                          <a:pt x="7" y="20"/>
                          <a:pt x="3" y="18"/>
                          <a:pt x="0" y="16"/>
                        </a:cubicBezTo>
                        <a:cubicBezTo>
                          <a:pt x="4" y="15"/>
                          <a:pt x="9" y="14"/>
                          <a:pt x="13" y="13"/>
                        </a:cubicBezTo>
                        <a:cubicBezTo>
                          <a:pt x="14" y="9"/>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2" name="Freeform 71"/>
                  <p:cNvSpPr>
                    <a:spLocks/>
                  </p:cNvSpPr>
                  <p:nvPr/>
                </p:nvSpPr>
                <p:spPr bwMode="auto">
                  <a:xfrm>
                    <a:off x="5405997" y="2282145"/>
                    <a:ext cx="7938" cy="9525"/>
                  </a:xfrm>
                  <a:custGeom>
                    <a:avLst/>
                    <a:gdLst>
                      <a:gd name="T0" fmla="*/ 17 w 34"/>
                      <a:gd name="T1" fmla="*/ 0 h 36"/>
                      <a:gd name="T2" fmla="*/ 21 w 34"/>
                      <a:gd name="T3" fmla="*/ 11 h 36"/>
                      <a:gd name="T4" fmla="*/ 34 w 34"/>
                      <a:gd name="T5" fmla="*/ 7 h 36"/>
                      <a:gd name="T6" fmla="*/ 24 w 34"/>
                      <a:gd name="T7" fmla="*/ 18 h 36"/>
                      <a:gd name="T8" fmla="*/ 28 w 34"/>
                      <a:gd name="T9" fmla="*/ 29 h 36"/>
                      <a:gd name="T10" fmla="*/ 17 w 34"/>
                      <a:gd name="T11" fmla="*/ 25 h 36"/>
                      <a:gd name="T12" fmla="*/ 6 w 34"/>
                      <a:gd name="T13" fmla="*/ 36 h 36"/>
                      <a:gd name="T14" fmla="*/ 10 w 34"/>
                      <a:gd name="T15" fmla="*/ 23 h 36"/>
                      <a:gd name="T16" fmla="*/ 0 w 34"/>
                      <a:gd name="T17" fmla="*/ 18 h 36"/>
                      <a:gd name="T18" fmla="*/ 13 w 34"/>
                      <a:gd name="T19" fmla="*/ 14 h 36"/>
                      <a:gd name="T20" fmla="*/ 17 w 34"/>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6">
                        <a:moveTo>
                          <a:pt x="17" y="0"/>
                        </a:moveTo>
                        <a:cubicBezTo>
                          <a:pt x="18" y="4"/>
                          <a:pt x="20" y="7"/>
                          <a:pt x="21" y="11"/>
                        </a:cubicBezTo>
                        <a:cubicBezTo>
                          <a:pt x="26" y="10"/>
                          <a:pt x="30" y="8"/>
                          <a:pt x="34" y="7"/>
                        </a:cubicBezTo>
                        <a:cubicBezTo>
                          <a:pt x="31" y="11"/>
                          <a:pt x="27" y="14"/>
                          <a:pt x="24" y="18"/>
                        </a:cubicBezTo>
                        <a:cubicBezTo>
                          <a:pt x="25" y="22"/>
                          <a:pt x="26" y="26"/>
                          <a:pt x="28" y="29"/>
                        </a:cubicBezTo>
                        <a:cubicBezTo>
                          <a:pt x="24" y="28"/>
                          <a:pt x="21" y="27"/>
                          <a:pt x="17" y="25"/>
                        </a:cubicBezTo>
                        <a:cubicBezTo>
                          <a:pt x="13" y="29"/>
                          <a:pt x="10" y="33"/>
                          <a:pt x="6" y="36"/>
                        </a:cubicBezTo>
                        <a:cubicBezTo>
                          <a:pt x="7" y="32"/>
                          <a:pt x="9" y="27"/>
                          <a:pt x="10" y="23"/>
                        </a:cubicBezTo>
                        <a:cubicBezTo>
                          <a:pt x="7" y="21"/>
                          <a:pt x="3" y="20"/>
                          <a:pt x="0" y="18"/>
                        </a:cubicBezTo>
                        <a:cubicBezTo>
                          <a:pt x="4" y="17"/>
                          <a:pt x="8" y="15"/>
                          <a:pt x="13" y="14"/>
                        </a:cubicBezTo>
                        <a:cubicBezTo>
                          <a:pt x="14" y="9"/>
                          <a:pt x="16" y="5"/>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3" name="Freeform 72"/>
                  <p:cNvSpPr>
                    <a:spLocks/>
                  </p:cNvSpPr>
                  <p:nvPr/>
                </p:nvSpPr>
                <p:spPr bwMode="auto">
                  <a:xfrm>
                    <a:off x="5331384" y="2301195"/>
                    <a:ext cx="7938" cy="9525"/>
                  </a:xfrm>
                  <a:custGeom>
                    <a:avLst/>
                    <a:gdLst>
                      <a:gd name="T0" fmla="*/ 18 w 35"/>
                      <a:gd name="T1" fmla="*/ 0 h 37"/>
                      <a:gd name="T2" fmla="*/ 22 w 35"/>
                      <a:gd name="T3" fmla="*/ 15 h 37"/>
                      <a:gd name="T4" fmla="*/ 35 w 35"/>
                      <a:gd name="T5" fmla="*/ 19 h 37"/>
                      <a:gd name="T6" fmla="*/ 25 w 35"/>
                      <a:gd name="T7" fmla="*/ 23 h 37"/>
                      <a:gd name="T8" fmla="*/ 28 w 35"/>
                      <a:gd name="T9" fmla="*/ 37 h 37"/>
                      <a:gd name="T10" fmla="*/ 18 w 35"/>
                      <a:gd name="T11" fmla="*/ 26 h 37"/>
                      <a:gd name="T12" fmla="*/ 7 w 35"/>
                      <a:gd name="T13" fmla="*/ 29 h 37"/>
                      <a:gd name="T14" fmla="*/ 11 w 35"/>
                      <a:gd name="T15" fmla="*/ 18 h 37"/>
                      <a:gd name="T16" fmla="*/ 0 w 35"/>
                      <a:gd name="T17" fmla="*/ 6 h 37"/>
                      <a:gd name="T18" fmla="*/ 14 w 35"/>
                      <a:gd name="T19" fmla="*/ 12 h 37"/>
                      <a:gd name="T20" fmla="*/ 18 w 35"/>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7">
                        <a:moveTo>
                          <a:pt x="18" y="0"/>
                        </a:moveTo>
                        <a:cubicBezTo>
                          <a:pt x="19" y="5"/>
                          <a:pt x="20" y="10"/>
                          <a:pt x="22" y="15"/>
                        </a:cubicBezTo>
                        <a:cubicBezTo>
                          <a:pt x="26" y="16"/>
                          <a:pt x="31" y="18"/>
                          <a:pt x="35" y="19"/>
                        </a:cubicBezTo>
                        <a:cubicBezTo>
                          <a:pt x="32" y="21"/>
                          <a:pt x="28" y="22"/>
                          <a:pt x="25" y="23"/>
                        </a:cubicBezTo>
                        <a:cubicBezTo>
                          <a:pt x="26" y="28"/>
                          <a:pt x="27" y="33"/>
                          <a:pt x="28" y="37"/>
                        </a:cubicBezTo>
                        <a:cubicBezTo>
                          <a:pt x="25" y="34"/>
                          <a:pt x="21" y="30"/>
                          <a:pt x="18" y="26"/>
                        </a:cubicBezTo>
                        <a:cubicBezTo>
                          <a:pt x="14" y="27"/>
                          <a:pt x="11" y="28"/>
                          <a:pt x="7" y="29"/>
                        </a:cubicBezTo>
                        <a:cubicBezTo>
                          <a:pt x="8" y="26"/>
                          <a:pt x="10" y="22"/>
                          <a:pt x="11" y="18"/>
                        </a:cubicBezTo>
                        <a:cubicBezTo>
                          <a:pt x="8" y="14"/>
                          <a:pt x="4" y="10"/>
                          <a:pt x="0" y="6"/>
                        </a:cubicBezTo>
                        <a:cubicBezTo>
                          <a:pt x="5" y="8"/>
                          <a:pt x="9" y="10"/>
                          <a:pt x="14" y="12"/>
                        </a:cubicBezTo>
                        <a:cubicBezTo>
                          <a:pt x="15" y="8"/>
                          <a:pt x="16" y="4"/>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Freeform 73"/>
                  <p:cNvSpPr>
                    <a:spLocks/>
                  </p:cNvSpPr>
                  <p:nvPr/>
                </p:nvSpPr>
                <p:spPr bwMode="auto">
                  <a:xfrm>
                    <a:off x="5350434" y="2305958"/>
                    <a:ext cx="7938" cy="7938"/>
                  </a:xfrm>
                  <a:custGeom>
                    <a:avLst/>
                    <a:gdLst>
                      <a:gd name="T0" fmla="*/ 18 w 35"/>
                      <a:gd name="T1" fmla="*/ 0 h 34"/>
                      <a:gd name="T2" fmla="*/ 22 w 35"/>
                      <a:gd name="T3" fmla="*/ 13 h 34"/>
                      <a:gd name="T4" fmla="*/ 35 w 35"/>
                      <a:gd name="T5" fmla="*/ 14 h 34"/>
                      <a:gd name="T6" fmla="*/ 24 w 35"/>
                      <a:gd name="T7" fmla="*/ 21 h 34"/>
                      <a:gd name="T8" fmla="*/ 28 w 35"/>
                      <a:gd name="T9" fmla="*/ 34 h 34"/>
                      <a:gd name="T10" fmla="*/ 18 w 35"/>
                      <a:gd name="T11" fmla="*/ 25 h 34"/>
                      <a:gd name="T12" fmla="*/ 7 w 35"/>
                      <a:gd name="T13" fmla="*/ 31 h 34"/>
                      <a:gd name="T14" fmla="*/ 11 w 35"/>
                      <a:gd name="T15" fmla="*/ 19 h 34"/>
                      <a:gd name="T16" fmla="*/ 0 w 35"/>
                      <a:gd name="T17" fmla="*/ 10 h 34"/>
                      <a:gd name="T18" fmla="*/ 14 w 35"/>
                      <a:gd name="T19" fmla="*/ 12 h 34"/>
                      <a:gd name="T20" fmla="*/ 18 w 35"/>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4">
                        <a:moveTo>
                          <a:pt x="18" y="0"/>
                        </a:moveTo>
                        <a:cubicBezTo>
                          <a:pt x="19" y="4"/>
                          <a:pt x="20" y="8"/>
                          <a:pt x="22" y="13"/>
                        </a:cubicBezTo>
                        <a:cubicBezTo>
                          <a:pt x="26" y="13"/>
                          <a:pt x="31" y="14"/>
                          <a:pt x="35" y="14"/>
                        </a:cubicBezTo>
                        <a:cubicBezTo>
                          <a:pt x="31" y="16"/>
                          <a:pt x="28" y="19"/>
                          <a:pt x="24" y="21"/>
                        </a:cubicBezTo>
                        <a:cubicBezTo>
                          <a:pt x="26" y="25"/>
                          <a:pt x="27" y="30"/>
                          <a:pt x="28" y="34"/>
                        </a:cubicBezTo>
                        <a:cubicBezTo>
                          <a:pt x="25" y="31"/>
                          <a:pt x="21" y="28"/>
                          <a:pt x="18" y="25"/>
                        </a:cubicBezTo>
                        <a:cubicBezTo>
                          <a:pt x="14" y="27"/>
                          <a:pt x="10" y="29"/>
                          <a:pt x="7" y="31"/>
                        </a:cubicBezTo>
                        <a:cubicBezTo>
                          <a:pt x="8" y="27"/>
                          <a:pt x="10" y="23"/>
                          <a:pt x="11" y="19"/>
                        </a:cubicBezTo>
                        <a:cubicBezTo>
                          <a:pt x="7" y="16"/>
                          <a:pt x="4" y="13"/>
                          <a:pt x="0" y="10"/>
                        </a:cubicBezTo>
                        <a:cubicBezTo>
                          <a:pt x="5" y="10"/>
                          <a:pt x="9" y="11"/>
                          <a:pt x="14" y="12"/>
                        </a:cubicBezTo>
                        <a:cubicBezTo>
                          <a:pt x="15" y="8"/>
                          <a:pt x="16" y="4"/>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74"/>
                  <p:cNvSpPr>
                    <a:spLocks/>
                  </p:cNvSpPr>
                  <p:nvPr/>
                </p:nvSpPr>
                <p:spPr bwMode="auto">
                  <a:xfrm>
                    <a:off x="5367897" y="2305958"/>
                    <a:ext cx="9525" cy="7938"/>
                  </a:xfrm>
                  <a:custGeom>
                    <a:avLst/>
                    <a:gdLst>
                      <a:gd name="T0" fmla="*/ 17 w 35"/>
                      <a:gd name="T1" fmla="*/ 0 h 34"/>
                      <a:gd name="T2" fmla="*/ 21 w 35"/>
                      <a:gd name="T3" fmla="*/ 12 h 34"/>
                      <a:gd name="T4" fmla="*/ 35 w 35"/>
                      <a:gd name="T5" fmla="*/ 11 h 34"/>
                      <a:gd name="T6" fmla="*/ 24 w 35"/>
                      <a:gd name="T7" fmla="*/ 20 h 34"/>
                      <a:gd name="T8" fmla="*/ 28 w 35"/>
                      <a:gd name="T9" fmla="*/ 32 h 34"/>
                      <a:gd name="T10" fmla="*/ 17 w 35"/>
                      <a:gd name="T11" fmla="*/ 25 h 34"/>
                      <a:gd name="T12" fmla="*/ 7 w 35"/>
                      <a:gd name="T13" fmla="*/ 34 h 34"/>
                      <a:gd name="T14" fmla="*/ 11 w 35"/>
                      <a:gd name="T15" fmla="*/ 21 h 34"/>
                      <a:gd name="T16" fmla="*/ 0 w 35"/>
                      <a:gd name="T17" fmla="*/ 14 h 34"/>
                      <a:gd name="T18" fmla="*/ 13 w 35"/>
                      <a:gd name="T19" fmla="*/ 13 h 34"/>
                      <a:gd name="T20" fmla="*/ 17 w 35"/>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4">
                        <a:moveTo>
                          <a:pt x="17" y="0"/>
                        </a:moveTo>
                        <a:cubicBezTo>
                          <a:pt x="19" y="4"/>
                          <a:pt x="20" y="8"/>
                          <a:pt x="21" y="12"/>
                        </a:cubicBezTo>
                        <a:cubicBezTo>
                          <a:pt x="26" y="12"/>
                          <a:pt x="30" y="11"/>
                          <a:pt x="35" y="11"/>
                        </a:cubicBezTo>
                        <a:cubicBezTo>
                          <a:pt x="31" y="14"/>
                          <a:pt x="28" y="17"/>
                          <a:pt x="24" y="20"/>
                        </a:cubicBezTo>
                        <a:cubicBezTo>
                          <a:pt x="25" y="24"/>
                          <a:pt x="27" y="28"/>
                          <a:pt x="28" y="32"/>
                        </a:cubicBezTo>
                        <a:cubicBezTo>
                          <a:pt x="24" y="30"/>
                          <a:pt x="21" y="28"/>
                          <a:pt x="17" y="25"/>
                        </a:cubicBezTo>
                        <a:cubicBezTo>
                          <a:pt x="14" y="28"/>
                          <a:pt x="10" y="31"/>
                          <a:pt x="7" y="34"/>
                        </a:cubicBezTo>
                        <a:cubicBezTo>
                          <a:pt x="8" y="30"/>
                          <a:pt x="9" y="25"/>
                          <a:pt x="11" y="21"/>
                        </a:cubicBezTo>
                        <a:cubicBezTo>
                          <a:pt x="7" y="19"/>
                          <a:pt x="4" y="16"/>
                          <a:pt x="0" y="14"/>
                        </a:cubicBezTo>
                        <a:cubicBezTo>
                          <a:pt x="4" y="13"/>
                          <a:pt x="9" y="13"/>
                          <a:pt x="13" y="13"/>
                        </a:cubicBezTo>
                        <a:cubicBezTo>
                          <a:pt x="15" y="9"/>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Freeform 75"/>
                  <p:cNvSpPr>
                    <a:spLocks/>
                  </p:cNvSpPr>
                  <p:nvPr/>
                </p:nvSpPr>
                <p:spPr bwMode="auto">
                  <a:xfrm>
                    <a:off x="5386947" y="2302783"/>
                    <a:ext cx="9525" cy="9525"/>
                  </a:xfrm>
                  <a:custGeom>
                    <a:avLst/>
                    <a:gdLst>
                      <a:gd name="T0" fmla="*/ 17 w 34"/>
                      <a:gd name="T1" fmla="*/ 0 h 36"/>
                      <a:gd name="T2" fmla="*/ 21 w 34"/>
                      <a:gd name="T3" fmla="*/ 12 h 36"/>
                      <a:gd name="T4" fmla="*/ 34 w 34"/>
                      <a:gd name="T5" fmla="*/ 9 h 36"/>
                      <a:gd name="T6" fmla="*/ 24 w 34"/>
                      <a:gd name="T7" fmla="*/ 19 h 36"/>
                      <a:gd name="T8" fmla="*/ 28 w 34"/>
                      <a:gd name="T9" fmla="*/ 31 h 36"/>
                      <a:gd name="T10" fmla="*/ 17 w 34"/>
                      <a:gd name="T11" fmla="*/ 26 h 36"/>
                      <a:gd name="T12" fmla="*/ 6 w 34"/>
                      <a:gd name="T13" fmla="*/ 36 h 36"/>
                      <a:gd name="T14" fmla="*/ 11 w 34"/>
                      <a:gd name="T15" fmla="*/ 22 h 36"/>
                      <a:gd name="T16" fmla="*/ 0 w 34"/>
                      <a:gd name="T17" fmla="*/ 17 h 36"/>
                      <a:gd name="T18" fmla="*/ 13 w 34"/>
                      <a:gd name="T19" fmla="*/ 14 h 36"/>
                      <a:gd name="T20" fmla="*/ 17 w 34"/>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6">
                        <a:moveTo>
                          <a:pt x="17" y="0"/>
                        </a:moveTo>
                        <a:cubicBezTo>
                          <a:pt x="19" y="4"/>
                          <a:pt x="20" y="8"/>
                          <a:pt x="21" y="12"/>
                        </a:cubicBezTo>
                        <a:cubicBezTo>
                          <a:pt x="26" y="11"/>
                          <a:pt x="30" y="10"/>
                          <a:pt x="34" y="9"/>
                        </a:cubicBezTo>
                        <a:cubicBezTo>
                          <a:pt x="31" y="12"/>
                          <a:pt x="27" y="16"/>
                          <a:pt x="24" y="19"/>
                        </a:cubicBezTo>
                        <a:cubicBezTo>
                          <a:pt x="25" y="23"/>
                          <a:pt x="27" y="27"/>
                          <a:pt x="28" y="31"/>
                        </a:cubicBezTo>
                        <a:cubicBezTo>
                          <a:pt x="24" y="29"/>
                          <a:pt x="21" y="27"/>
                          <a:pt x="17" y="26"/>
                        </a:cubicBezTo>
                        <a:cubicBezTo>
                          <a:pt x="14" y="29"/>
                          <a:pt x="10" y="32"/>
                          <a:pt x="6" y="36"/>
                        </a:cubicBezTo>
                        <a:cubicBezTo>
                          <a:pt x="8" y="31"/>
                          <a:pt x="9" y="27"/>
                          <a:pt x="11" y="22"/>
                        </a:cubicBezTo>
                        <a:cubicBezTo>
                          <a:pt x="7" y="20"/>
                          <a:pt x="3" y="19"/>
                          <a:pt x="0" y="17"/>
                        </a:cubicBezTo>
                        <a:cubicBezTo>
                          <a:pt x="4" y="16"/>
                          <a:pt x="9" y="15"/>
                          <a:pt x="13" y="14"/>
                        </a:cubicBezTo>
                        <a:cubicBezTo>
                          <a:pt x="14" y="9"/>
                          <a:pt x="16" y="5"/>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Freeform 76"/>
                  <p:cNvSpPr>
                    <a:spLocks/>
                  </p:cNvSpPr>
                  <p:nvPr/>
                </p:nvSpPr>
                <p:spPr bwMode="auto">
                  <a:xfrm>
                    <a:off x="5405997" y="2298020"/>
                    <a:ext cx="7938" cy="7938"/>
                  </a:xfrm>
                  <a:custGeom>
                    <a:avLst/>
                    <a:gdLst>
                      <a:gd name="T0" fmla="*/ 17 w 34"/>
                      <a:gd name="T1" fmla="*/ 0 h 36"/>
                      <a:gd name="T2" fmla="*/ 21 w 34"/>
                      <a:gd name="T3" fmla="*/ 11 h 36"/>
                      <a:gd name="T4" fmla="*/ 34 w 34"/>
                      <a:gd name="T5" fmla="*/ 6 h 36"/>
                      <a:gd name="T6" fmla="*/ 24 w 34"/>
                      <a:gd name="T7" fmla="*/ 18 h 36"/>
                      <a:gd name="T8" fmla="*/ 28 w 34"/>
                      <a:gd name="T9" fmla="*/ 29 h 36"/>
                      <a:gd name="T10" fmla="*/ 17 w 34"/>
                      <a:gd name="T11" fmla="*/ 25 h 36"/>
                      <a:gd name="T12" fmla="*/ 6 w 34"/>
                      <a:gd name="T13" fmla="*/ 36 h 36"/>
                      <a:gd name="T14" fmla="*/ 10 w 34"/>
                      <a:gd name="T15" fmla="*/ 22 h 36"/>
                      <a:gd name="T16" fmla="*/ 0 w 34"/>
                      <a:gd name="T17" fmla="*/ 18 h 36"/>
                      <a:gd name="T18" fmla="*/ 13 w 34"/>
                      <a:gd name="T19" fmla="*/ 13 h 36"/>
                      <a:gd name="T20" fmla="*/ 17 w 34"/>
                      <a:gd name="T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6">
                        <a:moveTo>
                          <a:pt x="17" y="0"/>
                        </a:moveTo>
                        <a:cubicBezTo>
                          <a:pt x="18" y="3"/>
                          <a:pt x="20" y="7"/>
                          <a:pt x="21" y="11"/>
                        </a:cubicBezTo>
                        <a:cubicBezTo>
                          <a:pt x="26" y="9"/>
                          <a:pt x="30" y="8"/>
                          <a:pt x="34" y="6"/>
                        </a:cubicBezTo>
                        <a:cubicBezTo>
                          <a:pt x="31" y="10"/>
                          <a:pt x="27" y="14"/>
                          <a:pt x="24" y="18"/>
                        </a:cubicBezTo>
                        <a:cubicBezTo>
                          <a:pt x="25" y="22"/>
                          <a:pt x="26" y="25"/>
                          <a:pt x="28" y="29"/>
                        </a:cubicBezTo>
                        <a:cubicBezTo>
                          <a:pt x="24" y="28"/>
                          <a:pt x="21" y="26"/>
                          <a:pt x="17" y="25"/>
                        </a:cubicBezTo>
                        <a:cubicBezTo>
                          <a:pt x="13" y="29"/>
                          <a:pt x="10" y="32"/>
                          <a:pt x="6" y="36"/>
                        </a:cubicBezTo>
                        <a:cubicBezTo>
                          <a:pt x="7" y="32"/>
                          <a:pt x="9" y="27"/>
                          <a:pt x="10" y="22"/>
                        </a:cubicBezTo>
                        <a:cubicBezTo>
                          <a:pt x="7" y="21"/>
                          <a:pt x="3" y="19"/>
                          <a:pt x="0" y="18"/>
                        </a:cubicBezTo>
                        <a:cubicBezTo>
                          <a:pt x="4" y="16"/>
                          <a:pt x="8" y="15"/>
                          <a:pt x="13" y="13"/>
                        </a:cubicBezTo>
                        <a:cubicBezTo>
                          <a:pt x="14" y="9"/>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Freeform 77"/>
                  <p:cNvSpPr>
                    <a:spLocks/>
                  </p:cNvSpPr>
                  <p:nvPr/>
                </p:nvSpPr>
                <p:spPr bwMode="auto">
                  <a:xfrm>
                    <a:off x="5331384" y="2315483"/>
                    <a:ext cx="7938" cy="9525"/>
                  </a:xfrm>
                  <a:custGeom>
                    <a:avLst/>
                    <a:gdLst>
                      <a:gd name="T0" fmla="*/ 18 w 35"/>
                      <a:gd name="T1" fmla="*/ 0 h 37"/>
                      <a:gd name="T2" fmla="*/ 22 w 35"/>
                      <a:gd name="T3" fmla="*/ 14 h 37"/>
                      <a:gd name="T4" fmla="*/ 35 w 35"/>
                      <a:gd name="T5" fmla="*/ 19 h 37"/>
                      <a:gd name="T6" fmla="*/ 25 w 35"/>
                      <a:gd name="T7" fmla="*/ 23 h 37"/>
                      <a:gd name="T8" fmla="*/ 28 w 35"/>
                      <a:gd name="T9" fmla="*/ 37 h 37"/>
                      <a:gd name="T10" fmla="*/ 18 w 35"/>
                      <a:gd name="T11" fmla="*/ 25 h 37"/>
                      <a:gd name="T12" fmla="*/ 7 w 35"/>
                      <a:gd name="T13" fmla="*/ 29 h 37"/>
                      <a:gd name="T14" fmla="*/ 11 w 35"/>
                      <a:gd name="T15" fmla="*/ 18 h 37"/>
                      <a:gd name="T16" fmla="*/ 0 w 35"/>
                      <a:gd name="T17" fmla="*/ 5 h 37"/>
                      <a:gd name="T18" fmla="*/ 14 w 35"/>
                      <a:gd name="T19" fmla="*/ 11 h 37"/>
                      <a:gd name="T20" fmla="*/ 18 w 35"/>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7">
                        <a:moveTo>
                          <a:pt x="18" y="0"/>
                        </a:moveTo>
                        <a:cubicBezTo>
                          <a:pt x="19" y="5"/>
                          <a:pt x="20" y="9"/>
                          <a:pt x="22" y="14"/>
                        </a:cubicBezTo>
                        <a:cubicBezTo>
                          <a:pt x="26" y="16"/>
                          <a:pt x="31" y="17"/>
                          <a:pt x="35" y="19"/>
                        </a:cubicBezTo>
                        <a:cubicBezTo>
                          <a:pt x="32" y="20"/>
                          <a:pt x="28" y="22"/>
                          <a:pt x="25" y="23"/>
                        </a:cubicBezTo>
                        <a:cubicBezTo>
                          <a:pt x="26" y="28"/>
                          <a:pt x="27" y="32"/>
                          <a:pt x="28" y="37"/>
                        </a:cubicBezTo>
                        <a:cubicBezTo>
                          <a:pt x="25" y="33"/>
                          <a:pt x="21" y="29"/>
                          <a:pt x="18" y="25"/>
                        </a:cubicBezTo>
                        <a:cubicBezTo>
                          <a:pt x="14" y="27"/>
                          <a:pt x="11" y="28"/>
                          <a:pt x="7" y="29"/>
                        </a:cubicBezTo>
                        <a:cubicBezTo>
                          <a:pt x="8" y="25"/>
                          <a:pt x="10" y="22"/>
                          <a:pt x="11" y="18"/>
                        </a:cubicBezTo>
                        <a:cubicBezTo>
                          <a:pt x="8" y="14"/>
                          <a:pt x="4" y="10"/>
                          <a:pt x="0" y="5"/>
                        </a:cubicBezTo>
                        <a:cubicBezTo>
                          <a:pt x="5" y="7"/>
                          <a:pt x="9" y="9"/>
                          <a:pt x="14" y="11"/>
                        </a:cubicBezTo>
                        <a:cubicBezTo>
                          <a:pt x="15" y="7"/>
                          <a:pt x="16" y="4"/>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78"/>
                  <p:cNvSpPr>
                    <a:spLocks/>
                  </p:cNvSpPr>
                  <p:nvPr/>
                </p:nvSpPr>
                <p:spPr bwMode="auto">
                  <a:xfrm>
                    <a:off x="5350434" y="2320245"/>
                    <a:ext cx="7938" cy="7938"/>
                  </a:xfrm>
                  <a:custGeom>
                    <a:avLst/>
                    <a:gdLst>
                      <a:gd name="T0" fmla="*/ 18 w 35"/>
                      <a:gd name="T1" fmla="*/ 0 h 34"/>
                      <a:gd name="T2" fmla="*/ 22 w 35"/>
                      <a:gd name="T3" fmla="*/ 13 h 34"/>
                      <a:gd name="T4" fmla="*/ 35 w 35"/>
                      <a:gd name="T5" fmla="*/ 15 h 34"/>
                      <a:gd name="T6" fmla="*/ 24 w 35"/>
                      <a:gd name="T7" fmla="*/ 21 h 34"/>
                      <a:gd name="T8" fmla="*/ 28 w 35"/>
                      <a:gd name="T9" fmla="*/ 34 h 34"/>
                      <a:gd name="T10" fmla="*/ 18 w 35"/>
                      <a:gd name="T11" fmla="*/ 26 h 34"/>
                      <a:gd name="T12" fmla="*/ 7 w 35"/>
                      <a:gd name="T13" fmla="*/ 32 h 34"/>
                      <a:gd name="T14" fmla="*/ 11 w 35"/>
                      <a:gd name="T15" fmla="*/ 20 h 34"/>
                      <a:gd name="T16" fmla="*/ 0 w 35"/>
                      <a:gd name="T17" fmla="*/ 10 h 34"/>
                      <a:gd name="T18" fmla="*/ 14 w 35"/>
                      <a:gd name="T19" fmla="*/ 12 h 34"/>
                      <a:gd name="T20" fmla="*/ 18 w 35"/>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4">
                        <a:moveTo>
                          <a:pt x="18" y="0"/>
                        </a:moveTo>
                        <a:cubicBezTo>
                          <a:pt x="19" y="5"/>
                          <a:pt x="20" y="9"/>
                          <a:pt x="22" y="13"/>
                        </a:cubicBezTo>
                        <a:cubicBezTo>
                          <a:pt x="26" y="14"/>
                          <a:pt x="31" y="14"/>
                          <a:pt x="35" y="15"/>
                        </a:cubicBezTo>
                        <a:cubicBezTo>
                          <a:pt x="31" y="17"/>
                          <a:pt x="28" y="19"/>
                          <a:pt x="24" y="21"/>
                        </a:cubicBezTo>
                        <a:cubicBezTo>
                          <a:pt x="26" y="26"/>
                          <a:pt x="27" y="30"/>
                          <a:pt x="28" y="34"/>
                        </a:cubicBezTo>
                        <a:cubicBezTo>
                          <a:pt x="25" y="32"/>
                          <a:pt x="21" y="29"/>
                          <a:pt x="18" y="26"/>
                        </a:cubicBezTo>
                        <a:cubicBezTo>
                          <a:pt x="14" y="28"/>
                          <a:pt x="10" y="30"/>
                          <a:pt x="7" y="32"/>
                        </a:cubicBezTo>
                        <a:cubicBezTo>
                          <a:pt x="8" y="28"/>
                          <a:pt x="10" y="24"/>
                          <a:pt x="11" y="20"/>
                        </a:cubicBezTo>
                        <a:cubicBezTo>
                          <a:pt x="7" y="17"/>
                          <a:pt x="4" y="13"/>
                          <a:pt x="0" y="10"/>
                        </a:cubicBezTo>
                        <a:cubicBezTo>
                          <a:pt x="5" y="11"/>
                          <a:pt x="9" y="12"/>
                          <a:pt x="14" y="12"/>
                        </a:cubicBezTo>
                        <a:cubicBezTo>
                          <a:pt x="15" y="8"/>
                          <a:pt x="16" y="4"/>
                          <a:pt x="1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Freeform 79"/>
                  <p:cNvSpPr>
                    <a:spLocks/>
                  </p:cNvSpPr>
                  <p:nvPr/>
                </p:nvSpPr>
                <p:spPr bwMode="auto">
                  <a:xfrm>
                    <a:off x="5367897" y="2320245"/>
                    <a:ext cx="9525" cy="9525"/>
                  </a:xfrm>
                  <a:custGeom>
                    <a:avLst/>
                    <a:gdLst>
                      <a:gd name="T0" fmla="*/ 17 w 35"/>
                      <a:gd name="T1" fmla="*/ 0 h 33"/>
                      <a:gd name="T2" fmla="*/ 21 w 35"/>
                      <a:gd name="T3" fmla="*/ 12 h 33"/>
                      <a:gd name="T4" fmla="*/ 35 w 35"/>
                      <a:gd name="T5" fmla="*/ 10 h 33"/>
                      <a:gd name="T6" fmla="*/ 24 w 35"/>
                      <a:gd name="T7" fmla="*/ 19 h 33"/>
                      <a:gd name="T8" fmla="*/ 28 w 35"/>
                      <a:gd name="T9" fmla="*/ 32 h 33"/>
                      <a:gd name="T10" fmla="*/ 17 w 35"/>
                      <a:gd name="T11" fmla="*/ 25 h 33"/>
                      <a:gd name="T12" fmla="*/ 7 w 35"/>
                      <a:gd name="T13" fmla="*/ 33 h 33"/>
                      <a:gd name="T14" fmla="*/ 11 w 35"/>
                      <a:gd name="T15" fmla="*/ 20 h 33"/>
                      <a:gd name="T16" fmla="*/ 0 w 35"/>
                      <a:gd name="T17" fmla="*/ 13 h 33"/>
                      <a:gd name="T18" fmla="*/ 13 w 35"/>
                      <a:gd name="T19" fmla="*/ 12 h 33"/>
                      <a:gd name="T20" fmla="*/ 17 w 35"/>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3">
                        <a:moveTo>
                          <a:pt x="17" y="0"/>
                        </a:moveTo>
                        <a:cubicBezTo>
                          <a:pt x="19" y="4"/>
                          <a:pt x="20" y="8"/>
                          <a:pt x="21" y="12"/>
                        </a:cubicBezTo>
                        <a:cubicBezTo>
                          <a:pt x="26" y="11"/>
                          <a:pt x="30" y="11"/>
                          <a:pt x="35" y="10"/>
                        </a:cubicBezTo>
                        <a:cubicBezTo>
                          <a:pt x="31" y="13"/>
                          <a:pt x="28" y="16"/>
                          <a:pt x="24" y="19"/>
                        </a:cubicBezTo>
                        <a:cubicBezTo>
                          <a:pt x="25" y="23"/>
                          <a:pt x="27" y="28"/>
                          <a:pt x="28" y="32"/>
                        </a:cubicBezTo>
                        <a:cubicBezTo>
                          <a:pt x="24" y="29"/>
                          <a:pt x="21" y="27"/>
                          <a:pt x="17" y="25"/>
                        </a:cubicBezTo>
                        <a:cubicBezTo>
                          <a:pt x="14" y="28"/>
                          <a:pt x="10" y="31"/>
                          <a:pt x="7" y="33"/>
                        </a:cubicBezTo>
                        <a:cubicBezTo>
                          <a:pt x="8" y="29"/>
                          <a:pt x="9" y="25"/>
                          <a:pt x="11" y="20"/>
                        </a:cubicBezTo>
                        <a:cubicBezTo>
                          <a:pt x="7" y="18"/>
                          <a:pt x="4" y="16"/>
                          <a:pt x="0" y="13"/>
                        </a:cubicBezTo>
                        <a:cubicBezTo>
                          <a:pt x="4" y="13"/>
                          <a:pt x="9" y="13"/>
                          <a:pt x="13" y="12"/>
                        </a:cubicBezTo>
                        <a:cubicBezTo>
                          <a:pt x="15" y="8"/>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Freeform 80"/>
                  <p:cNvSpPr>
                    <a:spLocks/>
                  </p:cNvSpPr>
                  <p:nvPr/>
                </p:nvSpPr>
                <p:spPr bwMode="auto">
                  <a:xfrm>
                    <a:off x="5386947" y="2317070"/>
                    <a:ext cx="9525" cy="9525"/>
                  </a:xfrm>
                  <a:custGeom>
                    <a:avLst/>
                    <a:gdLst>
                      <a:gd name="T0" fmla="*/ 17 w 34"/>
                      <a:gd name="T1" fmla="*/ 0 h 35"/>
                      <a:gd name="T2" fmla="*/ 21 w 34"/>
                      <a:gd name="T3" fmla="*/ 11 h 35"/>
                      <a:gd name="T4" fmla="*/ 34 w 34"/>
                      <a:gd name="T5" fmla="*/ 8 h 35"/>
                      <a:gd name="T6" fmla="*/ 24 w 34"/>
                      <a:gd name="T7" fmla="*/ 19 h 35"/>
                      <a:gd name="T8" fmla="*/ 28 w 34"/>
                      <a:gd name="T9" fmla="*/ 30 h 35"/>
                      <a:gd name="T10" fmla="*/ 17 w 34"/>
                      <a:gd name="T11" fmla="*/ 25 h 35"/>
                      <a:gd name="T12" fmla="*/ 6 w 34"/>
                      <a:gd name="T13" fmla="*/ 35 h 35"/>
                      <a:gd name="T14" fmla="*/ 11 w 34"/>
                      <a:gd name="T15" fmla="*/ 22 h 35"/>
                      <a:gd name="T16" fmla="*/ 0 w 34"/>
                      <a:gd name="T17" fmla="*/ 16 h 35"/>
                      <a:gd name="T18" fmla="*/ 13 w 34"/>
                      <a:gd name="T19" fmla="*/ 13 h 35"/>
                      <a:gd name="T20" fmla="*/ 17 w 34"/>
                      <a:gd name="T2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5">
                        <a:moveTo>
                          <a:pt x="17" y="0"/>
                        </a:moveTo>
                        <a:cubicBezTo>
                          <a:pt x="19" y="4"/>
                          <a:pt x="20" y="8"/>
                          <a:pt x="21" y="11"/>
                        </a:cubicBezTo>
                        <a:cubicBezTo>
                          <a:pt x="26" y="10"/>
                          <a:pt x="30" y="9"/>
                          <a:pt x="34" y="8"/>
                        </a:cubicBezTo>
                        <a:cubicBezTo>
                          <a:pt x="31" y="12"/>
                          <a:pt x="27" y="15"/>
                          <a:pt x="24" y="19"/>
                        </a:cubicBezTo>
                        <a:cubicBezTo>
                          <a:pt x="25" y="23"/>
                          <a:pt x="27" y="27"/>
                          <a:pt x="28" y="30"/>
                        </a:cubicBezTo>
                        <a:cubicBezTo>
                          <a:pt x="24" y="29"/>
                          <a:pt x="21" y="27"/>
                          <a:pt x="17" y="25"/>
                        </a:cubicBezTo>
                        <a:cubicBezTo>
                          <a:pt x="14" y="29"/>
                          <a:pt x="10" y="32"/>
                          <a:pt x="6" y="35"/>
                        </a:cubicBezTo>
                        <a:cubicBezTo>
                          <a:pt x="8" y="31"/>
                          <a:pt x="9" y="26"/>
                          <a:pt x="11" y="22"/>
                        </a:cubicBezTo>
                        <a:cubicBezTo>
                          <a:pt x="7" y="20"/>
                          <a:pt x="3" y="18"/>
                          <a:pt x="0" y="16"/>
                        </a:cubicBezTo>
                        <a:cubicBezTo>
                          <a:pt x="4" y="15"/>
                          <a:pt x="9" y="14"/>
                          <a:pt x="13" y="13"/>
                        </a:cubicBezTo>
                        <a:cubicBezTo>
                          <a:pt x="14" y="9"/>
                          <a:pt x="16" y="4"/>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Freeform 81"/>
                  <p:cNvSpPr>
                    <a:spLocks/>
                  </p:cNvSpPr>
                  <p:nvPr/>
                </p:nvSpPr>
                <p:spPr bwMode="auto">
                  <a:xfrm>
                    <a:off x="5405997" y="2312308"/>
                    <a:ext cx="7938" cy="9525"/>
                  </a:xfrm>
                  <a:custGeom>
                    <a:avLst/>
                    <a:gdLst>
                      <a:gd name="T0" fmla="*/ 17 w 34"/>
                      <a:gd name="T1" fmla="*/ 0 h 37"/>
                      <a:gd name="T2" fmla="*/ 21 w 34"/>
                      <a:gd name="T3" fmla="*/ 11 h 37"/>
                      <a:gd name="T4" fmla="*/ 34 w 34"/>
                      <a:gd name="T5" fmla="*/ 7 h 37"/>
                      <a:gd name="T6" fmla="*/ 24 w 34"/>
                      <a:gd name="T7" fmla="*/ 18 h 37"/>
                      <a:gd name="T8" fmla="*/ 28 w 34"/>
                      <a:gd name="T9" fmla="*/ 30 h 37"/>
                      <a:gd name="T10" fmla="*/ 17 w 34"/>
                      <a:gd name="T11" fmla="*/ 25 h 37"/>
                      <a:gd name="T12" fmla="*/ 6 w 34"/>
                      <a:gd name="T13" fmla="*/ 37 h 37"/>
                      <a:gd name="T14" fmla="*/ 10 w 34"/>
                      <a:gd name="T15" fmla="*/ 23 h 37"/>
                      <a:gd name="T16" fmla="*/ 0 w 34"/>
                      <a:gd name="T17" fmla="*/ 18 h 37"/>
                      <a:gd name="T18" fmla="*/ 13 w 34"/>
                      <a:gd name="T19" fmla="*/ 14 h 37"/>
                      <a:gd name="T20" fmla="*/ 17 w 34"/>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7">
                        <a:moveTo>
                          <a:pt x="17" y="0"/>
                        </a:moveTo>
                        <a:cubicBezTo>
                          <a:pt x="18" y="4"/>
                          <a:pt x="20" y="8"/>
                          <a:pt x="21" y="11"/>
                        </a:cubicBezTo>
                        <a:cubicBezTo>
                          <a:pt x="26" y="10"/>
                          <a:pt x="30" y="8"/>
                          <a:pt x="34" y="7"/>
                        </a:cubicBezTo>
                        <a:cubicBezTo>
                          <a:pt x="31" y="11"/>
                          <a:pt x="27" y="15"/>
                          <a:pt x="24" y="18"/>
                        </a:cubicBezTo>
                        <a:cubicBezTo>
                          <a:pt x="25" y="22"/>
                          <a:pt x="26" y="26"/>
                          <a:pt x="28" y="30"/>
                        </a:cubicBezTo>
                        <a:cubicBezTo>
                          <a:pt x="24" y="28"/>
                          <a:pt x="21" y="27"/>
                          <a:pt x="17" y="25"/>
                        </a:cubicBezTo>
                        <a:cubicBezTo>
                          <a:pt x="13" y="29"/>
                          <a:pt x="10" y="33"/>
                          <a:pt x="6" y="37"/>
                        </a:cubicBezTo>
                        <a:cubicBezTo>
                          <a:pt x="7" y="32"/>
                          <a:pt x="9" y="27"/>
                          <a:pt x="10" y="23"/>
                        </a:cubicBezTo>
                        <a:cubicBezTo>
                          <a:pt x="7" y="21"/>
                          <a:pt x="3" y="20"/>
                          <a:pt x="0" y="18"/>
                        </a:cubicBezTo>
                        <a:cubicBezTo>
                          <a:pt x="4" y="17"/>
                          <a:pt x="8" y="15"/>
                          <a:pt x="13" y="14"/>
                        </a:cubicBezTo>
                        <a:cubicBezTo>
                          <a:pt x="14" y="9"/>
                          <a:pt x="16" y="5"/>
                          <a:pt x="17"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grpSp>
          <p:nvGrpSpPr>
            <p:cNvPr id="303" name="Group 302"/>
            <p:cNvGrpSpPr/>
            <p:nvPr/>
          </p:nvGrpSpPr>
          <p:grpSpPr>
            <a:xfrm>
              <a:off x="7401048" y="2936819"/>
              <a:ext cx="257520" cy="301860"/>
              <a:chOff x="5245520" y="2659984"/>
              <a:chExt cx="257520" cy="301860"/>
            </a:xfrm>
          </p:grpSpPr>
          <p:sp>
            <p:nvSpPr>
              <p:cNvPr id="178" name="Freeform 87"/>
              <p:cNvSpPr>
                <a:spLocks/>
              </p:cNvSpPr>
              <p:nvPr/>
            </p:nvSpPr>
            <p:spPr bwMode="auto">
              <a:xfrm>
                <a:off x="5245520" y="2659984"/>
                <a:ext cx="257520" cy="301860"/>
              </a:xfrm>
              <a:custGeom>
                <a:avLst/>
                <a:gdLst>
                  <a:gd name="T0" fmla="*/ 953 w 953"/>
                  <a:gd name="T1" fmla="*/ 866 h 1114"/>
                  <a:gd name="T2" fmla="*/ 0 w 953"/>
                  <a:gd name="T3" fmla="*/ 866 h 1114"/>
                  <a:gd name="T4" fmla="*/ 0 w 953"/>
                  <a:gd name="T5" fmla="*/ 247 h 1114"/>
                  <a:gd name="T6" fmla="*/ 953 w 953"/>
                  <a:gd name="T7" fmla="*/ 247 h 1114"/>
                  <a:gd name="T8" fmla="*/ 953 w 953"/>
                  <a:gd name="T9" fmla="*/ 866 h 1114"/>
                </a:gdLst>
                <a:ahLst/>
                <a:cxnLst>
                  <a:cxn ang="0">
                    <a:pos x="T0" y="T1"/>
                  </a:cxn>
                  <a:cxn ang="0">
                    <a:pos x="T2" y="T3"/>
                  </a:cxn>
                  <a:cxn ang="0">
                    <a:pos x="T4" y="T5"/>
                  </a:cxn>
                  <a:cxn ang="0">
                    <a:pos x="T6" y="T7"/>
                  </a:cxn>
                  <a:cxn ang="0">
                    <a:pos x="T8" y="T9"/>
                  </a:cxn>
                </a:cxnLst>
                <a:rect l="0" t="0" r="r" b="b"/>
                <a:pathLst>
                  <a:path w="953" h="1114">
                    <a:moveTo>
                      <a:pt x="953" y="866"/>
                    </a:moveTo>
                    <a:cubicBezTo>
                      <a:pt x="635" y="618"/>
                      <a:pt x="317" y="1114"/>
                      <a:pt x="0" y="866"/>
                    </a:cubicBezTo>
                    <a:cubicBezTo>
                      <a:pt x="0" y="660"/>
                      <a:pt x="0" y="453"/>
                      <a:pt x="0" y="247"/>
                    </a:cubicBezTo>
                    <a:cubicBezTo>
                      <a:pt x="317" y="495"/>
                      <a:pt x="635" y="0"/>
                      <a:pt x="953" y="247"/>
                    </a:cubicBezTo>
                    <a:cubicBezTo>
                      <a:pt x="953" y="453"/>
                      <a:pt x="953" y="660"/>
                      <a:pt x="953" y="866"/>
                    </a:cubicBezTo>
                    <a:close/>
                  </a:path>
                </a:pathLst>
              </a:custGeom>
              <a:solidFill>
                <a:srgbClr val="B62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88"/>
              <p:cNvSpPr>
                <a:spLocks/>
              </p:cNvSpPr>
              <p:nvPr/>
            </p:nvSpPr>
            <p:spPr bwMode="auto">
              <a:xfrm>
                <a:off x="5260869" y="2765721"/>
                <a:ext cx="46047" cy="42636"/>
              </a:xfrm>
              <a:custGeom>
                <a:avLst/>
                <a:gdLst>
                  <a:gd name="T0" fmla="*/ 82 w 164"/>
                  <a:gd name="T1" fmla="*/ 0 h 161"/>
                  <a:gd name="T2" fmla="*/ 101 w 164"/>
                  <a:gd name="T3" fmla="*/ 63 h 161"/>
                  <a:gd name="T4" fmla="*/ 164 w 164"/>
                  <a:gd name="T5" fmla="*/ 64 h 161"/>
                  <a:gd name="T6" fmla="*/ 113 w 164"/>
                  <a:gd name="T7" fmla="*/ 101 h 161"/>
                  <a:gd name="T8" fmla="*/ 132 w 164"/>
                  <a:gd name="T9" fmla="*/ 161 h 161"/>
                  <a:gd name="T10" fmla="*/ 82 w 164"/>
                  <a:gd name="T11" fmla="*/ 119 h 161"/>
                  <a:gd name="T12" fmla="*/ 31 w 164"/>
                  <a:gd name="T13" fmla="*/ 142 h 161"/>
                  <a:gd name="T14" fmla="*/ 51 w 164"/>
                  <a:gd name="T15" fmla="*/ 89 h 161"/>
                  <a:gd name="T16" fmla="*/ 0 w 164"/>
                  <a:gd name="T17" fmla="*/ 33 h 161"/>
                  <a:gd name="T18" fmla="*/ 63 w 164"/>
                  <a:gd name="T19" fmla="*/ 56 h 161"/>
                  <a:gd name="T20" fmla="*/ 82 w 164"/>
                  <a:gd name="T2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161">
                    <a:moveTo>
                      <a:pt x="82" y="0"/>
                    </a:moveTo>
                    <a:cubicBezTo>
                      <a:pt x="88" y="21"/>
                      <a:pt x="95" y="42"/>
                      <a:pt x="101" y="63"/>
                    </a:cubicBezTo>
                    <a:cubicBezTo>
                      <a:pt x="122" y="65"/>
                      <a:pt x="143" y="66"/>
                      <a:pt x="164" y="64"/>
                    </a:cubicBezTo>
                    <a:cubicBezTo>
                      <a:pt x="147" y="77"/>
                      <a:pt x="130" y="90"/>
                      <a:pt x="113" y="101"/>
                    </a:cubicBezTo>
                    <a:cubicBezTo>
                      <a:pt x="120" y="121"/>
                      <a:pt x="126" y="141"/>
                      <a:pt x="132" y="161"/>
                    </a:cubicBezTo>
                    <a:cubicBezTo>
                      <a:pt x="116" y="148"/>
                      <a:pt x="99" y="134"/>
                      <a:pt x="82" y="119"/>
                    </a:cubicBezTo>
                    <a:cubicBezTo>
                      <a:pt x="65" y="128"/>
                      <a:pt x="48" y="136"/>
                      <a:pt x="31" y="142"/>
                    </a:cubicBezTo>
                    <a:cubicBezTo>
                      <a:pt x="38" y="125"/>
                      <a:pt x="44" y="107"/>
                      <a:pt x="51" y="89"/>
                    </a:cubicBezTo>
                    <a:cubicBezTo>
                      <a:pt x="34" y="72"/>
                      <a:pt x="17" y="53"/>
                      <a:pt x="0" y="33"/>
                    </a:cubicBezTo>
                    <a:cubicBezTo>
                      <a:pt x="21" y="43"/>
                      <a:pt x="42" y="50"/>
                      <a:pt x="63" y="56"/>
                    </a:cubicBezTo>
                    <a:cubicBezTo>
                      <a:pt x="69" y="38"/>
                      <a:pt x="76" y="19"/>
                      <a:pt x="82" y="0"/>
                    </a:cubicBezTo>
                    <a:close/>
                  </a:path>
                </a:pathLst>
              </a:custGeom>
              <a:solidFill>
                <a:srgbClr val="E1CB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89"/>
              <p:cNvSpPr>
                <a:spLocks/>
              </p:cNvSpPr>
              <p:nvPr/>
            </p:nvSpPr>
            <p:spPr bwMode="auto">
              <a:xfrm>
                <a:off x="5313737" y="2752077"/>
                <a:ext cx="15349" cy="13643"/>
              </a:xfrm>
              <a:custGeom>
                <a:avLst/>
                <a:gdLst>
                  <a:gd name="T0" fmla="*/ 29 w 57"/>
                  <a:gd name="T1" fmla="*/ 0 h 56"/>
                  <a:gd name="T2" fmla="*/ 35 w 57"/>
                  <a:gd name="T3" fmla="*/ 19 h 56"/>
                  <a:gd name="T4" fmla="*/ 57 w 57"/>
                  <a:gd name="T5" fmla="*/ 14 h 56"/>
                  <a:gd name="T6" fmla="*/ 39 w 57"/>
                  <a:gd name="T7" fmla="*/ 31 h 56"/>
                  <a:gd name="T8" fmla="*/ 46 w 57"/>
                  <a:gd name="T9" fmla="*/ 50 h 56"/>
                  <a:gd name="T10" fmla="*/ 29 w 57"/>
                  <a:gd name="T11" fmla="*/ 41 h 56"/>
                  <a:gd name="T12" fmla="*/ 11 w 57"/>
                  <a:gd name="T13" fmla="*/ 56 h 56"/>
                  <a:gd name="T14" fmla="*/ 18 w 57"/>
                  <a:gd name="T15" fmla="*/ 35 h 56"/>
                  <a:gd name="T16" fmla="*/ 0 w 57"/>
                  <a:gd name="T17" fmla="*/ 25 h 56"/>
                  <a:gd name="T18" fmla="*/ 22 w 57"/>
                  <a:gd name="T19" fmla="*/ 21 h 56"/>
                  <a:gd name="T20" fmla="*/ 29 w 57"/>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56">
                    <a:moveTo>
                      <a:pt x="29" y="0"/>
                    </a:moveTo>
                    <a:cubicBezTo>
                      <a:pt x="31" y="6"/>
                      <a:pt x="33" y="13"/>
                      <a:pt x="35" y="19"/>
                    </a:cubicBezTo>
                    <a:cubicBezTo>
                      <a:pt x="42" y="17"/>
                      <a:pt x="50" y="16"/>
                      <a:pt x="57" y="14"/>
                    </a:cubicBezTo>
                    <a:cubicBezTo>
                      <a:pt x="51" y="20"/>
                      <a:pt x="45" y="25"/>
                      <a:pt x="39" y="31"/>
                    </a:cubicBezTo>
                    <a:cubicBezTo>
                      <a:pt x="42" y="37"/>
                      <a:pt x="44" y="43"/>
                      <a:pt x="46" y="50"/>
                    </a:cubicBezTo>
                    <a:cubicBezTo>
                      <a:pt x="40" y="47"/>
                      <a:pt x="34" y="44"/>
                      <a:pt x="29" y="41"/>
                    </a:cubicBezTo>
                    <a:cubicBezTo>
                      <a:pt x="23" y="46"/>
                      <a:pt x="17" y="51"/>
                      <a:pt x="11" y="56"/>
                    </a:cubicBezTo>
                    <a:cubicBezTo>
                      <a:pt x="13" y="49"/>
                      <a:pt x="16" y="42"/>
                      <a:pt x="18" y="35"/>
                    </a:cubicBezTo>
                    <a:cubicBezTo>
                      <a:pt x="12" y="32"/>
                      <a:pt x="6" y="28"/>
                      <a:pt x="0" y="25"/>
                    </a:cubicBezTo>
                    <a:cubicBezTo>
                      <a:pt x="8" y="24"/>
                      <a:pt x="15" y="23"/>
                      <a:pt x="22" y="21"/>
                    </a:cubicBezTo>
                    <a:cubicBezTo>
                      <a:pt x="24" y="14"/>
                      <a:pt x="26" y="7"/>
                      <a:pt x="29" y="0"/>
                    </a:cubicBezTo>
                    <a:close/>
                  </a:path>
                </a:pathLst>
              </a:custGeom>
              <a:solidFill>
                <a:srgbClr val="E1CB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90"/>
              <p:cNvSpPr>
                <a:spLocks/>
              </p:cNvSpPr>
              <p:nvPr/>
            </p:nvSpPr>
            <p:spPr bwMode="auto">
              <a:xfrm>
                <a:off x="5313737" y="2804946"/>
                <a:ext cx="15349" cy="15349"/>
              </a:xfrm>
              <a:custGeom>
                <a:avLst/>
                <a:gdLst>
                  <a:gd name="T0" fmla="*/ 29 w 57"/>
                  <a:gd name="T1" fmla="*/ 0 h 56"/>
                  <a:gd name="T2" fmla="*/ 35 w 57"/>
                  <a:gd name="T3" fmla="*/ 19 h 56"/>
                  <a:gd name="T4" fmla="*/ 57 w 57"/>
                  <a:gd name="T5" fmla="*/ 14 h 56"/>
                  <a:gd name="T6" fmla="*/ 39 w 57"/>
                  <a:gd name="T7" fmla="*/ 31 h 56"/>
                  <a:gd name="T8" fmla="*/ 46 w 57"/>
                  <a:gd name="T9" fmla="*/ 50 h 56"/>
                  <a:gd name="T10" fmla="*/ 29 w 57"/>
                  <a:gd name="T11" fmla="*/ 41 h 56"/>
                  <a:gd name="T12" fmla="*/ 11 w 57"/>
                  <a:gd name="T13" fmla="*/ 56 h 56"/>
                  <a:gd name="T14" fmla="*/ 18 w 57"/>
                  <a:gd name="T15" fmla="*/ 35 h 56"/>
                  <a:gd name="T16" fmla="*/ 0 w 57"/>
                  <a:gd name="T17" fmla="*/ 25 h 56"/>
                  <a:gd name="T18" fmla="*/ 22 w 57"/>
                  <a:gd name="T19" fmla="*/ 22 h 56"/>
                  <a:gd name="T20" fmla="*/ 29 w 57"/>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56">
                    <a:moveTo>
                      <a:pt x="29" y="0"/>
                    </a:moveTo>
                    <a:cubicBezTo>
                      <a:pt x="31" y="6"/>
                      <a:pt x="33" y="13"/>
                      <a:pt x="35" y="19"/>
                    </a:cubicBezTo>
                    <a:cubicBezTo>
                      <a:pt x="42" y="18"/>
                      <a:pt x="50" y="16"/>
                      <a:pt x="57" y="14"/>
                    </a:cubicBezTo>
                    <a:cubicBezTo>
                      <a:pt x="51" y="20"/>
                      <a:pt x="45" y="25"/>
                      <a:pt x="39" y="31"/>
                    </a:cubicBezTo>
                    <a:cubicBezTo>
                      <a:pt x="42" y="37"/>
                      <a:pt x="44" y="44"/>
                      <a:pt x="46" y="50"/>
                    </a:cubicBezTo>
                    <a:cubicBezTo>
                      <a:pt x="40" y="47"/>
                      <a:pt x="34" y="44"/>
                      <a:pt x="29" y="41"/>
                    </a:cubicBezTo>
                    <a:cubicBezTo>
                      <a:pt x="23" y="46"/>
                      <a:pt x="17" y="51"/>
                      <a:pt x="11" y="56"/>
                    </a:cubicBezTo>
                    <a:cubicBezTo>
                      <a:pt x="13" y="49"/>
                      <a:pt x="16" y="42"/>
                      <a:pt x="18" y="35"/>
                    </a:cubicBezTo>
                    <a:cubicBezTo>
                      <a:pt x="12" y="32"/>
                      <a:pt x="6" y="28"/>
                      <a:pt x="0" y="25"/>
                    </a:cubicBezTo>
                    <a:cubicBezTo>
                      <a:pt x="8" y="24"/>
                      <a:pt x="15" y="23"/>
                      <a:pt x="22" y="22"/>
                    </a:cubicBezTo>
                    <a:cubicBezTo>
                      <a:pt x="24" y="14"/>
                      <a:pt x="26" y="7"/>
                      <a:pt x="29" y="0"/>
                    </a:cubicBezTo>
                    <a:close/>
                  </a:path>
                </a:pathLst>
              </a:custGeom>
              <a:solidFill>
                <a:srgbClr val="E1CB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Freeform 91"/>
              <p:cNvSpPr>
                <a:spLocks/>
              </p:cNvSpPr>
              <p:nvPr/>
            </p:nvSpPr>
            <p:spPr bwMode="auto">
              <a:xfrm>
                <a:off x="5329086" y="2764016"/>
                <a:ext cx="15349" cy="15349"/>
              </a:xfrm>
              <a:custGeom>
                <a:avLst/>
                <a:gdLst>
                  <a:gd name="T0" fmla="*/ 28 w 56"/>
                  <a:gd name="T1" fmla="*/ 0 h 59"/>
                  <a:gd name="T2" fmla="*/ 35 w 56"/>
                  <a:gd name="T3" fmla="*/ 19 h 59"/>
                  <a:gd name="T4" fmla="*/ 56 w 56"/>
                  <a:gd name="T5" fmla="*/ 12 h 59"/>
                  <a:gd name="T6" fmla="*/ 39 w 56"/>
                  <a:gd name="T7" fmla="*/ 30 h 59"/>
                  <a:gd name="T8" fmla="*/ 45 w 56"/>
                  <a:gd name="T9" fmla="*/ 48 h 59"/>
                  <a:gd name="T10" fmla="*/ 28 w 56"/>
                  <a:gd name="T11" fmla="*/ 41 h 59"/>
                  <a:gd name="T12" fmla="*/ 11 w 56"/>
                  <a:gd name="T13" fmla="*/ 59 h 59"/>
                  <a:gd name="T14" fmla="*/ 17 w 56"/>
                  <a:gd name="T15" fmla="*/ 36 h 59"/>
                  <a:gd name="T16" fmla="*/ 0 w 56"/>
                  <a:gd name="T17" fmla="*/ 28 h 59"/>
                  <a:gd name="T18" fmla="*/ 21 w 56"/>
                  <a:gd name="T19" fmla="*/ 22 h 59"/>
                  <a:gd name="T20" fmla="*/ 28 w 56"/>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9">
                    <a:moveTo>
                      <a:pt x="28" y="0"/>
                    </a:moveTo>
                    <a:cubicBezTo>
                      <a:pt x="30" y="6"/>
                      <a:pt x="32" y="12"/>
                      <a:pt x="35" y="19"/>
                    </a:cubicBezTo>
                    <a:cubicBezTo>
                      <a:pt x="42" y="16"/>
                      <a:pt x="49" y="14"/>
                      <a:pt x="56" y="12"/>
                    </a:cubicBezTo>
                    <a:cubicBezTo>
                      <a:pt x="50" y="18"/>
                      <a:pt x="44" y="24"/>
                      <a:pt x="39" y="30"/>
                    </a:cubicBezTo>
                    <a:cubicBezTo>
                      <a:pt x="41" y="36"/>
                      <a:pt x="43" y="42"/>
                      <a:pt x="45" y="48"/>
                    </a:cubicBezTo>
                    <a:cubicBezTo>
                      <a:pt x="40" y="46"/>
                      <a:pt x="34" y="44"/>
                      <a:pt x="28" y="41"/>
                    </a:cubicBezTo>
                    <a:cubicBezTo>
                      <a:pt x="22" y="47"/>
                      <a:pt x="16" y="53"/>
                      <a:pt x="11" y="59"/>
                    </a:cubicBezTo>
                    <a:cubicBezTo>
                      <a:pt x="13" y="51"/>
                      <a:pt x="15" y="44"/>
                      <a:pt x="17" y="36"/>
                    </a:cubicBezTo>
                    <a:cubicBezTo>
                      <a:pt x="11" y="34"/>
                      <a:pt x="6" y="31"/>
                      <a:pt x="0" y="28"/>
                    </a:cubicBezTo>
                    <a:cubicBezTo>
                      <a:pt x="7" y="26"/>
                      <a:pt x="14" y="24"/>
                      <a:pt x="21" y="22"/>
                    </a:cubicBezTo>
                    <a:cubicBezTo>
                      <a:pt x="23" y="15"/>
                      <a:pt x="26" y="8"/>
                      <a:pt x="28" y="0"/>
                    </a:cubicBezTo>
                    <a:close/>
                  </a:path>
                </a:pathLst>
              </a:custGeom>
              <a:solidFill>
                <a:srgbClr val="E1CB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Freeform 92"/>
              <p:cNvSpPr>
                <a:spLocks/>
              </p:cNvSpPr>
              <p:nvPr/>
            </p:nvSpPr>
            <p:spPr bwMode="auto">
              <a:xfrm>
                <a:off x="5329086" y="2787892"/>
                <a:ext cx="15349" cy="15349"/>
              </a:xfrm>
              <a:custGeom>
                <a:avLst/>
                <a:gdLst>
                  <a:gd name="T0" fmla="*/ 28 w 56"/>
                  <a:gd name="T1" fmla="*/ 0 h 58"/>
                  <a:gd name="T2" fmla="*/ 35 w 56"/>
                  <a:gd name="T3" fmla="*/ 18 h 58"/>
                  <a:gd name="T4" fmla="*/ 56 w 56"/>
                  <a:gd name="T5" fmla="*/ 11 h 58"/>
                  <a:gd name="T6" fmla="*/ 39 w 56"/>
                  <a:gd name="T7" fmla="*/ 29 h 58"/>
                  <a:gd name="T8" fmla="*/ 45 w 56"/>
                  <a:gd name="T9" fmla="*/ 48 h 58"/>
                  <a:gd name="T10" fmla="*/ 28 w 56"/>
                  <a:gd name="T11" fmla="*/ 41 h 58"/>
                  <a:gd name="T12" fmla="*/ 11 w 56"/>
                  <a:gd name="T13" fmla="*/ 58 h 58"/>
                  <a:gd name="T14" fmla="*/ 17 w 56"/>
                  <a:gd name="T15" fmla="*/ 36 h 58"/>
                  <a:gd name="T16" fmla="*/ 0 w 56"/>
                  <a:gd name="T17" fmla="*/ 28 h 58"/>
                  <a:gd name="T18" fmla="*/ 21 w 56"/>
                  <a:gd name="T19" fmla="*/ 22 h 58"/>
                  <a:gd name="T20" fmla="*/ 28 w 56"/>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8">
                    <a:moveTo>
                      <a:pt x="28" y="0"/>
                    </a:moveTo>
                    <a:cubicBezTo>
                      <a:pt x="30" y="6"/>
                      <a:pt x="32" y="12"/>
                      <a:pt x="35" y="18"/>
                    </a:cubicBezTo>
                    <a:cubicBezTo>
                      <a:pt x="42" y="16"/>
                      <a:pt x="49" y="14"/>
                      <a:pt x="56" y="11"/>
                    </a:cubicBezTo>
                    <a:cubicBezTo>
                      <a:pt x="50" y="17"/>
                      <a:pt x="44" y="23"/>
                      <a:pt x="39" y="29"/>
                    </a:cubicBezTo>
                    <a:cubicBezTo>
                      <a:pt x="41" y="36"/>
                      <a:pt x="43" y="42"/>
                      <a:pt x="45" y="48"/>
                    </a:cubicBezTo>
                    <a:cubicBezTo>
                      <a:pt x="40" y="45"/>
                      <a:pt x="34" y="43"/>
                      <a:pt x="28" y="41"/>
                    </a:cubicBezTo>
                    <a:cubicBezTo>
                      <a:pt x="22" y="46"/>
                      <a:pt x="16" y="52"/>
                      <a:pt x="11" y="58"/>
                    </a:cubicBezTo>
                    <a:cubicBezTo>
                      <a:pt x="13" y="51"/>
                      <a:pt x="15" y="43"/>
                      <a:pt x="17" y="36"/>
                    </a:cubicBezTo>
                    <a:cubicBezTo>
                      <a:pt x="11" y="33"/>
                      <a:pt x="6" y="30"/>
                      <a:pt x="0" y="28"/>
                    </a:cubicBezTo>
                    <a:cubicBezTo>
                      <a:pt x="7" y="26"/>
                      <a:pt x="14" y="24"/>
                      <a:pt x="21" y="22"/>
                    </a:cubicBezTo>
                    <a:cubicBezTo>
                      <a:pt x="23" y="15"/>
                      <a:pt x="26" y="7"/>
                      <a:pt x="28" y="0"/>
                    </a:cubicBezTo>
                    <a:close/>
                  </a:path>
                </a:pathLst>
              </a:custGeom>
              <a:solidFill>
                <a:srgbClr val="E1CB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2" name="Group 311"/>
            <p:cNvGrpSpPr/>
            <p:nvPr/>
          </p:nvGrpSpPr>
          <p:grpSpPr>
            <a:xfrm>
              <a:off x="7401489" y="4717476"/>
              <a:ext cx="259225" cy="208063"/>
              <a:chOff x="5243815" y="4068664"/>
              <a:chExt cx="259225" cy="208063"/>
            </a:xfrm>
          </p:grpSpPr>
          <p:sp>
            <p:nvSpPr>
              <p:cNvPr id="193" name="Freeform 102"/>
              <p:cNvSpPr>
                <a:spLocks/>
              </p:cNvSpPr>
              <p:nvPr/>
            </p:nvSpPr>
            <p:spPr bwMode="auto">
              <a:xfrm>
                <a:off x="5306915" y="4070370"/>
                <a:ext cx="133023" cy="204651"/>
              </a:xfrm>
              <a:custGeom>
                <a:avLst/>
                <a:gdLst>
                  <a:gd name="T0" fmla="*/ 0 w 486"/>
                  <a:gd name="T1" fmla="*/ 139 h 752"/>
                  <a:gd name="T2" fmla="*/ 0 w 486"/>
                  <a:gd name="T3" fmla="*/ 752 h 752"/>
                  <a:gd name="T4" fmla="*/ 486 w 486"/>
                  <a:gd name="T5" fmla="*/ 613 h 752"/>
                  <a:gd name="T6" fmla="*/ 486 w 486"/>
                  <a:gd name="T7" fmla="*/ 0 h 752"/>
                  <a:gd name="T8" fmla="*/ 0 w 486"/>
                  <a:gd name="T9" fmla="*/ 139 h 752"/>
                </a:gdLst>
                <a:ahLst/>
                <a:cxnLst>
                  <a:cxn ang="0">
                    <a:pos x="T0" y="T1"/>
                  </a:cxn>
                  <a:cxn ang="0">
                    <a:pos x="T2" y="T3"/>
                  </a:cxn>
                  <a:cxn ang="0">
                    <a:pos x="T4" y="T5"/>
                  </a:cxn>
                  <a:cxn ang="0">
                    <a:pos x="T6" y="T7"/>
                  </a:cxn>
                  <a:cxn ang="0">
                    <a:pos x="T8" y="T9"/>
                  </a:cxn>
                </a:cxnLst>
                <a:rect l="0" t="0" r="r" b="b"/>
                <a:pathLst>
                  <a:path w="486" h="752">
                    <a:moveTo>
                      <a:pt x="0" y="139"/>
                    </a:moveTo>
                    <a:cubicBezTo>
                      <a:pt x="0" y="343"/>
                      <a:pt x="0" y="548"/>
                      <a:pt x="0" y="752"/>
                    </a:cubicBezTo>
                    <a:cubicBezTo>
                      <a:pt x="162" y="738"/>
                      <a:pt x="324" y="627"/>
                      <a:pt x="486" y="613"/>
                    </a:cubicBezTo>
                    <a:cubicBezTo>
                      <a:pt x="486" y="409"/>
                      <a:pt x="486" y="204"/>
                      <a:pt x="486" y="0"/>
                    </a:cubicBezTo>
                    <a:cubicBezTo>
                      <a:pt x="324" y="14"/>
                      <a:pt x="162" y="125"/>
                      <a:pt x="0" y="139"/>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311" name="Group 310"/>
              <p:cNvGrpSpPr/>
              <p:nvPr/>
            </p:nvGrpSpPr>
            <p:grpSpPr>
              <a:xfrm>
                <a:off x="5243815" y="4068664"/>
                <a:ext cx="259225" cy="208063"/>
                <a:chOff x="5243815" y="4068664"/>
                <a:chExt cx="259225" cy="208063"/>
              </a:xfrm>
            </p:grpSpPr>
            <p:sp>
              <p:nvSpPr>
                <p:cNvPr id="191" name="Freeform 100"/>
                <p:cNvSpPr>
                  <a:spLocks/>
                </p:cNvSpPr>
                <p:nvPr/>
              </p:nvSpPr>
              <p:spPr bwMode="auto">
                <a:xfrm>
                  <a:off x="5439939" y="4068664"/>
                  <a:ext cx="63101" cy="187597"/>
                </a:xfrm>
                <a:custGeom>
                  <a:avLst/>
                  <a:gdLst>
                    <a:gd name="T0" fmla="*/ 234 w 234"/>
                    <a:gd name="T1" fmla="*/ 76 h 689"/>
                    <a:gd name="T2" fmla="*/ 0 w 234"/>
                    <a:gd name="T3" fmla="*/ 6 h 689"/>
                    <a:gd name="T4" fmla="*/ 0 w 234"/>
                    <a:gd name="T5" fmla="*/ 619 h 689"/>
                    <a:gd name="T6" fmla="*/ 234 w 234"/>
                    <a:gd name="T7" fmla="*/ 689 h 689"/>
                    <a:gd name="T8" fmla="*/ 234 w 234"/>
                    <a:gd name="T9" fmla="*/ 76 h 689"/>
                  </a:gdLst>
                  <a:ahLst/>
                  <a:cxnLst>
                    <a:cxn ang="0">
                      <a:pos x="T0" y="T1"/>
                    </a:cxn>
                    <a:cxn ang="0">
                      <a:pos x="T2" y="T3"/>
                    </a:cxn>
                    <a:cxn ang="0">
                      <a:pos x="T4" y="T5"/>
                    </a:cxn>
                    <a:cxn ang="0">
                      <a:pos x="T6" y="T7"/>
                    </a:cxn>
                    <a:cxn ang="0">
                      <a:pos x="T8" y="T9"/>
                    </a:cxn>
                  </a:cxnLst>
                  <a:rect l="0" t="0" r="r" b="b"/>
                  <a:pathLst>
                    <a:path w="234" h="689">
                      <a:moveTo>
                        <a:pt x="234" y="76"/>
                      </a:moveTo>
                      <a:cubicBezTo>
                        <a:pt x="156" y="15"/>
                        <a:pt x="78" y="0"/>
                        <a:pt x="0" y="6"/>
                      </a:cubicBezTo>
                      <a:cubicBezTo>
                        <a:pt x="0" y="210"/>
                        <a:pt x="0" y="415"/>
                        <a:pt x="0" y="619"/>
                      </a:cubicBezTo>
                      <a:cubicBezTo>
                        <a:pt x="78" y="613"/>
                        <a:pt x="156" y="629"/>
                        <a:pt x="234" y="689"/>
                      </a:cubicBezTo>
                      <a:cubicBezTo>
                        <a:pt x="234" y="484"/>
                        <a:pt x="234" y="280"/>
                        <a:pt x="234" y="76"/>
                      </a:cubicBezTo>
                      <a:close/>
                    </a:path>
                  </a:pathLst>
                </a:custGeom>
                <a:solidFill>
                  <a:srgbClr val="D120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Freeform 101"/>
                <p:cNvSpPr>
                  <a:spLocks/>
                </p:cNvSpPr>
                <p:nvPr/>
              </p:nvSpPr>
              <p:spPr bwMode="auto">
                <a:xfrm>
                  <a:off x="5243815" y="4090835"/>
                  <a:ext cx="63101" cy="185892"/>
                </a:xfrm>
                <a:custGeom>
                  <a:avLst/>
                  <a:gdLst>
                    <a:gd name="T0" fmla="*/ 0 w 233"/>
                    <a:gd name="T1" fmla="*/ 0 h 689"/>
                    <a:gd name="T2" fmla="*/ 0 w 233"/>
                    <a:gd name="T3" fmla="*/ 613 h 689"/>
                    <a:gd name="T4" fmla="*/ 233 w 233"/>
                    <a:gd name="T5" fmla="*/ 682 h 689"/>
                    <a:gd name="T6" fmla="*/ 233 w 233"/>
                    <a:gd name="T7" fmla="*/ 69 h 689"/>
                    <a:gd name="T8" fmla="*/ 0 w 233"/>
                    <a:gd name="T9" fmla="*/ 0 h 689"/>
                  </a:gdLst>
                  <a:ahLst/>
                  <a:cxnLst>
                    <a:cxn ang="0">
                      <a:pos x="T0" y="T1"/>
                    </a:cxn>
                    <a:cxn ang="0">
                      <a:pos x="T2" y="T3"/>
                    </a:cxn>
                    <a:cxn ang="0">
                      <a:pos x="T4" y="T5"/>
                    </a:cxn>
                    <a:cxn ang="0">
                      <a:pos x="T6" y="T7"/>
                    </a:cxn>
                    <a:cxn ang="0">
                      <a:pos x="T8" y="T9"/>
                    </a:cxn>
                  </a:cxnLst>
                  <a:rect l="0" t="0" r="r" b="b"/>
                  <a:pathLst>
                    <a:path w="233" h="689">
                      <a:moveTo>
                        <a:pt x="0" y="0"/>
                      </a:moveTo>
                      <a:cubicBezTo>
                        <a:pt x="0" y="204"/>
                        <a:pt x="0" y="408"/>
                        <a:pt x="0" y="613"/>
                      </a:cubicBezTo>
                      <a:cubicBezTo>
                        <a:pt x="78" y="673"/>
                        <a:pt x="155" y="689"/>
                        <a:pt x="233" y="682"/>
                      </a:cubicBezTo>
                      <a:cubicBezTo>
                        <a:pt x="233" y="478"/>
                        <a:pt x="233" y="273"/>
                        <a:pt x="233" y="69"/>
                      </a:cubicBezTo>
                      <a:cubicBezTo>
                        <a:pt x="155" y="76"/>
                        <a:pt x="78" y="60"/>
                        <a:pt x="0" y="0"/>
                      </a:cubicBezTo>
                      <a:close/>
                    </a:path>
                  </a:pathLst>
                </a:custGeom>
                <a:solidFill>
                  <a:srgbClr val="D120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Freeform 103"/>
                <p:cNvSpPr>
                  <a:spLocks/>
                </p:cNvSpPr>
                <p:nvPr/>
              </p:nvSpPr>
              <p:spPr bwMode="auto">
                <a:xfrm>
                  <a:off x="5323970" y="4113005"/>
                  <a:ext cx="98915" cy="121086"/>
                </a:xfrm>
                <a:custGeom>
                  <a:avLst/>
                  <a:gdLst>
                    <a:gd name="T0" fmla="*/ 337 w 365"/>
                    <a:gd name="T1" fmla="*/ 164 h 448"/>
                    <a:gd name="T2" fmla="*/ 365 w 365"/>
                    <a:gd name="T3" fmla="*/ 90 h 448"/>
                    <a:gd name="T4" fmla="*/ 301 w 365"/>
                    <a:gd name="T5" fmla="*/ 118 h 448"/>
                    <a:gd name="T6" fmla="*/ 301 w 365"/>
                    <a:gd name="T7" fmla="*/ 80 h 448"/>
                    <a:gd name="T8" fmla="*/ 240 w 365"/>
                    <a:gd name="T9" fmla="*/ 158 h 448"/>
                    <a:gd name="T10" fmla="*/ 257 w 365"/>
                    <a:gd name="T11" fmla="*/ 35 h 448"/>
                    <a:gd name="T12" fmla="*/ 221 w 365"/>
                    <a:gd name="T13" fmla="*/ 72 h 448"/>
                    <a:gd name="T14" fmla="*/ 182 w 365"/>
                    <a:gd name="T15" fmla="*/ 0 h 448"/>
                    <a:gd name="T16" fmla="*/ 144 w 365"/>
                    <a:gd name="T17" fmla="*/ 102 h 448"/>
                    <a:gd name="T18" fmla="*/ 108 w 365"/>
                    <a:gd name="T19" fmla="*/ 91 h 448"/>
                    <a:gd name="T20" fmla="*/ 124 w 365"/>
                    <a:gd name="T21" fmla="*/ 199 h 448"/>
                    <a:gd name="T22" fmla="*/ 64 w 365"/>
                    <a:gd name="T23" fmla="*/ 166 h 448"/>
                    <a:gd name="T24" fmla="*/ 58 w 365"/>
                    <a:gd name="T25" fmla="*/ 203 h 448"/>
                    <a:gd name="T26" fmla="*/ 0 w 365"/>
                    <a:gd name="T27" fmla="*/ 210 h 448"/>
                    <a:gd name="T28" fmla="*/ 23 w 365"/>
                    <a:gd name="T29" fmla="*/ 269 h 448"/>
                    <a:gd name="T30" fmla="*/ 0 w 365"/>
                    <a:gd name="T31" fmla="*/ 289 h 448"/>
                    <a:gd name="T32" fmla="*/ 86 w 365"/>
                    <a:gd name="T33" fmla="*/ 337 h 448"/>
                    <a:gd name="T34" fmla="*/ 74 w 365"/>
                    <a:gd name="T35" fmla="*/ 384 h 448"/>
                    <a:gd name="T36" fmla="*/ 171 w 365"/>
                    <a:gd name="T37" fmla="*/ 338 h 448"/>
                    <a:gd name="T38" fmla="*/ 163 w 365"/>
                    <a:gd name="T39" fmla="*/ 448 h 448"/>
                    <a:gd name="T40" fmla="*/ 182 w 365"/>
                    <a:gd name="T41" fmla="*/ 440 h 448"/>
                    <a:gd name="T42" fmla="*/ 202 w 365"/>
                    <a:gd name="T43" fmla="*/ 433 h 448"/>
                    <a:gd name="T44" fmla="*/ 194 w 365"/>
                    <a:gd name="T45" fmla="*/ 329 h 448"/>
                    <a:gd name="T46" fmla="*/ 291 w 365"/>
                    <a:gd name="T47" fmla="*/ 305 h 448"/>
                    <a:gd name="T48" fmla="*/ 279 w 365"/>
                    <a:gd name="T49" fmla="*/ 265 h 448"/>
                    <a:gd name="T50" fmla="*/ 337 w 365"/>
                    <a:gd name="T51" fmla="*/ 16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5" h="448">
                      <a:moveTo>
                        <a:pt x="337" y="164"/>
                      </a:moveTo>
                      <a:cubicBezTo>
                        <a:pt x="346" y="139"/>
                        <a:pt x="355" y="114"/>
                        <a:pt x="365" y="90"/>
                      </a:cubicBezTo>
                      <a:cubicBezTo>
                        <a:pt x="344" y="99"/>
                        <a:pt x="322" y="108"/>
                        <a:pt x="301" y="118"/>
                      </a:cubicBezTo>
                      <a:cubicBezTo>
                        <a:pt x="301" y="106"/>
                        <a:pt x="301" y="93"/>
                        <a:pt x="301" y="80"/>
                      </a:cubicBezTo>
                      <a:cubicBezTo>
                        <a:pt x="281" y="106"/>
                        <a:pt x="260" y="132"/>
                        <a:pt x="240" y="158"/>
                      </a:cubicBezTo>
                      <a:cubicBezTo>
                        <a:pt x="245" y="117"/>
                        <a:pt x="251" y="76"/>
                        <a:pt x="257" y="35"/>
                      </a:cubicBezTo>
                      <a:cubicBezTo>
                        <a:pt x="245" y="47"/>
                        <a:pt x="233" y="60"/>
                        <a:pt x="221" y="72"/>
                      </a:cubicBezTo>
                      <a:cubicBezTo>
                        <a:pt x="208" y="48"/>
                        <a:pt x="195" y="24"/>
                        <a:pt x="182" y="0"/>
                      </a:cubicBezTo>
                      <a:cubicBezTo>
                        <a:pt x="169" y="34"/>
                        <a:pt x="156" y="68"/>
                        <a:pt x="144" y="102"/>
                      </a:cubicBezTo>
                      <a:cubicBezTo>
                        <a:pt x="132" y="98"/>
                        <a:pt x="120" y="95"/>
                        <a:pt x="108" y="91"/>
                      </a:cubicBezTo>
                      <a:cubicBezTo>
                        <a:pt x="114" y="127"/>
                        <a:pt x="119" y="163"/>
                        <a:pt x="124" y="199"/>
                      </a:cubicBezTo>
                      <a:cubicBezTo>
                        <a:pt x="104" y="188"/>
                        <a:pt x="84" y="178"/>
                        <a:pt x="64" y="166"/>
                      </a:cubicBezTo>
                      <a:cubicBezTo>
                        <a:pt x="62" y="179"/>
                        <a:pt x="60" y="191"/>
                        <a:pt x="58" y="203"/>
                      </a:cubicBezTo>
                      <a:cubicBezTo>
                        <a:pt x="39" y="206"/>
                        <a:pt x="19" y="209"/>
                        <a:pt x="0" y="210"/>
                      </a:cubicBezTo>
                      <a:cubicBezTo>
                        <a:pt x="7" y="230"/>
                        <a:pt x="15" y="250"/>
                        <a:pt x="23" y="269"/>
                      </a:cubicBezTo>
                      <a:cubicBezTo>
                        <a:pt x="15" y="276"/>
                        <a:pt x="7" y="283"/>
                        <a:pt x="0" y="289"/>
                      </a:cubicBezTo>
                      <a:cubicBezTo>
                        <a:pt x="29" y="307"/>
                        <a:pt x="57" y="322"/>
                        <a:pt x="86" y="337"/>
                      </a:cubicBezTo>
                      <a:cubicBezTo>
                        <a:pt x="82" y="352"/>
                        <a:pt x="78" y="368"/>
                        <a:pt x="74" y="384"/>
                      </a:cubicBezTo>
                      <a:cubicBezTo>
                        <a:pt x="106" y="370"/>
                        <a:pt x="139" y="354"/>
                        <a:pt x="171" y="338"/>
                      </a:cubicBezTo>
                      <a:cubicBezTo>
                        <a:pt x="168" y="374"/>
                        <a:pt x="166" y="411"/>
                        <a:pt x="163" y="448"/>
                      </a:cubicBezTo>
                      <a:cubicBezTo>
                        <a:pt x="169" y="445"/>
                        <a:pt x="176" y="443"/>
                        <a:pt x="182" y="440"/>
                      </a:cubicBezTo>
                      <a:cubicBezTo>
                        <a:pt x="189" y="438"/>
                        <a:pt x="195" y="435"/>
                        <a:pt x="202" y="433"/>
                      </a:cubicBezTo>
                      <a:cubicBezTo>
                        <a:pt x="199" y="398"/>
                        <a:pt x="196" y="364"/>
                        <a:pt x="194" y="329"/>
                      </a:cubicBezTo>
                      <a:cubicBezTo>
                        <a:pt x="226" y="320"/>
                        <a:pt x="259" y="312"/>
                        <a:pt x="291" y="305"/>
                      </a:cubicBezTo>
                      <a:cubicBezTo>
                        <a:pt x="287" y="292"/>
                        <a:pt x="283" y="278"/>
                        <a:pt x="279" y="265"/>
                      </a:cubicBezTo>
                      <a:cubicBezTo>
                        <a:pt x="307" y="231"/>
                        <a:pt x="346" y="165"/>
                        <a:pt x="337" y="164"/>
                      </a:cubicBezTo>
                      <a:close/>
                    </a:path>
                  </a:pathLst>
                </a:custGeom>
                <a:solidFill>
                  <a:srgbClr val="D120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205" name="Freeform 114"/>
            <p:cNvSpPr>
              <a:spLocks/>
            </p:cNvSpPr>
            <p:nvPr/>
          </p:nvSpPr>
          <p:spPr bwMode="auto">
            <a:xfrm>
              <a:off x="7399343" y="3226790"/>
              <a:ext cx="259225" cy="298450"/>
            </a:xfrm>
            <a:custGeom>
              <a:avLst/>
              <a:gdLst>
                <a:gd name="T0" fmla="*/ 953 w 953"/>
                <a:gd name="T1" fmla="*/ 238 h 1100"/>
                <a:gd name="T2" fmla="*/ 953 w 953"/>
                <a:gd name="T3" fmla="*/ 862 h 1100"/>
                <a:gd name="T4" fmla="*/ 0 w 953"/>
                <a:gd name="T5" fmla="*/ 862 h 1100"/>
                <a:gd name="T6" fmla="*/ 0 w 953"/>
                <a:gd name="T7" fmla="*/ 238 h 1100"/>
                <a:gd name="T8" fmla="*/ 953 w 953"/>
                <a:gd name="T9" fmla="*/ 238 h 1100"/>
              </a:gdLst>
              <a:ahLst/>
              <a:cxnLst>
                <a:cxn ang="0">
                  <a:pos x="T0" y="T1"/>
                </a:cxn>
                <a:cxn ang="0">
                  <a:pos x="T2" y="T3"/>
                </a:cxn>
                <a:cxn ang="0">
                  <a:pos x="T4" y="T5"/>
                </a:cxn>
                <a:cxn ang="0">
                  <a:pos x="T6" y="T7"/>
                </a:cxn>
                <a:cxn ang="0">
                  <a:pos x="T8" y="T9"/>
                </a:cxn>
              </a:cxnLst>
              <a:rect l="0" t="0" r="r" b="b"/>
              <a:pathLst>
                <a:path w="953" h="1100">
                  <a:moveTo>
                    <a:pt x="953" y="238"/>
                  </a:moveTo>
                  <a:cubicBezTo>
                    <a:pt x="953" y="446"/>
                    <a:pt x="953" y="654"/>
                    <a:pt x="953" y="862"/>
                  </a:cubicBezTo>
                  <a:cubicBezTo>
                    <a:pt x="635" y="625"/>
                    <a:pt x="318" y="1100"/>
                    <a:pt x="0" y="862"/>
                  </a:cubicBezTo>
                  <a:cubicBezTo>
                    <a:pt x="0" y="654"/>
                    <a:pt x="0" y="446"/>
                    <a:pt x="0" y="238"/>
                  </a:cubicBezTo>
                  <a:cubicBezTo>
                    <a:pt x="318" y="475"/>
                    <a:pt x="635" y="0"/>
                    <a:pt x="953" y="238"/>
                  </a:cubicBezTo>
                  <a:close/>
                </a:path>
              </a:pathLst>
            </a:custGeom>
            <a:solidFill>
              <a:srgbClr val="252C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6" name="Freeform 115"/>
            <p:cNvSpPr>
              <a:spLocks/>
            </p:cNvSpPr>
            <p:nvPr/>
          </p:nvSpPr>
          <p:spPr bwMode="auto">
            <a:xfrm>
              <a:off x="7399343" y="3277953"/>
              <a:ext cx="259225" cy="196124"/>
            </a:xfrm>
            <a:custGeom>
              <a:avLst/>
              <a:gdLst>
                <a:gd name="T0" fmla="*/ 953 w 953"/>
                <a:gd name="T1" fmla="*/ 49 h 722"/>
                <a:gd name="T2" fmla="*/ 953 w 953"/>
                <a:gd name="T3" fmla="*/ 119 h 722"/>
                <a:gd name="T4" fmla="*/ 710 w 953"/>
                <a:gd name="T5" fmla="*/ 208 h 722"/>
                <a:gd name="T6" fmla="*/ 953 w 953"/>
                <a:gd name="T7" fmla="*/ 275 h 722"/>
                <a:gd name="T8" fmla="*/ 953 w 953"/>
                <a:gd name="T9" fmla="*/ 447 h 722"/>
                <a:gd name="T10" fmla="*/ 710 w 953"/>
                <a:gd name="T11" fmla="*/ 381 h 722"/>
                <a:gd name="T12" fmla="*/ 953 w 953"/>
                <a:gd name="T13" fmla="*/ 603 h 722"/>
                <a:gd name="T14" fmla="*/ 953 w 953"/>
                <a:gd name="T15" fmla="*/ 673 h 722"/>
                <a:gd name="T16" fmla="*/ 866 w 953"/>
                <a:gd name="T17" fmla="*/ 625 h 722"/>
                <a:gd name="T18" fmla="*/ 551 w 953"/>
                <a:gd name="T19" fmla="*/ 445 h 722"/>
                <a:gd name="T20" fmla="*/ 551 w 953"/>
                <a:gd name="T21" fmla="*/ 646 h 722"/>
                <a:gd name="T22" fmla="*/ 402 w 953"/>
                <a:gd name="T23" fmla="*/ 700 h 722"/>
                <a:gd name="T24" fmla="*/ 402 w 953"/>
                <a:gd name="T25" fmla="*/ 499 h 722"/>
                <a:gd name="T26" fmla="*/ 87 w 953"/>
                <a:gd name="T27" fmla="*/ 722 h 722"/>
                <a:gd name="T28" fmla="*/ 0 w 953"/>
                <a:gd name="T29" fmla="*/ 673 h 722"/>
                <a:gd name="T30" fmla="*/ 0 w 953"/>
                <a:gd name="T31" fmla="*/ 603 h 722"/>
                <a:gd name="T32" fmla="*/ 243 w 953"/>
                <a:gd name="T33" fmla="*/ 513 h 722"/>
                <a:gd name="T34" fmla="*/ 0 w 953"/>
                <a:gd name="T35" fmla="*/ 447 h 722"/>
                <a:gd name="T36" fmla="*/ 0 w 953"/>
                <a:gd name="T37" fmla="*/ 275 h 722"/>
                <a:gd name="T38" fmla="*/ 243 w 953"/>
                <a:gd name="T39" fmla="*/ 341 h 722"/>
                <a:gd name="T40" fmla="*/ 0 w 953"/>
                <a:gd name="T41" fmla="*/ 118 h 722"/>
                <a:gd name="T42" fmla="*/ 0 w 953"/>
                <a:gd name="T43" fmla="*/ 49 h 722"/>
                <a:gd name="T44" fmla="*/ 87 w 953"/>
                <a:gd name="T45" fmla="*/ 97 h 722"/>
                <a:gd name="T46" fmla="*/ 402 w 953"/>
                <a:gd name="T47" fmla="*/ 277 h 722"/>
                <a:gd name="T48" fmla="*/ 402 w 953"/>
                <a:gd name="T49" fmla="*/ 76 h 722"/>
                <a:gd name="T50" fmla="*/ 551 w 953"/>
                <a:gd name="T51" fmla="*/ 21 h 722"/>
                <a:gd name="T52" fmla="*/ 551 w 953"/>
                <a:gd name="T53" fmla="*/ 223 h 722"/>
                <a:gd name="T54" fmla="*/ 866 w 953"/>
                <a:gd name="T55" fmla="*/ 0 h 722"/>
                <a:gd name="T56" fmla="*/ 953 w 953"/>
                <a:gd name="T57" fmla="*/ 49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53" h="722">
                  <a:moveTo>
                    <a:pt x="953" y="49"/>
                  </a:moveTo>
                  <a:cubicBezTo>
                    <a:pt x="953" y="72"/>
                    <a:pt x="953" y="96"/>
                    <a:pt x="953" y="119"/>
                  </a:cubicBezTo>
                  <a:cubicBezTo>
                    <a:pt x="872" y="110"/>
                    <a:pt x="791" y="148"/>
                    <a:pt x="710" y="208"/>
                  </a:cubicBezTo>
                  <a:cubicBezTo>
                    <a:pt x="791" y="200"/>
                    <a:pt x="872" y="214"/>
                    <a:pt x="953" y="275"/>
                  </a:cubicBezTo>
                  <a:cubicBezTo>
                    <a:pt x="953" y="332"/>
                    <a:pt x="953" y="390"/>
                    <a:pt x="953" y="447"/>
                  </a:cubicBezTo>
                  <a:cubicBezTo>
                    <a:pt x="872" y="386"/>
                    <a:pt x="791" y="372"/>
                    <a:pt x="710" y="381"/>
                  </a:cubicBezTo>
                  <a:cubicBezTo>
                    <a:pt x="791" y="424"/>
                    <a:pt x="872" y="491"/>
                    <a:pt x="953" y="603"/>
                  </a:cubicBezTo>
                  <a:cubicBezTo>
                    <a:pt x="953" y="627"/>
                    <a:pt x="953" y="650"/>
                    <a:pt x="953" y="673"/>
                  </a:cubicBezTo>
                  <a:cubicBezTo>
                    <a:pt x="924" y="651"/>
                    <a:pt x="895" y="636"/>
                    <a:pt x="866" y="625"/>
                  </a:cubicBezTo>
                  <a:cubicBezTo>
                    <a:pt x="761" y="518"/>
                    <a:pt x="656" y="476"/>
                    <a:pt x="551" y="445"/>
                  </a:cubicBezTo>
                  <a:cubicBezTo>
                    <a:pt x="551" y="512"/>
                    <a:pt x="551" y="579"/>
                    <a:pt x="551" y="646"/>
                  </a:cubicBezTo>
                  <a:cubicBezTo>
                    <a:pt x="501" y="663"/>
                    <a:pt x="452" y="683"/>
                    <a:pt x="402" y="700"/>
                  </a:cubicBezTo>
                  <a:cubicBezTo>
                    <a:pt x="402" y="633"/>
                    <a:pt x="402" y="566"/>
                    <a:pt x="402" y="499"/>
                  </a:cubicBezTo>
                  <a:cubicBezTo>
                    <a:pt x="297" y="602"/>
                    <a:pt x="192" y="694"/>
                    <a:pt x="87" y="722"/>
                  </a:cubicBezTo>
                  <a:cubicBezTo>
                    <a:pt x="58" y="711"/>
                    <a:pt x="29" y="695"/>
                    <a:pt x="0" y="673"/>
                  </a:cubicBezTo>
                  <a:cubicBezTo>
                    <a:pt x="0" y="650"/>
                    <a:pt x="0" y="627"/>
                    <a:pt x="0" y="603"/>
                  </a:cubicBezTo>
                  <a:cubicBezTo>
                    <a:pt x="81" y="612"/>
                    <a:pt x="162" y="574"/>
                    <a:pt x="243" y="513"/>
                  </a:cubicBezTo>
                  <a:cubicBezTo>
                    <a:pt x="162" y="522"/>
                    <a:pt x="81" y="508"/>
                    <a:pt x="0" y="447"/>
                  </a:cubicBezTo>
                  <a:cubicBezTo>
                    <a:pt x="0" y="390"/>
                    <a:pt x="0" y="332"/>
                    <a:pt x="0" y="275"/>
                  </a:cubicBezTo>
                  <a:cubicBezTo>
                    <a:pt x="81" y="335"/>
                    <a:pt x="162" y="349"/>
                    <a:pt x="243" y="341"/>
                  </a:cubicBezTo>
                  <a:cubicBezTo>
                    <a:pt x="162" y="297"/>
                    <a:pt x="81" y="231"/>
                    <a:pt x="0" y="118"/>
                  </a:cubicBezTo>
                  <a:cubicBezTo>
                    <a:pt x="0" y="95"/>
                    <a:pt x="0" y="72"/>
                    <a:pt x="0" y="49"/>
                  </a:cubicBezTo>
                  <a:cubicBezTo>
                    <a:pt x="29" y="70"/>
                    <a:pt x="58" y="86"/>
                    <a:pt x="87" y="97"/>
                  </a:cubicBezTo>
                  <a:cubicBezTo>
                    <a:pt x="192" y="203"/>
                    <a:pt x="297" y="246"/>
                    <a:pt x="402" y="277"/>
                  </a:cubicBezTo>
                  <a:cubicBezTo>
                    <a:pt x="402" y="210"/>
                    <a:pt x="402" y="143"/>
                    <a:pt x="402" y="76"/>
                  </a:cubicBezTo>
                  <a:cubicBezTo>
                    <a:pt x="452" y="58"/>
                    <a:pt x="501" y="39"/>
                    <a:pt x="551" y="21"/>
                  </a:cubicBezTo>
                  <a:cubicBezTo>
                    <a:pt x="551" y="89"/>
                    <a:pt x="551" y="156"/>
                    <a:pt x="551" y="223"/>
                  </a:cubicBezTo>
                  <a:cubicBezTo>
                    <a:pt x="656" y="120"/>
                    <a:pt x="761" y="28"/>
                    <a:pt x="866" y="0"/>
                  </a:cubicBezTo>
                  <a:cubicBezTo>
                    <a:pt x="895" y="11"/>
                    <a:pt x="924" y="27"/>
                    <a:pt x="953" y="49"/>
                  </a:cubicBezTo>
                  <a:close/>
                </a:path>
              </a:pathLst>
            </a:custGeom>
            <a:solidFill>
              <a:srgbClr val="E3E3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305" name="Group 304"/>
            <p:cNvGrpSpPr/>
            <p:nvPr/>
          </p:nvGrpSpPr>
          <p:grpSpPr>
            <a:xfrm>
              <a:off x="7399343" y="3286481"/>
              <a:ext cx="259225" cy="179070"/>
              <a:chOff x="5243815" y="2944791"/>
              <a:chExt cx="259225" cy="179070"/>
            </a:xfrm>
          </p:grpSpPr>
          <p:sp>
            <p:nvSpPr>
              <p:cNvPr id="207" name="Freeform 116"/>
              <p:cNvSpPr>
                <a:spLocks/>
              </p:cNvSpPr>
              <p:nvPr/>
            </p:nvSpPr>
            <p:spPr bwMode="auto">
              <a:xfrm>
                <a:off x="5407536" y="3041999"/>
                <a:ext cx="95504" cy="76745"/>
              </a:xfrm>
              <a:custGeom>
                <a:avLst/>
                <a:gdLst>
                  <a:gd name="T0" fmla="*/ 66 w 348"/>
                  <a:gd name="T1" fmla="*/ 0 h 283"/>
                  <a:gd name="T2" fmla="*/ 348 w 348"/>
                  <a:gd name="T3" fmla="*/ 242 h 283"/>
                  <a:gd name="T4" fmla="*/ 348 w 348"/>
                  <a:gd name="T5" fmla="*/ 283 h 283"/>
                  <a:gd name="T6" fmla="*/ 0 w 348"/>
                  <a:gd name="T7" fmla="*/ 16 h 283"/>
                  <a:gd name="T8" fmla="*/ 66 w 348"/>
                  <a:gd name="T9" fmla="*/ 0 h 283"/>
                </a:gdLst>
                <a:ahLst/>
                <a:cxnLst>
                  <a:cxn ang="0">
                    <a:pos x="T0" y="T1"/>
                  </a:cxn>
                  <a:cxn ang="0">
                    <a:pos x="T2" y="T3"/>
                  </a:cxn>
                  <a:cxn ang="0">
                    <a:pos x="T4" y="T5"/>
                  </a:cxn>
                  <a:cxn ang="0">
                    <a:pos x="T6" y="T7"/>
                  </a:cxn>
                  <a:cxn ang="0">
                    <a:pos x="T8" y="T9"/>
                  </a:cxn>
                </a:cxnLst>
                <a:rect l="0" t="0" r="r" b="b"/>
                <a:pathLst>
                  <a:path w="348" h="283">
                    <a:moveTo>
                      <a:pt x="66" y="0"/>
                    </a:moveTo>
                    <a:cubicBezTo>
                      <a:pt x="160" y="43"/>
                      <a:pt x="254" y="111"/>
                      <a:pt x="348" y="242"/>
                    </a:cubicBezTo>
                    <a:cubicBezTo>
                      <a:pt x="348" y="255"/>
                      <a:pt x="348" y="269"/>
                      <a:pt x="348" y="283"/>
                    </a:cubicBezTo>
                    <a:cubicBezTo>
                      <a:pt x="232" y="123"/>
                      <a:pt x="116" y="57"/>
                      <a:pt x="0" y="16"/>
                    </a:cubicBezTo>
                    <a:cubicBezTo>
                      <a:pt x="22" y="10"/>
                      <a:pt x="44" y="5"/>
                      <a:pt x="66" y="0"/>
                    </a:cubicBezTo>
                    <a:close/>
                  </a:path>
                </a:pathLst>
              </a:custGeom>
              <a:solidFill>
                <a:srgbClr val="A820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Freeform 117"/>
              <p:cNvSpPr>
                <a:spLocks/>
              </p:cNvSpPr>
              <p:nvPr/>
            </p:nvSpPr>
            <p:spPr bwMode="auto">
              <a:xfrm>
                <a:off x="5243815" y="2951612"/>
                <a:ext cx="95504" cy="76745"/>
              </a:xfrm>
              <a:custGeom>
                <a:avLst/>
                <a:gdLst>
                  <a:gd name="T0" fmla="*/ 348 w 348"/>
                  <a:gd name="T1" fmla="*/ 267 h 283"/>
                  <a:gd name="T2" fmla="*/ 282 w 348"/>
                  <a:gd name="T3" fmla="*/ 283 h 283"/>
                  <a:gd name="T4" fmla="*/ 0 w 348"/>
                  <a:gd name="T5" fmla="*/ 42 h 283"/>
                  <a:gd name="T6" fmla="*/ 0 w 348"/>
                  <a:gd name="T7" fmla="*/ 0 h 283"/>
                  <a:gd name="T8" fmla="*/ 348 w 348"/>
                  <a:gd name="T9" fmla="*/ 267 h 283"/>
                </a:gdLst>
                <a:ahLst/>
                <a:cxnLst>
                  <a:cxn ang="0">
                    <a:pos x="T0" y="T1"/>
                  </a:cxn>
                  <a:cxn ang="0">
                    <a:pos x="T2" y="T3"/>
                  </a:cxn>
                  <a:cxn ang="0">
                    <a:pos x="T4" y="T5"/>
                  </a:cxn>
                  <a:cxn ang="0">
                    <a:pos x="T6" y="T7"/>
                  </a:cxn>
                  <a:cxn ang="0">
                    <a:pos x="T8" y="T9"/>
                  </a:cxn>
                </a:cxnLst>
                <a:rect l="0" t="0" r="r" b="b"/>
                <a:pathLst>
                  <a:path w="348" h="283">
                    <a:moveTo>
                      <a:pt x="348" y="267"/>
                    </a:moveTo>
                    <a:cubicBezTo>
                      <a:pt x="326" y="274"/>
                      <a:pt x="304" y="279"/>
                      <a:pt x="282" y="283"/>
                    </a:cubicBezTo>
                    <a:cubicBezTo>
                      <a:pt x="188" y="241"/>
                      <a:pt x="94" y="173"/>
                      <a:pt x="0" y="42"/>
                    </a:cubicBezTo>
                    <a:cubicBezTo>
                      <a:pt x="0" y="28"/>
                      <a:pt x="0" y="14"/>
                      <a:pt x="0" y="0"/>
                    </a:cubicBezTo>
                    <a:cubicBezTo>
                      <a:pt x="116" y="161"/>
                      <a:pt x="232" y="227"/>
                      <a:pt x="348" y="267"/>
                    </a:cubicBezTo>
                    <a:close/>
                  </a:path>
                </a:pathLst>
              </a:custGeom>
              <a:solidFill>
                <a:srgbClr val="A820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9" name="Freeform 118"/>
              <p:cNvSpPr>
                <a:spLocks/>
              </p:cNvSpPr>
              <p:nvPr/>
            </p:nvSpPr>
            <p:spPr bwMode="auto">
              <a:xfrm>
                <a:off x="5243815" y="3070992"/>
                <a:ext cx="95504" cy="51163"/>
              </a:xfrm>
              <a:custGeom>
                <a:avLst/>
                <a:gdLst>
                  <a:gd name="T0" fmla="*/ 348 w 348"/>
                  <a:gd name="T1" fmla="*/ 0 h 190"/>
                  <a:gd name="T2" fmla="*/ 0 w 348"/>
                  <a:gd name="T3" fmla="*/ 177 h 190"/>
                  <a:gd name="T4" fmla="*/ 0 w 348"/>
                  <a:gd name="T5" fmla="*/ 136 h 190"/>
                  <a:gd name="T6" fmla="*/ 282 w 348"/>
                  <a:gd name="T7" fmla="*/ 16 h 190"/>
                  <a:gd name="T8" fmla="*/ 348 w 348"/>
                  <a:gd name="T9" fmla="*/ 0 h 190"/>
                </a:gdLst>
                <a:ahLst/>
                <a:cxnLst>
                  <a:cxn ang="0">
                    <a:pos x="T0" y="T1"/>
                  </a:cxn>
                  <a:cxn ang="0">
                    <a:pos x="T2" y="T3"/>
                  </a:cxn>
                  <a:cxn ang="0">
                    <a:pos x="T4" y="T5"/>
                  </a:cxn>
                  <a:cxn ang="0">
                    <a:pos x="T6" y="T7"/>
                  </a:cxn>
                  <a:cxn ang="0">
                    <a:pos x="T8" y="T9"/>
                  </a:cxn>
                </a:cxnLst>
                <a:rect l="0" t="0" r="r" b="b"/>
                <a:pathLst>
                  <a:path w="348" h="190">
                    <a:moveTo>
                      <a:pt x="348" y="0"/>
                    </a:moveTo>
                    <a:cubicBezTo>
                      <a:pt x="232" y="108"/>
                      <a:pt x="116" y="190"/>
                      <a:pt x="0" y="177"/>
                    </a:cubicBezTo>
                    <a:cubicBezTo>
                      <a:pt x="0" y="163"/>
                      <a:pt x="0" y="149"/>
                      <a:pt x="0" y="136"/>
                    </a:cubicBezTo>
                    <a:cubicBezTo>
                      <a:pt x="94" y="146"/>
                      <a:pt x="188" y="93"/>
                      <a:pt x="282" y="16"/>
                    </a:cubicBezTo>
                    <a:cubicBezTo>
                      <a:pt x="304" y="12"/>
                      <a:pt x="326" y="6"/>
                      <a:pt x="348" y="0"/>
                    </a:cubicBezTo>
                    <a:close/>
                  </a:path>
                </a:pathLst>
              </a:custGeom>
              <a:solidFill>
                <a:srgbClr val="A820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0" name="Freeform 119"/>
              <p:cNvSpPr>
                <a:spLocks/>
              </p:cNvSpPr>
              <p:nvPr/>
            </p:nvSpPr>
            <p:spPr bwMode="auto">
              <a:xfrm>
                <a:off x="5407536" y="2948201"/>
                <a:ext cx="95504" cy="51163"/>
              </a:xfrm>
              <a:custGeom>
                <a:avLst/>
                <a:gdLst>
                  <a:gd name="T0" fmla="*/ 0 w 348"/>
                  <a:gd name="T1" fmla="*/ 190 h 190"/>
                  <a:gd name="T2" fmla="*/ 348 w 348"/>
                  <a:gd name="T3" fmla="*/ 12 h 190"/>
                  <a:gd name="T4" fmla="*/ 348 w 348"/>
                  <a:gd name="T5" fmla="*/ 54 h 190"/>
                  <a:gd name="T6" fmla="*/ 66 w 348"/>
                  <a:gd name="T7" fmla="*/ 174 h 190"/>
                  <a:gd name="T8" fmla="*/ 0 w 348"/>
                  <a:gd name="T9" fmla="*/ 190 h 190"/>
                </a:gdLst>
                <a:ahLst/>
                <a:cxnLst>
                  <a:cxn ang="0">
                    <a:pos x="T0" y="T1"/>
                  </a:cxn>
                  <a:cxn ang="0">
                    <a:pos x="T2" y="T3"/>
                  </a:cxn>
                  <a:cxn ang="0">
                    <a:pos x="T4" y="T5"/>
                  </a:cxn>
                  <a:cxn ang="0">
                    <a:pos x="T6" y="T7"/>
                  </a:cxn>
                  <a:cxn ang="0">
                    <a:pos x="T8" y="T9"/>
                  </a:cxn>
                </a:cxnLst>
                <a:rect l="0" t="0" r="r" b="b"/>
                <a:pathLst>
                  <a:path w="348" h="190">
                    <a:moveTo>
                      <a:pt x="0" y="190"/>
                    </a:moveTo>
                    <a:cubicBezTo>
                      <a:pt x="116" y="82"/>
                      <a:pt x="232" y="0"/>
                      <a:pt x="348" y="12"/>
                    </a:cubicBezTo>
                    <a:cubicBezTo>
                      <a:pt x="348" y="26"/>
                      <a:pt x="348" y="40"/>
                      <a:pt x="348" y="54"/>
                    </a:cubicBezTo>
                    <a:cubicBezTo>
                      <a:pt x="254" y="44"/>
                      <a:pt x="160" y="96"/>
                      <a:pt x="66" y="174"/>
                    </a:cubicBezTo>
                    <a:cubicBezTo>
                      <a:pt x="44" y="178"/>
                      <a:pt x="22" y="184"/>
                      <a:pt x="0" y="190"/>
                    </a:cubicBezTo>
                    <a:close/>
                  </a:path>
                </a:pathLst>
              </a:custGeom>
              <a:solidFill>
                <a:srgbClr val="A820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1" name="Freeform 120"/>
              <p:cNvSpPr>
                <a:spLocks/>
              </p:cNvSpPr>
              <p:nvPr/>
            </p:nvSpPr>
            <p:spPr bwMode="auto">
              <a:xfrm>
                <a:off x="5243815" y="2944791"/>
                <a:ext cx="259225" cy="179070"/>
              </a:xfrm>
              <a:custGeom>
                <a:avLst/>
                <a:gdLst>
                  <a:gd name="T0" fmla="*/ 953 w 953"/>
                  <a:gd name="T1" fmla="*/ 276 h 657"/>
                  <a:gd name="T2" fmla="*/ 953 w 953"/>
                  <a:gd name="T3" fmla="*/ 382 h 657"/>
                  <a:gd name="T4" fmla="*/ 520 w 953"/>
                  <a:gd name="T5" fmla="*/ 366 h 657"/>
                  <a:gd name="T6" fmla="*/ 520 w 953"/>
                  <a:gd name="T7" fmla="*/ 625 h 657"/>
                  <a:gd name="T8" fmla="*/ 433 w 953"/>
                  <a:gd name="T9" fmla="*/ 657 h 657"/>
                  <a:gd name="T10" fmla="*/ 433 w 953"/>
                  <a:gd name="T11" fmla="*/ 398 h 657"/>
                  <a:gd name="T12" fmla="*/ 0 w 953"/>
                  <a:gd name="T13" fmla="*/ 382 h 657"/>
                  <a:gd name="T14" fmla="*/ 0 w 953"/>
                  <a:gd name="T15" fmla="*/ 276 h 657"/>
                  <a:gd name="T16" fmla="*/ 433 w 953"/>
                  <a:gd name="T17" fmla="*/ 292 h 657"/>
                  <a:gd name="T18" fmla="*/ 433 w 953"/>
                  <a:gd name="T19" fmla="*/ 33 h 657"/>
                  <a:gd name="T20" fmla="*/ 520 w 953"/>
                  <a:gd name="T21" fmla="*/ 0 h 657"/>
                  <a:gd name="T22" fmla="*/ 520 w 953"/>
                  <a:gd name="T23" fmla="*/ 260 h 657"/>
                  <a:gd name="T24" fmla="*/ 953 w 953"/>
                  <a:gd name="T25" fmla="*/ 276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3" h="657">
                    <a:moveTo>
                      <a:pt x="953" y="276"/>
                    </a:moveTo>
                    <a:cubicBezTo>
                      <a:pt x="953" y="311"/>
                      <a:pt x="953" y="346"/>
                      <a:pt x="953" y="382"/>
                    </a:cubicBezTo>
                    <a:cubicBezTo>
                      <a:pt x="809" y="274"/>
                      <a:pt x="664" y="313"/>
                      <a:pt x="520" y="366"/>
                    </a:cubicBezTo>
                    <a:cubicBezTo>
                      <a:pt x="520" y="452"/>
                      <a:pt x="520" y="539"/>
                      <a:pt x="520" y="625"/>
                    </a:cubicBezTo>
                    <a:cubicBezTo>
                      <a:pt x="491" y="636"/>
                      <a:pt x="462" y="647"/>
                      <a:pt x="433" y="657"/>
                    </a:cubicBezTo>
                    <a:cubicBezTo>
                      <a:pt x="433" y="571"/>
                      <a:pt x="433" y="484"/>
                      <a:pt x="433" y="398"/>
                    </a:cubicBezTo>
                    <a:cubicBezTo>
                      <a:pt x="289" y="450"/>
                      <a:pt x="144" y="490"/>
                      <a:pt x="0" y="382"/>
                    </a:cubicBezTo>
                    <a:cubicBezTo>
                      <a:pt x="0" y="346"/>
                      <a:pt x="0" y="311"/>
                      <a:pt x="0" y="276"/>
                    </a:cubicBezTo>
                    <a:cubicBezTo>
                      <a:pt x="144" y="384"/>
                      <a:pt x="289" y="345"/>
                      <a:pt x="433" y="292"/>
                    </a:cubicBezTo>
                    <a:cubicBezTo>
                      <a:pt x="433" y="206"/>
                      <a:pt x="433" y="119"/>
                      <a:pt x="433" y="33"/>
                    </a:cubicBezTo>
                    <a:cubicBezTo>
                      <a:pt x="462" y="22"/>
                      <a:pt x="491" y="11"/>
                      <a:pt x="520" y="0"/>
                    </a:cubicBezTo>
                    <a:cubicBezTo>
                      <a:pt x="520" y="87"/>
                      <a:pt x="520" y="173"/>
                      <a:pt x="520" y="260"/>
                    </a:cubicBezTo>
                    <a:cubicBezTo>
                      <a:pt x="664" y="207"/>
                      <a:pt x="809" y="168"/>
                      <a:pt x="953" y="276"/>
                    </a:cubicBezTo>
                    <a:close/>
                  </a:path>
                </a:pathLst>
              </a:custGeom>
              <a:solidFill>
                <a:srgbClr val="A820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22" name="Freeform 131"/>
            <p:cNvSpPr>
              <a:spLocks/>
            </p:cNvSpPr>
            <p:nvPr/>
          </p:nvSpPr>
          <p:spPr bwMode="auto">
            <a:xfrm>
              <a:off x="7405959" y="3929843"/>
              <a:ext cx="257520" cy="184186"/>
            </a:xfrm>
            <a:custGeom>
              <a:avLst/>
              <a:gdLst>
                <a:gd name="T0" fmla="*/ 953 w 953"/>
                <a:gd name="T1" fmla="*/ 442 h 677"/>
                <a:gd name="T2" fmla="*/ 0 w 953"/>
                <a:gd name="T3" fmla="*/ 442 h 677"/>
                <a:gd name="T4" fmla="*/ 0 w 953"/>
                <a:gd name="T5" fmla="*/ 235 h 677"/>
                <a:gd name="T6" fmla="*/ 953 w 953"/>
                <a:gd name="T7" fmla="*/ 235 h 677"/>
                <a:gd name="T8" fmla="*/ 953 w 953"/>
                <a:gd name="T9" fmla="*/ 442 h 677"/>
              </a:gdLst>
              <a:ahLst/>
              <a:cxnLst>
                <a:cxn ang="0">
                  <a:pos x="T0" y="T1"/>
                </a:cxn>
                <a:cxn ang="0">
                  <a:pos x="T2" y="T3"/>
                </a:cxn>
                <a:cxn ang="0">
                  <a:pos x="T4" y="T5"/>
                </a:cxn>
                <a:cxn ang="0">
                  <a:pos x="T6" y="T7"/>
                </a:cxn>
                <a:cxn ang="0">
                  <a:pos x="T8" y="T9"/>
                </a:cxn>
              </a:cxnLst>
              <a:rect l="0" t="0" r="r" b="b"/>
              <a:pathLst>
                <a:path w="953" h="677">
                  <a:moveTo>
                    <a:pt x="953" y="442"/>
                  </a:moveTo>
                  <a:cubicBezTo>
                    <a:pt x="635" y="207"/>
                    <a:pt x="317" y="677"/>
                    <a:pt x="0" y="442"/>
                  </a:cubicBezTo>
                  <a:cubicBezTo>
                    <a:pt x="0" y="373"/>
                    <a:pt x="0" y="304"/>
                    <a:pt x="0" y="235"/>
                  </a:cubicBezTo>
                  <a:cubicBezTo>
                    <a:pt x="317" y="471"/>
                    <a:pt x="635" y="0"/>
                    <a:pt x="953" y="235"/>
                  </a:cubicBezTo>
                  <a:cubicBezTo>
                    <a:pt x="953" y="304"/>
                    <a:pt x="953" y="373"/>
                    <a:pt x="953" y="442"/>
                  </a:cubicBezTo>
                  <a:close/>
                </a:path>
              </a:pathLst>
            </a:custGeom>
            <a:solidFill>
              <a:srgbClr val="E1C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3" name="Freeform 132"/>
            <p:cNvSpPr>
              <a:spLocks/>
            </p:cNvSpPr>
            <p:nvPr/>
          </p:nvSpPr>
          <p:spPr bwMode="auto">
            <a:xfrm>
              <a:off x="7405959" y="3875270"/>
              <a:ext cx="257520" cy="182481"/>
            </a:xfrm>
            <a:custGeom>
              <a:avLst/>
              <a:gdLst>
                <a:gd name="T0" fmla="*/ 953 w 953"/>
                <a:gd name="T1" fmla="*/ 441 h 677"/>
                <a:gd name="T2" fmla="*/ 0 w 953"/>
                <a:gd name="T3" fmla="*/ 441 h 677"/>
                <a:gd name="T4" fmla="*/ 0 w 953"/>
                <a:gd name="T5" fmla="*/ 235 h 677"/>
                <a:gd name="T6" fmla="*/ 953 w 953"/>
                <a:gd name="T7" fmla="*/ 235 h 677"/>
                <a:gd name="T8" fmla="*/ 953 w 953"/>
                <a:gd name="T9" fmla="*/ 441 h 677"/>
              </a:gdLst>
              <a:ahLst/>
              <a:cxnLst>
                <a:cxn ang="0">
                  <a:pos x="T0" y="T1"/>
                </a:cxn>
                <a:cxn ang="0">
                  <a:pos x="T2" y="T3"/>
                </a:cxn>
                <a:cxn ang="0">
                  <a:pos x="T4" y="T5"/>
                </a:cxn>
                <a:cxn ang="0">
                  <a:pos x="T6" y="T7"/>
                </a:cxn>
                <a:cxn ang="0">
                  <a:pos x="T8" y="T9"/>
                </a:cxn>
              </a:cxnLst>
              <a:rect l="0" t="0" r="r" b="b"/>
              <a:pathLst>
                <a:path w="953" h="677">
                  <a:moveTo>
                    <a:pt x="953" y="441"/>
                  </a:moveTo>
                  <a:cubicBezTo>
                    <a:pt x="635" y="206"/>
                    <a:pt x="317" y="677"/>
                    <a:pt x="0" y="441"/>
                  </a:cubicBezTo>
                  <a:cubicBezTo>
                    <a:pt x="0" y="373"/>
                    <a:pt x="0" y="304"/>
                    <a:pt x="0" y="235"/>
                  </a:cubicBezTo>
                  <a:cubicBezTo>
                    <a:pt x="317" y="470"/>
                    <a:pt x="635" y="0"/>
                    <a:pt x="953" y="235"/>
                  </a:cubicBezTo>
                  <a:cubicBezTo>
                    <a:pt x="953" y="304"/>
                    <a:pt x="953" y="373"/>
                    <a:pt x="953" y="441"/>
                  </a:cubicBezTo>
                  <a:close/>
                </a:path>
              </a:pathLst>
            </a:custGeom>
            <a:solidFill>
              <a:srgbClr val="CB2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Freeform 133"/>
            <p:cNvSpPr>
              <a:spLocks/>
            </p:cNvSpPr>
            <p:nvPr/>
          </p:nvSpPr>
          <p:spPr bwMode="auto">
            <a:xfrm>
              <a:off x="7405959" y="3818990"/>
              <a:ext cx="257520" cy="182481"/>
            </a:xfrm>
            <a:custGeom>
              <a:avLst/>
              <a:gdLst>
                <a:gd name="T0" fmla="*/ 953 w 953"/>
                <a:gd name="T1" fmla="*/ 441 h 676"/>
                <a:gd name="T2" fmla="*/ 0 w 953"/>
                <a:gd name="T3" fmla="*/ 441 h 676"/>
                <a:gd name="T4" fmla="*/ 0 w 953"/>
                <a:gd name="T5" fmla="*/ 235 h 676"/>
                <a:gd name="T6" fmla="*/ 953 w 953"/>
                <a:gd name="T7" fmla="*/ 235 h 676"/>
                <a:gd name="T8" fmla="*/ 953 w 953"/>
                <a:gd name="T9" fmla="*/ 441 h 676"/>
              </a:gdLst>
              <a:ahLst/>
              <a:cxnLst>
                <a:cxn ang="0">
                  <a:pos x="T0" y="T1"/>
                </a:cxn>
                <a:cxn ang="0">
                  <a:pos x="T2" y="T3"/>
                </a:cxn>
                <a:cxn ang="0">
                  <a:pos x="T4" y="T5"/>
                </a:cxn>
                <a:cxn ang="0">
                  <a:pos x="T6" y="T7"/>
                </a:cxn>
                <a:cxn ang="0">
                  <a:pos x="T8" y="T9"/>
                </a:cxn>
              </a:cxnLst>
              <a:rect l="0" t="0" r="r" b="b"/>
              <a:pathLst>
                <a:path w="953" h="676">
                  <a:moveTo>
                    <a:pt x="953" y="441"/>
                  </a:moveTo>
                  <a:cubicBezTo>
                    <a:pt x="635" y="206"/>
                    <a:pt x="317" y="676"/>
                    <a:pt x="0" y="441"/>
                  </a:cubicBezTo>
                  <a:cubicBezTo>
                    <a:pt x="0" y="372"/>
                    <a:pt x="0" y="304"/>
                    <a:pt x="0" y="235"/>
                  </a:cubicBezTo>
                  <a:cubicBezTo>
                    <a:pt x="317" y="470"/>
                    <a:pt x="635" y="0"/>
                    <a:pt x="953" y="235"/>
                  </a:cubicBezTo>
                  <a:cubicBezTo>
                    <a:pt x="953" y="304"/>
                    <a:pt x="953" y="372"/>
                    <a:pt x="953" y="441"/>
                  </a:cubicBezTo>
                  <a:close/>
                </a:path>
              </a:pathLst>
            </a:custGeom>
            <a:solidFill>
              <a:srgbClr val="02020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308" name="Group 307"/>
            <p:cNvGrpSpPr/>
            <p:nvPr/>
          </p:nvGrpSpPr>
          <p:grpSpPr>
            <a:xfrm>
              <a:off x="7405959" y="4091695"/>
              <a:ext cx="259225" cy="296744"/>
              <a:chOff x="5243815" y="3570680"/>
              <a:chExt cx="259225" cy="296744"/>
            </a:xfrm>
          </p:grpSpPr>
          <p:sp>
            <p:nvSpPr>
              <p:cNvPr id="235" name="Freeform 144"/>
              <p:cNvSpPr>
                <a:spLocks/>
              </p:cNvSpPr>
              <p:nvPr/>
            </p:nvSpPr>
            <p:spPr bwMode="auto">
              <a:xfrm>
                <a:off x="5243815" y="3570680"/>
                <a:ext cx="259225" cy="296744"/>
              </a:xfrm>
              <a:custGeom>
                <a:avLst/>
                <a:gdLst>
                  <a:gd name="T0" fmla="*/ 953 w 953"/>
                  <a:gd name="T1" fmla="*/ 854 h 1089"/>
                  <a:gd name="T2" fmla="*/ 0 w 953"/>
                  <a:gd name="T3" fmla="*/ 854 h 1089"/>
                  <a:gd name="T4" fmla="*/ 0 w 953"/>
                  <a:gd name="T5" fmla="*/ 235 h 1089"/>
                  <a:gd name="T6" fmla="*/ 953 w 953"/>
                  <a:gd name="T7" fmla="*/ 235 h 1089"/>
                  <a:gd name="T8" fmla="*/ 953 w 953"/>
                  <a:gd name="T9" fmla="*/ 854 h 1089"/>
                </a:gdLst>
                <a:ahLst/>
                <a:cxnLst>
                  <a:cxn ang="0">
                    <a:pos x="T0" y="T1"/>
                  </a:cxn>
                  <a:cxn ang="0">
                    <a:pos x="T2" y="T3"/>
                  </a:cxn>
                  <a:cxn ang="0">
                    <a:pos x="T4" y="T5"/>
                  </a:cxn>
                  <a:cxn ang="0">
                    <a:pos x="T6" y="T7"/>
                  </a:cxn>
                  <a:cxn ang="0">
                    <a:pos x="T8" y="T9"/>
                  </a:cxn>
                </a:cxnLst>
                <a:rect l="0" t="0" r="r" b="b"/>
                <a:pathLst>
                  <a:path w="953" h="1089">
                    <a:moveTo>
                      <a:pt x="953" y="854"/>
                    </a:moveTo>
                    <a:cubicBezTo>
                      <a:pt x="635" y="619"/>
                      <a:pt x="317" y="1089"/>
                      <a:pt x="0" y="854"/>
                    </a:cubicBezTo>
                    <a:cubicBezTo>
                      <a:pt x="0" y="648"/>
                      <a:pt x="0" y="441"/>
                      <a:pt x="0" y="235"/>
                    </a:cubicBezTo>
                    <a:cubicBezTo>
                      <a:pt x="317" y="470"/>
                      <a:pt x="635" y="0"/>
                      <a:pt x="953" y="235"/>
                    </a:cubicBezTo>
                    <a:cubicBezTo>
                      <a:pt x="953" y="441"/>
                      <a:pt x="953" y="648"/>
                      <a:pt x="953" y="854"/>
                    </a:cubicBezTo>
                    <a:close/>
                  </a:path>
                </a:pathLst>
              </a:custGeom>
              <a:solidFill>
                <a:srgbClr val="262D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307" name="Group 306"/>
              <p:cNvGrpSpPr/>
              <p:nvPr/>
            </p:nvGrpSpPr>
            <p:grpSpPr>
              <a:xfrm>
                <a:off x="5243815" y="3635486"/>
                <a:ext cx="243875" cy="165427"/>
                <a:chOff x="5243815" y="3635486"/>
                <a:chExt cx="243875" cy="165427"/>
              </a:xfrm>
            </p:grpSpPr>
            <p:sp>
              <p:nvSpPr>
                <p:cNvPr id="236" name="Freeform 145"/>
                <p:cNvSpPr>
                  <a:spLocks/>
                </p:cNvSpPr>
                <p:nvPr/>
              </p:nvSpPr>
              <p:spPr bwMode="auto">
                <a:xfrm>
                  <a:off x="5243815" y="3635486"/>
                  <a:ext cx="124497" cy="112558"/>
                </a:xfrm>
                <a:custGeom>
                  <a:avLst/>
                  <a:gdLst>
                    <a:gd name="T0" fmla="*/ 460 w 460"/>
                    <a:gd name="T1" fmla="*/ 305 h 413"/>
                    <a:gd name="T2" fmla="*/ 0 w 460"/>
                    <a:gd name="T3" fmla="*/ 299 h 413"/>
                    <a:gd name="T4" fmla="*/ 0 w 460"/>
                    <a:gd name="T5" fmla="*/ 0 h 413"/>
                    <a:gd name="T6" fmla="*/ 460 w 460"/>
                    <a:gd name="T7" fmla="*/ 6 h 413"/>
                    <a:gd name="T8" fmla="*/ 460 w 460"/>
                    <a:gd name="T9" fmla="*/ 305 h 413"/>
                  </a:gdLst>
                  <a:ahLst/>
                  <a:cxnLst>
                    <a:cxn ang="0">
                      <a:pos x="T0" y="T1"/>
                    </a:cxn>
                    <a:cxn ang="0">
                      <a:pos x="T2" y="T3"/>
                    </a:cxn>
                    <a:cxn ang="0">
                      <a:pos x="T4" y="T5"/>
                    </a:cxn>
                    <a:cxn ang="0">
                      <a:pos x="T6" y="T7"/>
                    </a:cxn>
                    <a:cxn ang="0">
                      <a:pos x="T8" y="T9"/>
                    </a:cxn>
                  </a:cxnLst>
                  <a:rect l="0" t="0" r="r" b="b"/>
                  <a:pathLst>
                    <a:path w="460" h="413">
                      <a:moveTo>
                        <a:pt x="460" y="305"/>
                      </a:moveTo>
                      <a:cubicBezTo>
                        <a:pt x="307" y="362"/>
                        <a:pt x="153" y="413"/>
                        <a:pt x="0" y="299"/>
                      </a:cubicBezTo>
                      <a:cubicBezTo>
                        <a:pt x="0" y="200"/>
                        <a:pt x="0" y="100"/>
                        <a:pt x="0" y="0"/>
                      </a:cubicBezTo>
                      <a:cubicBezTo>
                        <a:pt x="153" y="114"/>
                        <a:pt x="307" y="63"/>
                        <a:pt x="460" y="6"/>
                      </a:cubicBezTo>
                      <a:cubicBezTo>
                        <a:pt x="460" y="106"/>
                        <a:pt x="460" y="205"/>
                        <a:pt x="460" y="305"/>
                      </a:cubicBezTo>
                      <a:close/>
                    </a:path>
                  </a:pathLst>
                </a:custGeom>
                <a:solidFill>
                  <a:srgbClr val="262D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7" name="Freeform 146"/>
                <p:cNvSpPr>
                  <a:spLocks/>
                </p:cNvSpPr>
                <p:nvPr/>
              </p:nvSpPr>
              <p:spPr bwMode="auto">
                <a:xfrm>
                  <a:off x="5243815" y="3635486"/>
                  <a:ext cx="124497" cy="98915"/>
                </a:xfrm>
                <a:custGeom>
                  <a:avLst/>
                  <a:gdLst>
                    <a:gd name="T0" fmla="*/ 460 w 460"/>
                    <a:gd name="T1" fmla="*/ 6 h 367"/>
                    <a:gd name="T2" fmla="*/ 460 w 460"/>
                    <a:gd name="T3" fmla="*/ 40 h 367"/>
                    <a:gd name="T4" fmla="*/ 343 w 460"/>
                    <a:gd name="T5" fmla="*/ 154 h 367"/>
                    <a:gd name="T6" fmla="*/ 460 w 460"/>
                    <a:gd name="T7" fmla="*/ 114 h 367"/>
                    <a:gd name="T8" fmla="*/ 460 w 460"/>
                    <a:gd name="T9" fmla="*/ 197 h 367"/>
                    <a:gd name="T10" fmla="*/ 343 w 460"/>
                    <a:gd name="T11" fmla="*/ 236 h 367"/>
                    <a:gd name="T12" fmla="*/ 460 w 460"/>
                    <a:gd name="T13" fmla="*/ 272 h 367"/>
                    <a:gd name="T14" fmla="*/ 460 w 460"/>
                    <a:gd name="T15" fmla="*/ 305 h 367"/>
                    <a:gd name="T16" fmla="*/ 418 w 460"/>
                    <a:gd name="T17" fmla="*/ 320 h 367"/>
                    <a:gd name="T18" fmla="*/ 266 w 460"/>
                    <a:gd name="T19" fmla="*/ 265 h 367"/>
                    <a:gd name="T20" fmla="*/ 266 w 460"/>
                    <a:gd name="T21" fmla="*/ 362 h 367"/>
                    <a:gd name="T22" fmla="*/ 194 w 460"/>
                    <a:gd name="T23" fmla="*/ 367 h 367"/>
                    <a:gd name="T24" fmla="*/ 194 w 460"/>
                    <a:gd name="T25" fmla="*/ 271 h 367"/>
                    <a:gd name="T26" fmla="*/ 42 w 460"/>
                    <a:gd name="T27" fmla="*/ 327 h 367"/>
                    <a:gd name="T28" fmla="*/ 0 w 460"/>
                    <a:gd name="T29" fmla="*/ 299 h 367"/>
                    <a:gd name="T30" fmla="*/ 0 w 460"/>
                    <a:gd name="T31" fmla="*/ 266 h 367"/>
                    <a:gd name="T32" fmla="*/ 117 w 460"/>
                    <a:gd name="T33" fmla="*/ 248 h 367"/>
                    <a:gd name="T34" fmla="*/ 0 w 460"/>
                    <a:gd name="T35" fmla="*/ 191 h 367"/>
                    <a:gd name="T36" fmla="*/ 0 w 460"/>
                    <a:gd name="T37" fmla="*/ 109 h 367"/>
                    <a:gd name="T38" fmla="*/ 117 w 460"/>
                    <a:gd name="T39" fmla="*/ 166 h 367"/>
                    <a:gd name="T40" fmla="*/ 0 w 460"/>
                    <a:gd name="T41" fmla="*/ 34 h 367"/>
                    <a:gd name="T42" fmla="*/ 0 w 460"/>
                    <a:gd name="T43" fmla="*/ 0 h 367"/>
                    <a:gd name="T44" fmla="*/ 42 w 460"/>
                    <a:gd name="T45" fmla="*/ 27 h 367"/>
                    <a:gd name="T46" fmla="*/ 194 w 460"/>
                    <a:gd name="T47" fmla="*/ 164 h 367"/>
                    <a:gd name="T48" fmla="*/ 194 w 460"/>
                    <a:gd name="T49" fmla="*/ 68 h 367"/>
                    <a:gd name="T50" fmla="*/ 266 w 460"/>
                    <a:gd name="T51" fmla="*/ 63 h 367"/>
                    <a:gd name="T52" fmla="*/ 266 w 460"/>
                    <a:gd name="T53" fmla="*/ 159 h 367"/>
                    <a:gd name="T54" fmla="*/ 418 w 460"/>
                    <a:gd name="T55" fmla="*/ 21 h 367"/>
                    <a:gd name="T56" fmla="*/ 460 w 460"/>
                    <a:gd name="T57" fmla="*/ 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0" h="367">
                      <a:moveTo>
                        <a:pt x="460" y="6"/>
                      </a:moveTo>
                      <a:cubicBezTo>
                        <a:pt x="460" y="17"/>
                        <a:pt x="460" y="29"/>
                        <a:pt x="460" y="40"/>
                      </a:cubicBezTo>
                      <a:cubicBezTo>
                        <a:pt x="421" y="79"/>
                        <a:pt x="382" y="118"/>
                        <a:pt x="343" y="154"/>
                      </a:cubicBezTo>
                      <a:cubicBezTo>
                        <a:pt x="382" y="143"/>
                        <a:pt x="421" y="129"/>
                        <a:pt x="460" y="114"/>
                      </a:cubicBezTo>
                      <a:cubicBezTo>
                        <a:pt x="460" y="142"/>
                        <a:pt x="460" y="169"/>
                        <a:pt x="460" y="197"/>
                      </a:cubicBezTo>
                      <a:cubicBezTo>
                        <a:pt x="421" y="211"/>
                        <a:pt x="382" y="225"/>
                        <a:pt x="343" y="236"/>
                      </a:cubicBezTo>
                      <a:cubicBezTo>
                        <a:pt x="382" y="250"/>
                        <a:pt x="421" y="261"/>
                        <a:pt x="460" y="272"/>
                      </a:cubicBezTo>
                      <a:cubicBezTo>
                        <a:pt x="460" y="283"/>
                        <a:pt x="460" y="294"/>
                        <a:pt x="460" y="305"/>
                      </a:cubicBezTo>
                      <a:cubicBezTo>
                        <a:pt x="446" y="310"/>
                        <a:pt x="432" y="315"/>
                        <a:pt x="418" y="320"/>
                      </a:cubicBezTo>
                      <a:cubicBezTo>
                        <a:pt x="367" y="306"/>
                        <a:pt x="317" y="290"/>
                        <a:pt x="266" y="265"/>
                      </a:cubicBezTo>
                      <a:cubicBezTo>
                        <a:pt x="266" y="298"/>
                        <a:pt x="266" y="330"/>
                        <a:pt x="266" y="362"/>
                      </a:cubicBezTo>
                      <a:cubicBezTo>
                        <a:pt x="242" y="365"/>
                        <a:pt x="218" y="367"/>
                        <a:pt x="194" y="367"/>
                      </a:cubicBezTo>
                      <a:cubicBezTo>
                        <a:pt x="194" y="335"/>
                        <a:pt x="194" y="303"/>
                        <a:pt x="194" y="271"/>
                      </a:cubicBezTo>
                      <a:cubicBezTo>
                        <a:pt x="144" y="302"/>
                        <a:pt x="93" y="322"/>
                        <a:pt x="42" y="327"/>
                      </a:cubicBezTo>
                      <a:cubicBezTo>
                        <a:pt x="28" y="319"/>
                        <a:pt x="14" y="310"/>
                        <a:pt x="0" y="299"/>
                      </a:cubicBezTo>
                      <a:cubicBezTo>
                        <a:pt x="0" y="288"/>
                        <a:pt x="0" y="277"/>
                        <a:pt x="0" y="266"/>
                      </a:cubicBezTo>
                      <a:cubicBezTo>
                        <a:pt x="39" y="270"/>
                        <a:pt x="78" y="263"/>
                        <a:pt x="117" y="248"/>
                      </a:cubicBezTo>
                      <a:cubicBezTo>
                        <a:pt x="78" y="238"/>
                        <a:pt x="39" y="220"/>
                        <a:pt x="0" y="191"/>
                      </a:cubicBezTo>
                      <a:cubicBezTo>
                        <a:pt x="0" y="164"/>
                        <a:pt x="0" y="136"/>
                        <a:pt x="0" y="109"/>
                      </a:cubicBezTo>
                      <a:cubicBezTo>
                        <a:pt x="39" y="138"/>
                        <a:pt x="78" y="156"/>
                        <a:pt x="117" y="166"/>
                      </a:cubicBezTo>
                      <a:cubicBezTo>
                        <a:pt x="78" y="131"/>
                        <a:pt x="39" y="88"/>
                        <a:pt x="0" y="34"/>
                      </a:cubicBezTo>
                      <a:cubicBezTo>
                        <a:pt x="0" y="23"/>
                        <a:pt x="0" y="12"/>
                        <a:pt x="0" y="0"/>
                      </a:cubicBezTo>
                      <a:cubicBezTo>
                        <a:pt x="14" y="11"/>
                        <a:pt x="28" y="20"/>
                        <a:pt x="42" y="27"/>
                      </a:cubicBezTo>
                      <a:cubicBezTo>
                        <a:pt x="93" y="88"/>
                        <a:pt x="143" y="131"/>
                        <a:pt x="194" y="164"/>
                      </a:cubicBezTo>
                      <a:cubicBezTo>
                        <a:pt x="194" y="132"/>
                        <a:pt x="194" y="100"/>
                        <a:pt x="194" y="68"/>
                      </a:cubicBezTo>
                      <a:cubicBezTo>
                        <a:pt x="218" y="69"/>
                        <a:pt x="242" y="67"/>
                        <a:pt x="266" y="63"/>
                      </a:cubicBezTo>
                      <a:cubicBezTo>
                        <a:pt x="266" y="95"/>
                        <a:pt x="266" y="127"/>
                        <a:pt x="266" y="159"/>
                      </a:cubicBezTo>
                      <a:cubicBezTo>
                        <a:pt x="317" y="119"/>
                        <a:pt x="368" y="72"/>
                        <a:pt x="418" y="21"/>
                      </a:cubicBezTo>
                      <a:cubicBezTo>
                        <a:pt x="432" y="16"/>
                        <a:pt x="446" y="11"/>
                        <a:pt x="460" y="6"/>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8" name="Freeform 147"/>
                <p:cNvSpPr>
                  <a:spLocks/>
                </p:cNvSpPr>
                <p:nvPr/>
              </p:nvSpPr>
              <p:spPr bwMode="auto">
                <a:xfrm>
                  <a:off x="5323970" y="3700292"/>
                  <a:ext cx="44341" cy="17054"/>
                </a:xfrm>
                <a:custGeom>
                  <a:avLst/>
                  <a:gdLst>
                    <a:gd name="T0" fmla="*/ 32 w 168"/>
                    <a:gd name="T1" fmla="*/ 0 h 62"/>
                    <a:gd name="T2" fmla="*/ 168 w 168"/>
                    <a:gd name="T3" fmla="*/ 42 h 62"/>
                    <a:gd name="T4" fmla="*/ 168 w 168"/>
                    <a:gd name="T5" fmla="*/ 62 h 62"/>
                    <a:gd name="T6" fmla="*/ 0 w 168"/>
                    <a:gd name="T7" fmla="*/ 8 h 62"/>
                    <a:gd name="T8" fmla="*/ 32 w 168"/>
                    <a:gd name="T9" fmla="*/ 0 h 62"/>
                  </a:gdLst>
                  <a:ahLst/>
                  <a:cxnLst>
                    <a:cxn ang="0">
                      <a:pos x="T0" y="T1"/>
                    </a:cxn>
                    <a:cxn ang="0">
                      <a:pos x="T2" y="T3"/>
                    </a:cxn>
                    <a:cxn ang="0">
                      <a:pos x="T4" y="T5"/>
                    </a:cxn>
                    <a:cxn ang="0">
                      <a:pos x="T6" y="T7"/>
                    </a:cxn>
                    <a:cxn ang="0">
                      <a:pos x="T8" y="T9"/>
                    </a:cxn>
                  </a:cxnLst>
                  <a:rect l="0" t="0" r="r" b="b"/>
                  <a:pathLst>
                    <a:path w="168" h="62">
                      <a:moveTo>
                        <a:pt x="32" y="0"/>
                      </a:moveTo>
                      <a:cubicBezTo>
                        <a:pt x="78" y="18"/>
                        <a:pt x="123" y="30"/>
                        <a:pt x="168" y="42"/>
                      </a:cubicBezTo>
                      <a:cubicBezTo>
                        <a:pt x="168" y="49"/>
                        <a:pt x="168" y="56"/>
                        <a:pt x="168" y="62"/>
                      </a:cubicBezTo>
                      <a:cubicBezTo>
                        <a:pt x="112" y="47"/>
                        <a:pt x="56" y="32"/>
                        <a:pt x="0" y="8"/>
                      </a:cubicBezTo>
                      <a:cubicBezTo>
                        <a:pt x="11" y="6"/>
                        <a:pt x="22" y="3"/>
                        <a:pt x="32" y="0"/>
                      </a:cubicBezTo>
                      <a:close/>
                    </a:path>
                  </a:pathLst>
                </a:custGeom>
                <a:solidFill>
                  <a:srgbClr val="A81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9" name="Freeform 148"/>
                <p:cNvSpPr>
                  <a:spLocks/>
                </p:cNvSpPr>
                <p:nvPr/>
              </p:nvSpPr>
              <p:spPr bwMode="auto">
                <a:xfrm>
                  <a:off x="5243815" y="3635486"/>
                  <a:ext cx="46047" cy="47752"/>
                </a:xfrm>
                <a:custGeom>
                  <a:avLst/>
                  <a:gdLst>
                    <a:gd name="T0" fmla="*/ 168 w 168"/>
                    <a:gd name="T1" fmla="*/ 173 h 173"/>
                    <a:gd name="T2" fmla="*/ 136 w 168"/>
                    <a:gd name="T3" fmla="*/ 168 h 173"/>
                    <a:gd name="T4" fmla="*/ 0 w 168"/>
                    <a:gd name="T5" fmla="*/ 20 h 173"/>
                    <a:gd name="T6" fmla="*/ 0 w 168"/>
                    <a:gd name="T7" fmla="*/ 0 h 173"/>
                    <a:gd name="T8" fmla="*/ 168 w 168"/>
                    <a:gd name="T9" fmla="*/ 173 h 173"/>
                  </a:gdLst>
                  <a:ahLst/>
                  <a:cxnLst>
                    <a:cxn ang="0">
                      <a:pos x="T0" y="T1"/>
                    </a:cxn>
                    <a:cxn ang="0">
                      <a:pos x="T2" y="T3"/>
                    </a:cxn>
                    <a:cxn ang="0">
                      <a:pos x="T4" y="T5"/>
                    </a:cxn>
                    <a:cxn ang="0">
                      <a:pos x="T6" y="T7"/>
                    </a:cxn>
                    <a:cxn ang="0">
                      <a:pos x="T8" y="T9"/>
                    </a:cxn>
                  </a:cxnLst>
                  <a:rect l="0" t="0" r="r" b="b"/>
                  <a:pathLst>
                    <a:path w="168" h="173">
                      <a:moveTo>
                        <a:pt x="168" y="173"/>
                      </a:moveTo>
                      <a:cubicBezTo>
                        <a:pt x="157" y="172"/>
                        <a:pt x="147" y="170"/>
                        <a:pt x="136" y="168"/>
                      </a:cubicBezTo>
                      <a:cubicBezTo>
                        <a:pt x="91" y="131"/>
                        <a:pt x="45" y="83"/>
                        <a:pt x="0" y="20"/>
                      </a:cubicBezTo>
                      <a:cubicBezTo>
                        <a:pt x="0" y="14"/>
                        <a:pt x="0" y="7"/>
                        <a:pt x="0" y="0"/>
                      </a:cubicBezTo>
                      <a:cubicBezTo>
                        <a:pt x="56" y="77"/>
                        <a:pt x="112" y="132"/>
                        <a:pt x="168" y="173"/>
                      </a:cubicBezTo>
                      <a:close/>
                    </a:path>
                  </a:pathLst>
                </a:custGeom>
                <a:solidFill>
                  <a:srgbClr val="A81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0" name="Freeform 149"/>
                <p:cNvSpPr>
                  <a:spLocks/>
                </p:cNvSpPr>
                <p:nvPr/>
              </p:nvSpPr>
              <p:spPr bwMode="auto">
                <a:xfrm>
                  <a:off x="5243815" y="3703703"/>
                  <a:ext cx="46047" cy="13643"/>
                </a:xfrm>
                <a:custGeom>
                  <a:avLst/>
                  <a:gdLst>
                    <a:gd name="T0" fmla="*/ 168 w 168"/>
                    <a:gd name="T1" fmla="*/ 4 h 50"/>
                    <a:gd name="T2" fmla="*/ 0 w 168"/>
                    <a:gd name="T3" fmla="*/ 44 h 50"/>
                    <a:gd name="T4" fmla="*/ 0 w 168"/>
                    <a:gd name="T5" fmla="*/ 24 h 50"/>
                    <a:gd name="T6" fmla="*/ 136 w 168"/>
                    <a:gd name="T7" fmla="*/ 0 h 50"/>
                    <a:gd name="T8" fmla="*/ 168 w 168"/>
                    <a:gd name="T9" fmla="*/ 4 h 50"/>
                  </a:gdLst>
                  <a:ahLst/>
                  <a:cxnLst>
                    <a:cxn ang="0">
                      <a:pos x="T0" y="T1"/>
                    </a:cxn>
                    <a:cxn ang="0">
                      <a:pos x="T2" y="T3"/>
                    </a:cxn>
                    <a:cxn ang="0">
                      <a:pos x="T4" y="T5"/>
                    </a:cxn>
                    <a:cxn ang="0">
                      <a:pos x="T6" y="T7"/>
                    </a:cxn>
                    <a:cxn ang="0">
                      <a:pos x="T8" y="T9"/>
                    </a:cxn>
                  </a:cxnLst>
                  <a:rect l="0" t="0" r="r" b="b"/>
                  <a:pathLst>
                    <a:path w="168" h="50">
                      <a:moveTo>
                        <a:pt x="168" y="4"/>
                      </a:moveTo>
                      <a:cubicBezTo>
                        <a:pt x="112" y="34"/>
                        <a:pt x="56" y="50"/>
                        <a:pt x="0" y="44"/>
                      </a:cubicBezTo>
                      <a:cubicBezTo>
                        <a:pt x="0" y="38"/>
                        <a:pt x="0" y="31"/>
                        <a:pt x="0" y="24"/>
                      </a:cubicBezTo>
                      <a:cubicBezTo>
                        <a:pt x="45" y="29"/>
                        <a:pt x="91" y="20"/>
                        <a:pt x="136" y="0"/>
                      </a:cubicBezTo>
                      <a:cubicBezTo>
                        <a:pt x="147" y="2"/>
                        <a:pt x="157" y="3"/>
                        <a:pt x="168" y="4"/>
                      </a:cubicBezTo>
                      <a:close/>
                    </a:path>
                  </a:pathLst>
                </a:custGeom>
                <a:solidFill>
                  <a:srgbClr val="A81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1" name="Freeform 150"/>
                <p:cNvSpPr>
                  <a:spLocks/>
                </p:cNvSpPr>
                <p:nvPr/>
              </p:nvSpPr>
              <p:spPr bwMode="auto">
                <a:xfrm>
                  <a:off x="5323970" y="3637192"/>
                  <a:ext cx="44341" cy="42636"/>
                </a:xfrm>
                <a:custGeom>
                  <a:avLst/>
                  <a:gdLst>
                    <a:gd name="T0" fmla="*/ 0 w 168"/>
                    <a:gd name="T1" fmla="*/ 158 h 158"/>
                    <a:gd name="T2" fmla="*/ 168 w 168"/>
                    <a:gd name="T3" fmla="*/ 0 h 158"/>
                    <a:gd name="T4" fmla="*/ 168 w 168"/>
                    <a:gd name="T5" fmla="*/ 20 h 158"/>
                    <a:gd name="T6" fmla="*/ 32 w 168"/>
                    <a:gd name="T7" fmla="*/ 151 h 158"/>
                    <a:gd name="T8" fmla="*/ 0 w 168"/>
                    <a:gd name="T9" fmla="*/ 158 h 158"/>
                  </a:gdLst>
                  <a:ahLst/>
                  <a:cxnLst>
                    <a:cxn ang="0">
                      <a:pos x="T0" y="T1"/>
                    </a:cxn>
                    <a:cxn ang="0">
                      <a:pos x="T2" y="T3"/>
                    </a:cxn>
                    <a:cxn ang="0">
                      <a:pos x="T4" y="T5"/>
                    </a:cxn>
                    <a:cxn ang="0">
                      <a:pos x="T6" y="T7"/>
                    </a:cxn>
                    <a:cxn ang="0">
                      <a:pos x="T8" y="T9"/>
                    </a:cxn>
                  </a:cxnLst>
                  <a:rect l="0" t="0" r="r" b="b"/>
                  <a:pathLst>
                    <a:path w="168" h="158">
                      <a:moveTo>
                        <a:pt x="0" y="158"/>
                      </a:moveTo>
                      <a:cubicBezTo>
                        <a:pt x="56" y="111"/>
                        <a:pt x="112" y="56"/>
                        <a:pt x="168" y="0"/>
                      </a:cubicBezTo>
                      <a:cubicBezTo>
                        <a:pt x="168" y="7"/>
                        <a:pt x="168" y="13"/>
                        <a:pt x="168" y="20"/>
                      </a:cubicBezTo>
                      <a:cubicBezTo>
                        <a:pt x="123" y="65"/>
                        <a:pt x="78" y="111"/>
                        <a:pt x="32" y="151"/>
                      </a:cubicBezTo>
                      <a:cubicBezTo>
                        <a:pt x="22" y="154"/>
                        <a:pt x="11" y="156"/>
                        <a:pt x="0" y="158"/>
                      </a:cubicBezTo>
                      <a:close/>
                    </a:path>
                  </a:pathLst>
                </a:custGeom>
                <a:solidFill>
                  <a:srgbClr val="A81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2" name="Freeform 151"/>
                <p:cNvSpPr>
                  <a:spLocks/>
                </p:cNvSpPr>
                <p:nvPr/>
              </p:nvSpPr>
              <p:spPr bwMode="auto">
                <a:xfrm>
                  <a:off x="5243815" y="3652541"/>
                  <a:ext cx="124497" cy="81860"/>
                </a:xfrm>
                <a:custGeom>
                  <a:avLst/>
                  <a:gdLst>
                    <a:gd name="T0" fmla="*/ 460 w 460"/>
                    <a:gd name="T1" fmla="*/ 65 h 302"/>
                    <a:gd name="T2" fmla="*/ 460 w 460"/>
                    <a:gd name="T3" fmla="*/ 116 h 302"/>
                    <a:gd name="T4" fmla="*/ 251 w 460"/>
                    <a:gd name="T5" fmla="*/ 175 h 302"/>
                    <a:gd name="T6" fmla="*/ 251 w 460"/>
                    <a:gd name="T7" fmla="*/ 299 h 302"/>
                    <a:gd name="T8" fmla="*/ 209 w 460"/>
                    <a:gd name="T9" fmla="*/ 302 h 302"/>
                    <a:gd name="T10" fmla="*/ 209 w 460"/>
                    <a:gd name="T11" fmla="*/ 178 h 302"/>
                    <a:gd name="T12" fmla="*/ 0 w 460"/>
                    <a:gd name="T13" fmla="*/ 110 h 302"/>
                    <a:gd name="T14" fmla="*/ 0 w 460"/>
                    <a:gd name="T15" fmla="*/ 60 h 302"/>
                    <a:gd name="T16" fmla="*/ 209 w 460"/>
                    <a:gd name="T17" fmla="*/ 127 h 302"/>
                    <a:gd name="T18" fmla="*/ 209 w 460"/>
                    <a:gd name="T19" fmla="*/ 3 h 302"/>
                    <a:gd name="T20" fmla="*/ 251 w 460"/>
                    <a:gd name="T21" fmla="*/ 0 h 302"/>
                    <a:gd name="T22" fmla="*/ 251 w 460"/>
                    <a:gd name="T23" fmla="*/ 124 h 302"/>
                    <a:gd name="T24" fmla="*/ 460 w 460"/>
                    <a:gd name="T25" fmla="*/ 6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302">
                      <a:moveTo>
                        <a:pt x="460" y="65"/>
                      </a:moveTo>
                      <a:cubicBezTo>
                        <a:pt x="460" y="82"/>
                        <a:pt x="460" y="99"/>
                        <a:pt x="460" y="116"/>
                      </a:cubicBezTo>
                      <a:cubicBezTo>
                        <a:pt x="391" y="142"/>
                        <a:pt x="321" y="166"/>
                        <a:pt x="251" y="175"/>
                      </a:cubicBezTo>
                      <a:cubicBezTo>
                        <a:pt x="251" y="216"/>
                        <a:pt x="251" y="257"/>
                        <a:pt x="251" y="299"/>
                      </a:cubicBezTo>
                      <a:cubicBezTo>
                        <a:pt x="237" y="301"/>
                        <a:pt x="223" y="302"/>
                        <a:pt x="209" y="302"/>
                      </a:cubicBezTo>
                      <a:cubicBezTo>
                        <a:pt x="209" y="261"/>
                        <a:pt x="209" y="219"/>
                        <a:pt x="209" y="178"/>
                      </a:cubicBezTo>
                      <a:cubicBezTo>
                        <a:pt x="139" y="179"/>
                        <a:pt x="70" y="162"/>
                        <a:pt x="0" y="110"/>
                      </a:cubicBezTo>
                      <a:cubicBezTo>
                        <a:pt x="0" y="93"/>
                        <a:pt x="0" y="76"/>
                        <a:pt x="0" y="60"/>
                      </a:cubicBezTo>
                      <a:cubicBezTo>
                        <a:pt x="70" y="111"/>
                        <a:pt x="139" y="129"/>
                        <a:pt x="209" y="127"/>
                      </a:cubicBezTo>
                      <a:cubicBezTo>
                        <a:pt x="209" y="86"/>
                        <a:pt x="209" y="44"/>
                        <a:pt x="209" y="3"/>
                      </a:cubicBezTo>
                      <a:cubicBezTo>
                        <a:pt x="223" y="3"/>
                        <a:pt x="237" y="2"/>
                        <a:pt x="251" y="0"/>
                      </a:cubicBezTo>
                      <a:cubicBezTo>
                        <a:pt x="251" y="41"/>
                        <a:pt x="251" y="83"/>
                        <a:pt x="251" y="124"/>
                      </a:cubicBezTo>
                      <a:cubicBezTo>
                        <a:pt x="321" y="116"/>
                        <a:pt x="391" y="91"/>
                        <a:pt x="460" y="65"/>
                      </a:cubicBezTo>
                      <a:close/>
                    </a:path>
                  </a:pathLst>
                </a:custGeom>
                <a:solidFill>
                  <a:srgbClr val="A81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3" name="Freeform 152"/>
                <p:cNvSpPr>
                  <a:spLocks/>
                </p:cNvSpPr>
                <p:nvPr/>
              </p:nvSpPr>
              <p:spPr bwMode="auto">
                <a:xfrm>
                  <a:off x="5286450" y="3761688"/>
                  <a:ext cx="40930" cy="39225"/>
                </a:xfrm>
                <a:custGeom>
                  <a:avLst/>
                  <a:gdLst>
                    <a:gd name="T0" fmla="*/ 75 w 150"/>
                    <a:gd name="T1" fmla="*/ 0 h 147"/>
                    <a:gd name="T2" fmla="*/ 92 w 150"/>
                    <a:gd name="T3" fmla="*/ 38 h 147"/>
                    <a:gd name="T4" fmla="*/ 135 w 150"/>
                    <a:gd name="T5" fmla="*/ 20 h 147"/>
                    <a:gd name="T6" fmla="*/ 115 w 150"/>
                    <a:gd name="T7" fmla="*/ 63 h 147"/>
                    <a:gd name="T8" fmla="*/ 150 w 150"/>
                    <a:gd name="T9" fmla="*/ 82 h 147"/>
                    <a:gd name="T10" fmla="*/ 107 w 150"/>
                    <a:gd name="T11" fmla="*/ 99 h 147"/>
                    <a:gd name="T12" fmla="*/ 108 w 150"/>
                    <a:gd name="T13" fmla="*/ 142 h 147"/>
                    <a:gd name="T14" fmla="*/ 75 w 150"/>
                    <a:gd name="T15" fmla="*/ 118 h 147"/>
                    <a:gd name="T16" fmla="*/ 41 w 150"/>
                    <a:gd name="T17" fmla="*/ 147 h 147"/>
                    <a:gd name="T18" fmla="*/ 43 w 150"/>
                    <a:gd name="T19" fmla="*/ 104 h 147"/>
                    <a:gd name="T20" fmla="*/ 0 w 150"/>
                    <a:gd name="T21" fmla="*/ 93 h 147"/>
                    <a:gd name="T22" fmla="*/ 35 w 150"/>
                    <a:gd name="T23" fmla="*/ 69 h 147"/>
                    <a:gd name="T24" fmla="*/ 14 w 150"/>
                    <a:gd name="T25" fmla="*/ 29 h 147"/>
                    <a:gd name="T26" fmla="*/ 57 w 150"/>
                    <a:gd name="T27" fmla="*/ 41 h 147"/>
                    <a:gd name="T28" fmla="*/ 75 w 150"/>
                    <a:gd name="T2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147">
                      <a:moveTo>
                        <a:pt x="75" y="0"/>
                      </a:moveTo>
                      <a:cubicBezTo>
                        <a:pt x="80" y="13"/>
                        <a:pt x="86" y="26"/>
                        <a:pt x="92" y="38"/>
                      </a:cubicBezTo>
                      <a:cubicBezTo>
                        <a:pt x="106" y="33"/>
                        <a:pt x="121" y="27"/>
                        <a:pt x="135" y="20"/>
                      </a:cubicBezTo>
                      <a:cubicBezTo>
                        <a:pt x="128" y="35"/>
                        <a:pt x="121" y="49"/>
                        <a:pt x="115" y="63"/>
                      </a:cubicBezTo>
                      <a:cubicBezTo>
                        <a:pt x="126" y="70"/>
                        <a:pt x="138" y="76"/>
                        <a:pt x="150" y="82"/>
                      </a:cubicBezTo>
                      <a:cubicBezTo>
                        <a:pt x="135" y="88"/>
                        <a:pt x="121" y="94"/>
                        <a:pt x="107" y="99"/>
                      </a:cubicBezTo>
                      <a:cubicBezTo>
                        <a:pt x="107" y="113"/>
                        <a:pt x="107" y="128"/>
                        <a:pt x="108" y="142"/>
                      </a:cubicBezTo>
                      <a:cubicBezTo>
                        <a:pt x="97" y="135"/>
                        <a:pt x="86" y="126"/>
                        <a:pt x="75" y="118"/>
                      </a:cubicBezTo>
                      <a:cubicBezTo>
                        <a:pt x="63" y="128"/>
                        <a:pt x="52" y="138"/>
                        <a:pt x="41" y="147"/>
                      </a:cubicBezTo>
                      <a:cubicBezTo>
                        <a:pt x="42" y="133"/>
                        <a:pt x="42" y="118"/>
                        <a:pt x="43" y="104"/>
                      </a:cubicBezTo>
                      <a:cubicBezTo>
                        <a:pt x="28" y="101"/>
                        <a:pt x="14" y="97"/>
                        <a:pt x="0" y="93"/>
                      </a:cubicBezTo>
                      <a:cubicBezTo>
                        <a:pt x="11" y="85"/>
                        <a:pt x="23" y="77"/>
                        <a:pt x="35" y="69"/>
                      </a:cubicBezTo>
                      <a:cubicBezTo>
                        <a:pt x="28" y="56"/>
                        <a:pt x="21" y="43"/>
                        <a:pt x="14" y="29"/>
                      </a:cubicBezTo>
                      <a:cubicBezTo>
                        <a:pt x="29" y="34"/>
                        <a:pt x="43" y="38"/>
                        <a:pt x="57" y="41"/>
                      </a:cubicBezTo>
                      <a:cubicBezTo>
                        <a:pt x="63" y="28"/>
                        <a:pt x="69" y="14"/>
                        <a:pt x="75"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4" name="Freeform 153"/>
                <p:cNvSpPr>
                  <a:spLocks/>
                </p:cNvSpPr>
                <p:nvPr/>
              </p:nvSpPr>
              <p:spPr bwMode="auto">
                <a:xfrm>
                  <a:off x="5434823" y="3730990"/>
                  <a:ext cx="27287" cy="25582"/>
                </a:xfrm>
                <a:custGeom>
                  <a:avLst/>
                  <a:gdLst>
                    <a:gd name="T0" fmla="*/ 49 w 97"/>
                    <a:gd name="T1" fmla="*/ 0 h 95"/>
                    <a:gd name="T2" fmla="*/ 60 w 97"/>
                    <a:gd name="T3" fmla="*/ 26 h 95"/>
                    <a:gd name="T4" fmla="*/ 88 w 97"/>
                    <a:gd name="T5" fmla="*/ 21 h 95"/>
                    <a:gd name="T6" fmla="*/ 75 w 97"/>
                    <a:gd name="T7" fmla="*/ 45 h 95"/>
                    <a:gd name="T8" fmla="*/ 97 w 97"/>
                    <a:gd name="T9" fmla="*/ 64 h 95"/>
                    <a:gd name="T10" fmla="*/ 69 w 97"/>
                    <a:gd name="T11" fmla="*/ 67 h 95"/>
                    <a:gd name="T12" fmla="*/ 70 w 97"/>
                    <a:gd name="T13" fmla="*/ 95 h 95"/>
                    <a:gd name="T14" fmla="*/ 49 w 97"/>
                    <a:gd name="T15" fmla="*/ 76 h 95"/>
                    <a:gd name="T16" fmla="*/ 27 w 97"/>
                    <a:gd name="T17" fmla="*/ 95 h 95"/>
                    <a:gd name="T18" fmla="*/ 28 w 97"/>
                    <a:gd name="T19" fmla="*/ 67 h 95"/>
                    <a:gd name="T20" fmla="*/ 0 w 97"/>
                    <a:gd name="T21" fmla="*/ 64 h 95"/>
                    <a:gd name="T22" fmla="*/ 23 w 97"/>
                    <a:gd name="T23" fmla="*/ 45 h 95"/>
                    <a:gd name="T24" fmla="*/ 10 w 97"/>
                    <a:gd name="T25" fmla="*/ 20 h 95"/>
                    <a:gd name="T26" fmla="*/ 37 w 97"/>
                    <a:gd name="T27" fmla="*/ 26 h 95"/>
                    <a:gd name="T28" fmla="*/ 49 w 97"/>
                    <a:gd name="T2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95">
                      <a:moveTo>
                        <a:pt x="49" y="0"/>
                      </a:moveTo>
                      <a:cubicBezTo>
                        <a:pt x="52" y="8"/>
                        <a:pt x="56" y="17"/>
                        <a:pt x="60" y="26"/>
                      </a:cubicBezTo>
                      <a:cubicBezTo>
                        <a:pt x="69" y="24"/>
                        <a:pt x="79" y="22"/>
                        <a:pt x="88" y="21"/>
                      </a:cubicBezTo>
                      <a:cubicBezTo>
                        <a:pt x="83" y="29"/>
                        <a:pt x="79" y="37"/>
                        <a:pt x="75" y="45"/>
                      </a:cubicBezTo>
                      <a:cubicBezTo>
                        <a:pt x="82" y="51"/>
                        <a:pt x="90" y="58"/>
                        <a:pt x="97" y="64"/>
                      </a:cubicBezTo>
                      <a:cubicBezTo>
                        <a:pt x="88" y="65"/>
                        <a:pt x="79" y="66"/>
                        <a:pt x="69" y="67"/>
                      </a:cubicBezTo>
                      <a:cubicBezTo>
                        <a:pt x="70" y="76"/>
                        <a:pt x="70" y="86"/>
                        <a:pt x="70" y="95"/>
                      </a:cubicBezTo>
                      <a:cubicBezTo>
                        <a:pt x="63" y="89"/>
                        <a:pt x="56" y="82"/>
                        <a:pt x="49" y="76"/>
                      </a:cubicBezTo>
                      <a:cubicBezTo>
                        <a:pt x="41" y="82"/>
                        <a:pt x="34" y="89"/>
                        <a:pt x="27" y="95"/>
                      </a:cubicBezTo>
                      <a:cubicBezTo>
                        <a:pt x="27" y="86"/>
                        <a:pt x="28" y="76"/>
                        <a:pt x="28" y="67"/>
                      </a:cubicBezTo>
                      <a:cubicBezTo>
                        <a:pt x="19" y="65"/>
                        <a:pt x="9" y="64"/>
                        <a:pt x="0" y="64"/>
                      </a:cubicBezTo>
                      <a:cubicBezTo>
                        <a:pt x="8" y="57"/>
                        <a:pt x="15" y="51"/>
                        <a:pt x="23" y="45"/>
                      </a:cubicBezTo>
                      <a:cubicBezTo>
                        <a:pt x="18" y="36"/>
                        <a:pt x="14" y="28"/>
                        <a:pt x="10" y="20"/>
                      </a:cubicBezTo>
                      <a:cubicBezTo>
                        <a:pt x="19" y="22"/>
                        <a:pt x="28" y="24"/>
                        <a:pt x="37" y="26"/>
                      </a:cubicBezTo>
                      <a:cubicBezTo>
                        <a:pt x="41" y="17"/>
                        <a:pt x="45" y="8"/>
                        <a:pt x="49"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5" name="Freeform 154"/>
                <p:cNvSpPr>
                  <a:spLocks/>
                </p:cNvSpPr>
                <p:nvPr/>
              </p:nvSpPr>
              <p:spPr bwMode="auto">
                <a:xfrm>
                  <a:off x="5467225" y="3666184"/>
                  <a:ext cx="20465" cy="23876"/>
                </a:xfrm>
                <a:custGeom>
                  <a:avLst/>
                  <a:gdLst>
                    <a:gd name="T0" fmla="*/ 39 w 78"/>
                    <a:gd name="T1" fmla="*/ 0 h 82"/>
                    <a:gd name="T2" fmla="*/ 48 w 78"/>
                    <a:gd name="T3" fmla="*/ 24 h 82"/>
                    <a:gd name="T4" fmla="*/ 70 w 78"/>
                    <a:gd name="T5" fmla="*/ 28 h 82"/>
                    <a:gd name="T6" fmla="*/ 59 w 78"/>
                    <a:gd name="T7" fmla="*/ 43 h 82"/>
                    <a:gd name="T8" fmla="*/ 78 w 78"/>
                    <a:gd name="T9" fmla="*/ 65 h 82"/>
                    <a:gd name="T10" fmla="*/ 55 w 78"/>
                    <a:gd name="T11" fmla="*/ 59 h 82"/>
                    <a:gd name="T12" fmla="*/ 56 w 78"/>
                    <a:gd name="T13" fmla="*/ 82 h 82"/>
                    <a:gd name="T14" fmla="*/ 39 w 78"/>
                    <a:gd name="T15" fmla="*/ 61 h 82"/>
                    <a:gd name="T16" fmla="*/ 21 w 78"/>
                    <a:gd name="T17" fmla="*/ 70 h 82"/>
                    <a:gd name="T18" fmla="*/ 22 w 78"/>
                    <a:gd name="T19" fmla="*/ 48 h 82"/>
                    <a:gd name="T20" fmla="*/ 0 w 78"/>
                    <a:gd name="T21" fmla="*/ 38 h 82"/>
                    <a:gd name="T22" fmla="*/ 18 w 78"/>
                    <a:gd name="T23" fmla="*/ 28 h 82"/>
                    <a:gd name="T24" fmla="*/ 7 w 78"/>
                    <a:gd name="T25" fmla="*/ 6 h 82"/>
                    <a:gd name="T26" fmla="*/ 29 w 78"/>
                    <a:gd name="T27" fmla="*/ 17 h 82"/>
                    <a:gd name="T28" fmla="*/ 39 w 78"/>
                    <a:gd name="T2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8" h="82">
                      <a:moveTo>
                        <a:pt x="39" y="0"/>
                      </a:moveTo>
                      <a:cubicBezTo>
                        <a:pt x="42" y="8"/>
                        <a:pt x="45" y="16"/>
                        <a:pt x="48" y="24"/>
                      </a:cubicBezTo>
                      <a:cubicBezTo>
                        <a:pt x="55" y="25"/>
                        <a:pt x="63" y="26"/>
                        <a:pt x="70" y="28"/>
                      </a:cubicBezTo>
                      <a:cubicBezTo>
                        <a:pt x="66" y="33"/>
                        <a:pt x="63" y="38"/>
                        <a:pt x="59" y="43"/>
                      </a:cubicBezTo>
                      <a:cubicBezTo>
                        <a:pt x="66" y="50"/>
                        <a:pt x="72" y="58"/>
                        <a:pt x="78" y="65"/>
                      </a:cubicBezTo>
                      <a:cubicBezTo>
                        <a:pt x="70" y="63"/>
                        <a:pt x="63" y="61"/>
                        <a:pt x="55" y="59"/>
                      </a:cubicBezTo>
                      <a:cubicBezTo>
                        <a:pt x="56" y="67"/>
                        <a:pt x="56" y="75"/>
                        <a:pt x="56" y="82"/>
                      </a:cubicBezTo>
                      <a:cubicBezTo>
                        <a:pt x="50" y="75"/>
                        <a:pt x="44" y="68"/>
                        <a:pt x="39" y="61"/>
                      </a:cubicBezTo>
                      <a:cubicBezTo>
                        <a:pt x="33" y="64"/>
                        <a:pt x="27" y="67"/>
                        <a:pt x="21" y="70"/>
                      </a:cubicBezTo>
                      <a:cubicBezTo>
                        <a:pt x="22" y="63"/>
                        <a:pt x="22" y="55"/>
                        <a:pt x="22" y="48"/>
                      </a:cubicBezTo>
                      <a:cubicBezTo>
                        <a:pt x="15" y="44"/>
                        <a:pt x="7" y="41"/>
                        <a:pt x="0" y="38"/>
                      </a:cubicBezTo>
                      <a:cubicBezTo>
                        <a:pt x="6" y="34"/>
                        <a:pt x="12" y="31"/>
                        <a:pt x="18" y="28"/>
                      </a:cubicBezTo>
                      <a:cubicBezTo>
                        <a:pt x="14" y="21"/>
                        <a:pt x="11" y="13"/>
                        <a:pt x="7" y="6"/>
                      </a:cubicBezTo>
                      <a:cubicBezTo>
                        <a:pt x="15" y="9"/>
                        <a:pt x="22" y="13"/>
                        <a:pt x="29" y="17"/>
                      </a:cubicBezTo>
                      <a:cubicBezTo>
                        <a:pt x="33" y="11"/>
                        <a:pt x="36" y="6"/>
                        <a:pt x="39"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6" name="Freeform 155"/>
                <p:cNvSpPr>
                  <a:spLocks/>
                </p:cNvSpPr>
                <p:nvPr/>
              </p:nvSpPr>
              <p:spPr bwMode="auto">
                <a:xfrm>
                  <a:off x="5436528" y="3644014"/>
                  <a:ext cx="23876" cy="23876"/>
                </a:xfrm>
                <a:custGeom>
                  <a:avLst/>
                  <a:gdLst>
                    <a:gd name="T0" fmla="*/ 42 w 84"/>
                    <a:gd name="T1" fmla="*/ 0 h 83"/>
                    <a:gd name="T2" fmla="*/ 52 w 84"/>
                    <a:gd name="T3" fmla="*/ 23 h 83"/>
                    <a:gd name="T4" fmla="*/ 75 w 84"/>
                    <a:gd name="T5" fmla="*/ 18 h 83"/>
                    <a:gd name="T6" fmla="*/ 64 w 84"/>
                    <a:gd name="T7" fmla="*/ 39 h 83"/>
                    <a:gd name="T8" fmla="*/ 84 w 84"/>
                    <a:gd name="T9" fmla="*/ 56 h 83"/>
                    <a:gd name="T10" fmla="*/ 60 w 84"/>
                    <a:gd name="T11" fmla="*/ 58 h 83"/>
                    <a:gd name="T12" fmla="*/ 60 w 84"/>
                    <a:gd name="T13" fmla="*/ 83 h 83"/>
                    <a:gd name="T14" fmla="*/ 42 w 84"/>
                    <a:gd name="T15" fmla="*/ 66 h 83"/>
                    <a:gd name="T16" fmla="*/ 23 w 84"/>
                    <a:gd name="T17" fmla="*/ 83 h 83"/>
                    <a:gd name="T18" fmla="*/ 24 w 84"/>
                    <a:gd name="T19" fmla="*/ 58 h 83"/>
                    <a:gd name="T20" fmla="*/ 0 w 84"/>
                    <a:gd name="T21" fmla="*/ 55 h 83"/>
                    <a:gd name="T22" fmla="*/ 19 w 84"/>
                    <a:gd name="T23" fmla="*/ 39 h 83"/>
                    <a:gd name="T24" fmla="*/ 8 w 84"/>
                    <a:gd name="T25" fmla="*/ 18 h 83"/>
                    <a:gd name="T26" fmla="*/ 32 w 84"/>
                    <a:gd name="T27" fmla="*/ 23 h 83"/>
                    <a:gd name="T28" fmla="*/ 42 w 84"/>
                    <a:gd name="T29"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83">
                      <a:moveTo>
                        <a:pt x="42" y="0"/>
                      </a:moveTo>
                      <a:cubicBezTo>
                        <a:pt x="45" y="8"/>
                        <a:pt x="48" y="15"/>
                        <a:pt x="52" y="23"/>
                      </a:cubicBezTo>
                      <a:cubicBezTo>
                        <a:pt x="60" y="21"/>
                        <a:pt x="67" y="19"/>
                        <a:pt x="75" y="18"/>
                      </a:cubicBezTo>
                      <a:cubicBezTo>
                        <a:pt x="72" y="25"/>
                        <a:pt x="68" y="32"/>
                        <a:pt x="64" y="39"/>
                      </a:cubicBezTo>
                      <a:cubicBezTo>
                        <a:pt x="71" y="44"/>
                        <a:pt x="77" y="50"/>
                        <a:pt x="84" y="56"/>
                      </a:cubicBezTo>
                      <a:cubicBezTo>
                        <a:pt x="76" y="56"/>
                        <a:pt x="68" y="57"/>
                        <a:pt x="60" y="58"/>
                      </a:cubicBezTo>
                      <a:cubicBezTo>
                        <a:pt x="60" y="66"/>
                        <a:pt x="60" y="75"/>
                        <a:pt x="60" y="83"/>
                      </a:cubicBezTo>
                      <a:cubicBezTo>
                        <a:pt x="54" y="77"/>
                        <a:pt x="48" y="72"/>
                        <a:pt x="42" y="66"/>
                      </a:cubicBezTo>
                      <a:cubicBezTo>
                        <a:pt x="35" y="72"/>
                        <a:pt x="29" y="77"/>
                        <a:pt x="23" y="83"/>
                      </a:cubicBezTo>
                      <a:cubicBezTo>
                        <a:pt x="23" y="74"/>
                        <a:pt x="23" y="66"/>
                        <a:pt x="24" y="58"/>
                      </a:cubicBezTo>
                      <a:cubicBezTo>
                        <a:pt x="16" y="57"/>
                        <a:pt x="8" y="56"/>
                        <a:pt x="0" y="55"/>
                      </a:cubicBezTo>
                      <a:cubicBezTo>
                        <a:pt x="6" y="50"/>
                        <a:pt x="13" y="44"/>
                        <a:pt x="19" y="39"/>
                      </a:cubicBezTo>
                      <a:cubicBezTo>
                        <a:pt x="15" y="32"/>
                        <a:pt x="12" y="25"/>
                        <a:pt x="8" y="18"/>
                      </a:cubicBezTo>
                      <a:cubicBezTo>
                        <a:pt x="16" y="19"/>
                        <a:pt x="24" y="21"/>
                        <a:pt x="32" y="23"/>
                      </a:cubicBezTo>
                      <a:cubicBezTo>
                        <a:pt x="35" y="15"/>
                        <a:pt x="38" y="8"/>
                        <a:pt x="42"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7" name="Freeform 156"/>
                <p:cNvSpPr>
                  <a:spLocks/>
                </p:cNvSpPr>
                <p:nvPr/>
              </p:nvSpPr>
              <p:spPr bwMode="auto">
                <a:xfrm>
                  <a:off x="5393893" y="3684944"/>
                  <a:ext cx="25582" cy="27287"/>
                </a:xfrm>
                <a:custGeom>
                  <a:avLst/>
                  <a:gdLst>
                    <a:gd name="T0" fmla="*/ 48 w 96"/>
                    <a:gd name="T1" fmla="*/ 0 h 100"/>
                    <a:gd name="T2" fmla="*/ 59 w 96"/>
                    <a:gd name="T3" fmla="*/ 22 h 100"/>
                    <a:gd name="T4" fmla="*/ 87 w 96"/>
                    <a:gd name="T5" fmla="*/ 8 h 100"/>
                    <a:gd name="T6" fmla="*/ 74 w 96"/>
                    <a:gd name="T7" fmla="*/ 36 h 100"/>
                    <a:gd name="T8" fmla="*/ 96 w 96"/>
                    <a:gd name="T9" fmla="*/ 47 h 100"/>
                    <a:gd name="T10" fmla="*/ 69 w 96"/>
                    <a:gd name="T11" fmla="*/ 60 h 100"/>
                    <a:gd name="T12" fmla="*/ 69 w 96"/>
                    <a:gd name="T13" fmla="*/ 88 h 100"/>
                    <a:gd name="T14" fmla="*/ 48 w 96"/>
                    <a:gd name="T15" fmla="*/ 75 h 100"/>
                    <a:gd name="T16" fmla="*/ 27 w 96"/>
                    <a:gd name="T17" fmla="*/ 100 h 100"/>
                    <a:gd name="T18" fmla="*/ 27 w 96"/>
                    <a:gd name="T19" fmla="*/ 72 h 100"/>
                    <a:gd name="T20" fmla="*/ 0 w 96"/>
                    <a:gd name="T21" fmla="*/ 75 h 100"/>
                    <a:gd name="T22" fmla="*/ 22 w 96"/>
                    <a:gd name="T23" fmla="*/ 51 h 100"/>
                    <a:gd name="T24" fmla="*/ 9 w 96"/>
                    <a:gd name="T25" fmla="*/ 30 h 100"/>
                    <a:gd name="T26" fmla="*/ 37 w 96"/>
                    <a:gd name="T27" fmla="*/ 29 h 100"/>
                    <a:gd name="T28" fmla="*/ 48 w 96"/>
                    <a:gd name="T29"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100">
                      <a:moveTo>
                        <a:pt x="48" y="0"/>
                      </a:moveTo>
                      <a:cubicBezTo>
                        <a:pt x="52" y="7"/>
                        <a:pt x="56" y="15"/>
                        <a:pt x="59" y="22"/>
                      </a:cubicBezTo>
                      <a:cubicBezTo>
                        <a:pt x="69" y="17"/>
                        <a:pt x="78" y="12"/>
                        <a:pt x="87" y="8"/>
                      </a:cubicBezTo>
                      <a:cubicBezTo>
                        <a:pt x="82" y="17"/>
                        <a:pt x="78" y="27"/>
                        <a:pt x="74" y="36"/>
                      </a:cubicBezTo>
                      <a:cubicBezTo>
                        <a:pt x="81" y="40"/>
                        <a:pt x="89" y="43"/>
                        <a:pt x="96" y="47"/>
                      </a:cubicBezTo>
                      <a:cubicBezTo>
                        <a:pt x="87" y="51"/>
                        <a:pt x="78" y="55"/>
                        <a:pt x="69" y="60"/>
                      </a:cubicBezTo>
                      <a:cubicBezTo>
                        <a:pt x="69" y="69"/>
                        <a:pt x="69" y="78"/>
                        <a:pt x="69" y="88"/>
                      </a:cubicBezTo>
                      <a:cubicBezTo>
                        <a:pt x="62" y="83"/>
                        <a:pt x="55" y="79"/>
                        <a:pt x="48" y="75"/>
                      </a:cubicBezTo>
                      <a:cubicBezTo>
                        <a:pt x="41" y="84"/>
                        <a:pt x="34" y="92"/>
                        <a:pt x="27" y="100"/>
                      </a:cubicBezTo>
                      <a:cubicBezTo>
                        <a:pt x="27" y="91"/>
                        <a:pt x="27" y="81"/>
                        <a:pt x="27" y="72"/>
                      </a:cubicBezTo>
                      <a:cubicBezTo>
                        <a:pt x="18" y="73"/>
                        <a:pt x="9" y="74"/>
                        <a:pt x="0" y="75"/>
                      </a:cubicBezTo>
                      <a:cubicBezTo>
                        <a:pt x="7" y="67"/>
                        <a:pt x="15" y="59"/>
                        <a:pt x="22" y="51"/>
                      </a:cubicBezTo>
                      <a:cubicBezTo>
                        <a:pt x="18" y="44"/>
                        <a:pt x="14" y="37"/>
                        <a:pt x="9" y="30"/>
                      </a:cubicBezTo>
                      <a:cubicBezTo>
                        <a:pt x="18" y="30"/>
                        <a:pt x="28" y="29"/>
                        <a:pt x="37" y="29"/>
                      </a:cubicBezTo>
                      <a:cubicBezTo>
                        <a:pt x="40" y="19"/>
                        <a:pt x="44" y="9"/>
                        <a:pt x="48"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8" name="Freeform 157"/>
                <p:cNvSpPr>
                  <a:spLocks/>
                </p:cNvSpPr>
                <p:nvPr/>
              </p:nvSpPr>
              <p:spPr bwMode="auto">
                <a:xfrm>
                  <a:off x="5462110" y="3707114"/>
                  <a:ext cx="10233" cy="10233"/>
                </a:xfrm>
                <a:custGeom>
                  <a:avLst/>
                  <a:gdLst>
                    <a:gd name="T0" fmla="*/ 19 w 38"/>
                    <a:gd name="T1" fmla="*/ 0 h 39"/>
                    <a:gd name="T2" fmla="*/ 25 w 38"/>
                    <a:gd name="T3" fmla="*/ 13 h 39"/>
                    <a:gd name="T4" fmla="*/ 38 w 38"/>
                    <a:gd name="T5" fmla="*/ 18 h 39"/>
                    <a:gd name="T6" fmla="*/ 29 w 38"/>
                    <a:gd name="T7" fmla="*/ 26 h 39"/>
                    <a:gd name="T8" fmla="*/ 30 w 38"/>
                    <a:gd name="T9" fmla="*/ 39 h 39"/>
                    <a:gd name="T10" fmla="*/ 19 w 38"/>
                    <a:gd name="T11" fmla="*/ 31 h 39"/>
                    <a:gd name="T12" fmla="*/ 7 w 38"/>
                    <a:gd name="T13" fmla="*/ 34 h 39"/>
                    <a:gd name="T14" fmla="*/ 9 w 38"/>
                    <a:gd name="T15" fmla="*/ 21 h 39"/>
                    <a:gd name="T16" fmla="*/ 0 w 38"/>
                    <a:gd name="T17" fmla="*/ 10 h 39"/>
                    <a:gd name="T18" fmla="*/ 13 w 38"/>
                    <a:gd name="T19" fmla="*/ 10 h 39"/>
                    <a:gd name="T20" fmla="*/ 19 w 38"/>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9">
                      <a:moveTo>
                        <a:pt x="19" y="0"/>
                      </a:moveTo>
                      <a:cubicBezTo>
                        <a:pt x="21" y="4"/>
                        <a:pt x="23" y="9"/>
                        <a:pt x="25" y="13"/>
                      </a:cubicBezTo>
                      <a:cubicBezTo>
                        <a:pt x="29" y="15"/>
                        <a:pt x="33" y="16"/>
                        <a:pt x="38" y="18"/>
                      </a:cubicBezTo>
                      <a:cubicBezTo>
                        <a:pt x="35" y="21"/>
                        <a:pt x="32" y="23"/>
                        <a:pt x="29" y="26"/>
                      </a:cubicBezTo>
                      <a:cubicBezTo>
                        <a:pt x="29" y="30"/>
                        <a:pt x="30" y="34"/>
                        <a:pt x="30" y="39"/>
                      </a:cubicBezTo>
                      <a:cubicBezTo>
                        <a:pt x="27" y="36"/>
                        <a:pt x="23" y="33"/>
                        <a:pt x="19" y="31"/>
                      </a:cubicBezTo>
                      <a:cubicBezTo>
                        <a:pt x="15" y="32"/>
                        <a:pt x="11" y="33"/>
                        <a:pt x="7" y="34"/>
                      </a:cubicBezTo>
                      <a:cubicBezTo>
                        <a:pt x="8" y="30"/>
                        <a:pt x="8" y="25"/>
                        <a:pt x="9" y="21"/>
                      </a:cubicBezTo>
                      <a:cubicBezTo>
                        <a:pt x="6" y="18"/>
                        <a:pt x="3" y="14"/>
                        <a:pt x="0" y="10"/>
                      </a:cubicBezTo>
                      <a:cubicBezTo>
                        <a:pt x="4" y="10"/>
                        <a:pt x="8" y="10"/>
                        <a:pt x="13" y="10"/>
                      </a:cubicBezTo>
                      <a:cubicBezTo>
                        <a:pt x="15" y="7"/>
                        <a:pt x="17" y="3"/>
                        <a:pt x="19" y="0"/>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256" name="Freeform 165"/>
            <p:cNvSpPr>
              <a:spLocks/>
            </p:cNvSpPr>
            <p:nvPr/>
          </p:nvSpPr>
          <p:spPr bwMode="auto">
            <a:xfrm>
              <a:off x="7404253" y="5317675"/>
              <a:ext cx="86977" cy="191007"/>
            </a:xfrm>
            <a:custGeom>
              <a:avLst/>
              <a:gdLst>
                <a:gd name="T0" fmla="*/ 0 w 317"/>
                <a:gd name="T1" fmla="*/ 619 h 698"/>
                <a:gd name="T2" fmla="*/ 0 w 317"/>
                <a:gd name="T3" fmla="*/ 0 h 698"/>
                <a:gd name="T4" fmla="*/ 317 w 317"/>
                <a:gd name="T5" fmla="*/ 53 h 698"/>
                <a:gd name="T6" fmla="*/ 317 w 317"/>
                <a:gd name="T7" fmla="*/ 672 h 698"/>
                <a:gd name="T8" fmla="*/ 0 w 317"/>
                <a:gd name="T9" fmla="*/ 619 h 698"/>
              </a:gdLst>
              <a:ahLst/>
              <a:cxnLst>
                <a:cxn ang="0">
                  <a:pos x="T0" y="T1"/>
                </a:cxn>
                <a:cxn ang="0">
                  <a:pos x="T2" y="T3"/>
                </a:cxn>
                <a:cxn ang="0">
                  <a:pos x="T4" y="T5"/>
                </a:cxn>
                <a:cxn ang="0">
                  <a:pos x="T6" y="T7"/>
                </a:cxn>
                <a:cxn ang="0">
                  <a:pos x="T8" y="T9"/>
                </a:cxn>
              </a:cxnLst>
              <a:rect l="0" t="0" r="r" b="b"/>
              <a:pathLst>
                <a:path w="317" h="698">
                  <a:moveTo>
                    <a:pt x="0" y="619"/>
                  </a:moveTo>
                  <a:cubicBezTo>
                    <a:pt x="0" y="413"/>
                    <a:pt x="0" y="207"/>
                    <a:pt x="0" y="0"/>
                  </a:cubicBezTo>
                  <a:cubicBezTo>
                    <a:pt x="106" y="79"/>
                    <a:pt x="212" y="79"/>
                    <a:pt x="317" y="53"/>
                  </a:cubicBezTo>
                  <a:cubicBezTo>
                    <a:pt x="317" y="259"/>
                    <a:pt x="317" y="465"/>
                    <a:pt x="317" y="672"/>
                  </a:cubicBezTo>
                  <a:cubicBezTo>
                    <a:pt x="212" y="698"/>
                    <a:pt x="106" y="698"/>
                    <a:pt x="0" y="619"/>
                  </a:cubicBezTo>
                  <a:close/>
                </a:path>
              </a:pathLst>
            </a:custGeom>
            <a:solidFill>
              <a:srgbClr val="2A3A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7" name="Freeform 166"/>
            <p:cNvSpPr>
              <a:spLocks/>
            </p:cNvSpPr>
            <p:nvPr/>
          </p:nvSpPr>
          <p:spPr bwMode="auto">
            <a:xfrm>
              <a:off x="7491229" y="5304031"/>
              <a:ext cx="85271" cy="196124"/>
            </a:xfrm>
            <a:custGeom>
              <a:avLst/>
              <a:gdLst>
                <a:gd name="T0" fmla="*/ 0 w 318"/>
                <a:gd name="T1" fmla="*/ 724 h 724"/>
                <a:gd name="T2" fmla="*/ 0 w 318"/>
                <a:gd name="T3" fmla="*/ 105 h 724"/>
                <a:gd name="T4" fmla="*/ 318 w 318"/>
                <a:gd name="T5" fmla="*/ 0 h 724"/>
                <a:gd name="T6" fmla="*/ 318 w 318"/>
                <a:gd name="T7" fmla="*/ 619 h 724"/>
                <a:gd name="T8" fmla="*/ 0 w 318"/>
                <a:gd name="T9" fmla="*/ 724 h 724"/>
              </a:gdLst>
              <a:ahLst/>
              <a:cxnLst>
                <a:cxn ang="0">
                  <a:pos x="T0" y="T1"/>
                </a:cxn>
                <a:cxn ang="0">
                  <a:pos x="T2" y="T3"/>
                </a:cxn>
                <a:cxn ang="0">
                  <a:pos x="T4" y="T5"/>
                </a:cxn>
                <a:cxn ang="0">
                  <a:pos x="T6" y="T7"/>
                </a:cxn>
                <a:cxn ang="0">
                  <a:pos x="T8" y="T9"/>
                </a:cxn>
              </a:cxnLst>
              <a:rect l="0" t="0" r="r" b="b"/>
              <a:pathLst>
                <a:path w="318" h="724">
                  <a:moveTo>
                    <a:pt x="0" y="724"/>
                  </a:moveTo>
                  <a:cubicBezTo>
                    <a:pt x="0" y="517"/>
                    <a:pt x="0" y="311"/>
                    <a:pt x="0" y="105"/>
                  </a:cubicBezTo>
                  <a:cubicBezTo>
                    <a:pt x="106" y="79"/>
                    <a:pt x="212" y="26"/>
                    <a:pt x="318" y="0"/>
                  </a:cubicBezTo>
                  <a:cubicBezTo>
                    <a:pt x="318" y="206"/>
                    <a:pt x="318" y="413"/>
                    <a:pt x="318" y="619"/>
                  </a:cubicBezTo>
                  <a:cubicBezTo>
                    <a:pt x="212" y="645"/>
                    <a:pt x="106" y="697"/>
                    <a:pt x="0" y="724"/>
                  </a:cubicBezTo>
                  <a:close/>
                </a:path>
              </a:pathLst>
            </a:custGeom>
            <a:solidFill>
              <a:srgbClr val="DFDF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8" name="Freeform 167"/>
            <p:cNvSpPr>
              <a:spLocks/>
            </p:cNvSpPr>
            <p:nvPr/>
          </p:nvSpPr>
          <p:spPr bwMode="auto">
            <a:xfrm>
              <a:off x="7576501" y="5297210"/>
              <a:ext cx="86977" cy="189302"/>
            </a:xfrm>
            <a:custGeom>
              <a:avLst/>
              <a:gdLst>
                <a:gd name="T0" fmla="*/ 0 w 318"/>
                <a:gd name="T1" fmla="*/ 645 h 697"/>
                <a:gd name="T2" fmla="*/ 0 w 318"/>
                <a:gd name="T3" fmla="*/ 26 h 697"/>
                <a:gd name="T4" fmla="*/ 318 w 318"/>
                <a:gd name="T5" fmla="*/ 78 h 697"/>
                <a:gd name="T6" fmla="*/ 318 w 318"/>
                <a:gd name="T7" fmla="*/ 697 h 697"/>
                <a:gd name="T8" fmla="*/ 0 w 318"/>
                <a:gd name="T9" fmla="*/ 645 h 697"/>
              </a:gdLst>
              <a:ahLst/>
              <a:cxnLst>
                <a:cxn ang="0">
                  <a:pos x="T0" y="T1"/>
                </a:cxn>
                <a:cxn ang="0">
                  <a:pos x="T2" y="T3"/>
                </a:cxn>
                <a:cxn ang="0">
                  <a:pos x="T4" y="T5"/>
                </a:cxn>
                <a:cxn ang="0">
                  <a:pos x="T6" y="T7"/>
                </a:cxn>
                <a:cxn ang="0">
                  <a:pos x="T8" y="T9"/>
                </a:cxn>
              </a:cxnLst>
              <a:rect l="0" t="0" r="r" b="b"/>
              <a:pathLst>
                <a:path w="318" h="697">
                  <a:moveTo>
                    <a:pt x="0" y="645"/>
                  </a:moveTo>
                  <a:cubicBezTo>
                    <a:pt x="0" y="439"/>
                    <a:pt x="0" y="232"/>
                    <a:pt x="0" y="26"/>
                  </a:cubicBezTo>
                  <a:cubicBezTo>
                    <a:pt x="106" y="0"/>
                    <a:pt x="212" y="0"/>
                    <a:pt x="318" y="78"/>
                  </a:cubicBezTo>
                  <a:cubicBezTo>
                    <a:pt x="318" y="285"/>
                    <a:pt x="318" y="491"/>
                    <a:pt x="318" y="697"/>
                  </a:cubicBezTo>
                  <a:cubicBezTo>
                    <a:pt x="212" y="619"/>
                    <a:pt x="106" y="619"/>
                    <a:pt x="0" y="645"/>
                  </a:cubicBezTo>
                  <a:close/>
                </a:path>
              </a:pathLst>
            </a:custGeom>
            <a:solidFill>
              <a:srgbClr val="C41E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314" name="Group 313"/>
            <p:cNvGrpSpPr/>
            <p:nvPr/>
          </p:nvGrpSpPr>
          <p:grpSpPr>
            <a:xfrm>
              <a:off x="7403320" y="4961823"/>
              <a:ext cx="259225" cy="289922"/>
              <a:chOff x="5243815" y="4257966"/>
              <a:chExt cx="259225" cy="289922"/>
            </a:xfrm>
          </p:grpSpPr>
          <p:grpSp>
            <p:nvGrpSpPr>
              <p:cNvPr id="313" name="Group 312"/>
              <p:cNvGrpSpPr/>
              <p:nvPr/>
            </p:nvGrpSpPr>
            <p:grpSpPr>
              <a:xfrm>
                <a:off x="5243815" y="4257966"/>
                <a:ext cx="259225" cy="289922"/>
                <a:chOff x="5243815" y="4257966"/>
                <a:chExt cx="259225" cy="289922"/>
              </a:xfrm>
            </p:grpSpPr>
            <p:sp>
              <p:nvSpPr>
                <p:cNvPr id="274" name="Freeform 183"/>
                <p:cNvSpPr>
                  <a:spLocks/>
                </p:cNvSpPr>
                <p:nvPr/>
              </p:nvSpPr>
              <p:spPr bwMode="auto">
                <a:xfrm>
                  <a:off x="5243815" y="4257966"/>
                  <a:ext cx="259225" cy="289922"/>
                </a:xfrm>
                <a:custGeom>
                  <a:avLst/>
                  <a:gdLst>
                    <a:gd name="T0" fmla="*/ 954 w 954"/>
                    <a:gd name="T1" fmla="*/ 838 h 1069"/>
                    <a:gd name="T2" fmla="*/ 0 w 954"/>
                    <a:gd name="T3" fmla="*/ 838 h 1069"/>
                    <a:gd name="T4" fmla="*/ 0 w 954"/>
                    <a:gd name="T5" fmla="*/ 231 h 1069"/>
                    <a:gd name="T6" fmla="*/ 954 w 954"/>
                    <a:gd name="T7" fmla="*/ 231 h 1069"/>
                    <a:gd name="T8" fmla="*/ 954 w 954"/>
                    <a:gd name="T9" fmla="*/ 838 h 1069"/>
                  </a:gdLst>
                  <a:ahLst/>
                  <a:cxnLst>
                    <a:cxn ang="0">
                      <a:pos x="T0" y="T1"/>
                    </a:cxn>
                    <a:cxn ang="0">
                      <a:pos x="T2" y="T3"/>
                    </a:cxn>
                    <a:cxn ang="0">
                      <a:pos x="T4" y="T5"/>
                    </a:cxn>
                    <a:cxn ang="0">
                      <a:pos x="T6" y="T7"/>
                    </a:cxn>
                    <a:cxn ang="0">
                      <a:pos x="T8" y="T9"/>
                    </a:cxn>
                  </a:cxnLst>
                  <a:rect l="0" t="0" r="r" b="b"/>
                  <a:pathLst>
                    <a:path w="954" h="1069">
                      <a:moveTo>
                        <a:pt x="954" y="838"/>
                      </a:moveTo>
                      <a:cubicBezTo>
                        <a:pt x="636" y="607"/>
                        <a:pt x="318" y="1069"/>
                        <a:pt x="0" y="838"/>
                      </a:cubicBezTo>
                      <a:cubicBezTo>
                        <a:pt x="0" y="636"/>
                        <a:pt x="0" y="433"/>
                        <a:pt x="0" y="231"/>
                      </a:cubicBezTo>
                      <a:cubicBezTo>
                        <a:pt x="318" y="462"/>
                        <a:pt x="636" y="0"/>
                        <a:pt x="954" y="231"/>
                      </a:cubicBezTo>
                      <a:cubicBezTo>
                        <a:pt x="954" y="433"/>
                        <a:pt x="954" y="636"/>
                        <a:pt x="954" y="838"/>
                      </a:cubicBezTo>
                      <a:close/>
                    </a:path>
                  </a:pathLst>
                </a:custGeom>
                <a:solidFill>
                  <a:srgbClr val="347E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5" name="Freeform 184"/>
                <p:cNvSpPr>
                  <a:spLocks/>
                </p:cNvSpPr>
                <p:nvPr/>
              </p:nvSpPr>
              <p:spPr bwMode="auto">
                <a:xfrm>
                  <a:off x="5279628" y="4343237"/>
                  <a:ext cx="187597" cy="114264"/>
                </a:xfrm>
                <a:custGeom>
                  <a:avLst/>
                  <a:gdLst>
                    <a:gd name="T0" fmla="*/ 346 w 692"/>
                    <a:gd name="T1" fmla="*/ 0 h 419"/>
                    <a:gd name="T2" fmla="*/ 0 w 692"/>
                    <a:gd name="T3" fmla="*/ 269 h 419"/>
                    <a:gd name="T4" fmla="*/ 346 w 692"/>
                    <a:gd name="T5" fmla="*/ 419 h 419"/>
                    <a:gd name="T6" fmla="*/ 692 w 692"/>
                    <a:gd name="T7" fmla="*/ 150 h 419"/>
                    <a:gd name="T8" fmla="*/ 346 w 692"/>
                    <a:gd name="T9" fmla="*/ 0 h 419"/>
                  </a:gdLst>
                  <a:ahLst/>
                  <a:cxnLst>
                    <a:cxn ang="0">
                      <a:pos x="T0" y="T1"/>
                    </a:cxn>
                    <a:cxn ang="0">
                      <a:pos x="T2" y="T3"/>
                    </a:cxn>
                    <a:cxn ang="0">
                      <a:pos x="T4" y="T5"/>
                    </a:cxn>
                    <a:cxn ang="0">
                      <a:pos x="T6" y="T7"/>
                    </a:cxn>
                    <a:cxn ang="0">
                      <a:pos x="T8" y="T9"/>
                    </a:cxn>
                  </a:cxnLst>
                  <a:rect l="0" t="0" r="r" b="b"/>
                  <a:pathLst>
                    <a:path w="692" h="419">
                      <a:moveTo>
                        <a:pt x="346" y="0"/>
                      </a:moveTo>
                      <a:cubicBezTo>
                        <a:pt x="231" y="111"/>
                        <a:pt x="115" y="223"/>
                        <a:pt x="0" y="269"/>
                      </a:cubicBezTo>
                      <a:cubicBezTo>
                        <a:pt x="115" y="363"/>
                        <a:pt x="231" y="391"/>
                        <a:pt x="346" y="419"/>
                      </a:cubicBezTo>
                      <a:cubicBezTo>
                        <a:pt x="461" y="307"/>
                        <a:pt x="577" y="195"/>
                        <a:pt x="692" y="150"/>
                      </a:cubicBezTo>
                      <a:cubicBezTo>
                        <a:pt x="577" y="56"/>
                        <a:pt x="461" y="28"/>
                        <a:pt x="346" y="0"/>
                      </a:cubicBezTo>
                      <a:close/>
                    </a:path>
                  </a:pathLst>
                </a:custGeom>
                <a:solidFill>
                  <a:srgbClr val="D9B0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6" name="Freeform 185"/>
                <p:cNvSpPr>
                  <a:spLocks/>
                </p:cNvSpPr>
                <p:nvPr/>
              </p:nvSpPr>
              <p:spPr bwMode="auto">
                <a:xfrm>
                  <a:off x="5335908" y="4356881"/>
                  <a:ext cx="75039" cy="88682"/>
                </a:xfrm>
                <a:custGeom>
                  <a:avLst/>
                  <a:gdLst>
                    <a:gd name="T0" fmla="*/ 277 w 277"/>
                    <a:gd name="T1" fmla="*/ 118 h 329"/>
                    <a:gd name="T2" fmla="*/ 275 w 277"/>
                    <a:gd name="T3" fmla="*/ 135 h 329"/>
                    <a:gd name="T4" fmla="*/ 138 w 277"/>
                    <a:gd name="T5" fmla="*/ 300 h 329"/>
                    <a:gd name="T6" fmla="*/ 0 w 277"/>
                    <a:gd name="T7" fmla="*/ 210 h 329"/>
                    <a:gd name="T8" fmla="*/ 8 w 277"/>
                    <a:gd name="T9" fmla="*/ 160 h 329"/>
                    <a:gd name="T10" fmla="*/ 17 w 277"/>
                    <a:gd name="T11" fmla="*/ 139 h 329"/>
                    <a:gd name="T12" fmla="*/ 138 w 277"/>
                    <a:gd name="T13" fmla="*/ 29 h 329"/>
                    <a:gd name="T14" fmla="*/ 276 w 277"/>
                    <a:gd name="T15" fmla="*/ 115 h 329"/>
                    <a:gd name="T16" fmla="*/ 277 w 277"/>
                    <a:gd name="T17" fmla="*/ 11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7" h="329">
                      <a:moveTo>
                        <a:pt x="277" y="118"/>
                      </a:moveTo>
                      <a:cubicBezTo>
                        <a:pt x="277" y="124"/>
                        <a:pt x="276" y="130"/>
                        <a:pt x="275" y="135"/>
                      </a:cubicBezTo>
                      <a:cubicBezTo>
                        <a:pt x="267" y="204"/>
                        <a:pt x="209" y="273"/>
                        <a:pt x="138" y="300"/>
                      </a:cubicBezTo>
                      <a:cubicBezTo>
                        <a:pt x="62" y="329"/>
                        <a:pt x="0" y="286"/>
                        <a:pt x="0" y="210"/>
                      </a:cubicBezTo>
                      <a:cubicBezTo>
                        <a:pt x="0" y="193"/>
                        <a:pt x="3" y="177"/>
                        <a:pt x="8" y="160"/>
                      </a:cubicBezTo>
                      <a:cubicBezTo>
                        <a:pt x="11" y="153"/>
                        <a:pt x="14" y="146"/>
                        <a:pt x="17" y="139"/>
                      </a:cubicBezTo>
                      <a:cubicBezTo>
                        <a:pt x="41" y="91"/>
                        <a:pt x="86" y="48"/>
                        <a:pt x="138" y="29"/>
                      </a:cubicBezTo>
                      <a:cubicBezTo>
                        <a:pt x="214" y="0"/>
                        <a:pt x="275" y="42"/>
                        <a:pt x="276" y="115"/>
                      </a:cubicBezTo>
                      <a:cubicBezTo>
                        <a:pt x="276" y="116"/>
                        <a:pt x="277" y="117"/>
                        <a:pt x="277" y="118"/>
                      </a:cubicBezTo>
                      <a:close/>
                    </a:path>
                  </a:pathLst>
                </a:custGeom>
                <a:solidFill>
                  <a:srgbClr val="2824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77" name="Freeform 186"/>
              <p:cNvSpPr>
                <a:spLocks/>
              </p:cNvSpPr>
              <p:nvPr/>
            </p:nvSpPr>
            <p:spPr bwMode="auto">
              <a:xfrm>
                <a:off x="5337613" y="4380757"/>
                <a:ext cx="73334" cy="18760"/>
              </a:xfrm>
              <a:custGeom>
                <a:avLst/>
                <a:gdLst>
                  <a:gd name="T0" fmla="*/ 269 w 269"/>
                  <a:gd name="T1" fmla="*/ 28 h 70"/>
                  <a:gd name="T2" fmla="*/ 267 w 269"/>
                  <a:gd name="T3" fmla="*/ 45 h 70"/>
                  <a:gd name="T4" fmla="*/ 47 w 269"/>
                  <a:gd name="T5" fmla="*/ 53 h 70"/>
                  <a:gd name="T6" fmla="*/ 0 w 269"/>
                  <a:gd name="T7" fmla="*/ 70 h 70"/>
                  <a:gd name="T8" fmla="*/ 9 w 269"/>
                  <a:gd name="T9" fmla="*/ 49 h 70"/>
                  <a:gd name="T10" fmla="*/ 50 w 269"/>
                  <a:gd name="T11" fmla="*/ 34 h 70"/>
                  <a:gd name="T12" fmla="*/ 268 w 269"/>
                  <a:gd name="T13" fmla="*/ 25 h 70"/>
                  <a:gd name="T14" fmla="*/ 269 w 269"/>
                  <a:gd name="T15" fmla="*/ 28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70">
                    <a:moveTo>
                      <a:pt x="269" y="28"/>
                    </a:moveTo>
                    <a:cubicBezTo>
                      <a:pt x="269" y="34"/>
                      <a:pt x="268" y="40"/>
                      <a:pt x="267" y="45"/>
                    </a:cubicBezTo>
                    <a:cubicBezTo>
                      <a:pt x="205" y="20"/>
                      <a:pt x="129" y="26"/>
                      <a:pt x="47" y="53"/>
                    </a:cubicBezTo>
                    <a:cubicBezTo>
                      <a:pt x="31" y="58"/>
                      <a:pt x="16" y="64"/>
                      <a:pt x="0" y="70"/>
                    </a:cubicBezTo>
                    <a:cubicBezTo>
                      <a:pt x="3" y="63"/>
                      <a:pt x="6" y="56"/>
                      <a:pt x="9" y="49"/>
                    </a:cubicBezTo>
                    <a:cubicBezTo>
                      <a:pt x="23" y="43"/>
                      <a:pt x="36" y="38"/>
                      <a:pt x="50" y="34"/>
                    </a:cubicBezTo>
                    <a:cubicBezTo>
                      <a:pt x="131" y="6"/>
                      <a:pt x="206" y="0"/>
                      <a:pt x="268" y="25"/>
                    </a:cubicBezTo>
                    <a:cubicBezTo>
                      <a:pt x="268" y="26"/>
                      <a:pt x="269" y="27"/>
                      <a:pt x="269" y="28"/>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99" name="Group 298"/>
            <p:cNvGrpSpPr/>
            <p:nvPr/>
          </p:nvGrpSpPr>
          <p:grpSpPr>
            <a:xfrm>
              <a:off x="7399705" y="3510156"/>
              <a:ext cx="257520" cy="295039"/>
              <a:chOff x="7484089" y="2884495"/>
              <a:chExt cx="239713" cy="274638"/>
            </a:xfrm>
          </p:grpSpPr>
          <p:sp>
            <p:nvSpPr>
              <p:cNvPr id="55" name="Freeform 243"/>
              <p:cNvSpPr>
                <a:spLocks/>
              </p:cNvSpPr>
              <p:nvPr/>
            </p:nvSpPr>
            <p:spPr bwMode="auto">
              <a:xfrm>
                <a:off x="7484089" y="2884495"/>
                <a:ext cx="239713" cy="274638"/>
              </a:xfrm>
              <a:custGeom>
                <a:avLst/>
                <a:gdLst>
                  <a:gd name="T0" fmla="*/ 952 w 952"/>
                  <a:gd name="T1" fmla="*/ 854 h 1089"/>
                  <a:gd name="T2" fmla="*/ 0 w 952"/>
                  <a:gd name="T3" fmla="*/ 854 h 1089"/>
                  <a:gd name="T4" fmla="*/ 0 w 952"/>
                  <a:gd name="T5" fmla="*/ 235 h 1089"/>
                  <a:gd name="T6" fmla="*/ 952 w 952"/>
                  <a:gd name="T7" fmla="*/ 235 h 1089"/>
                  <a:gd name="T8" fmla="*/ 952 w 952"/>
                  <a:gd name="T9" fmla="*/ 854 h 1089"/>
                </a:gdLst>
                <a:ahLst/>
                <a:cxnLst>
                  <a:cxn ang="0">
                    <a:pos x="T0" y="T1"/>
                  </a:cxn>
                  <a:cxn ang="0">
                    <a:pos x="T2" y="T3"/>
                  </a:cxn>
                  <a:cxn ang="0">
                    <a:pos x="T4" y="T5"/>
                  </a:cxn>
                  <a:cxn ang="0">
                    <a:pos x="T6" y="T7"/>
                  </a:cxn>
                  <a:cxn ang="0">
                    <a:pos x="T8" y="T9"/>
                  </a:cxn>
                </a:cxnLst>
                <a:rect l="0" t="0" r="r" b="b"/>
                <a:pathLst>
                  <a:path w="952" h="1089">
                    <a:moveTo>
                      <a:pt x="952" y="854"/>
                    </a:moveTo>
                    <a:cubicBezTo>
                      <a:pt x="635" y="619"/>
                      <a:pt x="317" y="1089"/>
                      <a:pt x="0" y="854"/>
                    </a:cubicBezTo>
                    <a:cubicBezTo>
                      <a:pt x="0" y="648"/>
                      <a:pt x="0" y="441"/>
                      <a:pt x="0" y="235"/>
                    </a:cubicBezTo>
                    <a:cubicBezTo>
                      <a:pt x="317" y="470"/>
                      <a:pt x="635" y="0"/>
                      <a:pt x="952" y="235"/>
                    </a:cubicBezTo>
                    <a:cubicBezTo>
                      <a:pt x="952" y="441"/>
                      <a:pt x="952" y="648"/>
                      <a:pt x="952" y="854"/>
                    </a:cubicBezTo>
                    <a:close/>
                  </a:path>
                </a:pathLst>
              </a:custGeom>
              <a:solidFill>
                <a:srgbClr val="E4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244"/>
              <p:cNvSpPr>
                <a:spLocks/>
              </p:cNvSpPr>
              <p:nvPr/>
            </p:nvSpPr>
            <p:spPr bwMode="auto">
              <a:xfrm>
                <a:off x="7557117" y="2963868"/>
                <a:ext cx="93663" cy="115888"/>
              </a:xfrm>
              <a:custGeom>
                <a:avLst/>
                <a:gdLst>
                  <a:gd name="T0" fmla="*/ 374 w 374"/>
                  <a:gd name="T1" fmla="*/ 170 h 457"/>
                  <a:gd name="T2" fmla="*/ 187 w 374"/>
                  <a:gd name="T3" fmla="*/ 416 h 457"/>
                  <a:gd name="T4" fmla="*/ 0 w 374"/>
                  <a:gd name="T5" fmla="*/ 287 h 457"/>
                  <a:gd name="T6" fmla="*/ 187 w 374"/>
                  <a:gd name="T7" fmla="*/ 41 h 457"/>
                  <a:gd name="T8" fmla="*/ 374 w 374"/>
                  <a:gd name="T9" fmla="*/ 170 h 457"/>
                </a:gdLst>
                <a:ahLst/>
                <a:cxnLst>
                  <a:cxn ang="0">
                    <a:pos x="T0" y="T1"/>
                  </a:cxn>
                  <a:cxn ang="0">
                    <a:pos x="T2" y="T3"/>
                  </a:cxn>
                  <a:cxn ang="0">
                    <a:pos x="T4" y="T5"/>
                  </a:cxn>
                  <a:cxn ang="0">
                    <a:pos x="T6" y="T7"/>
                  </a:cxn>
                  <a:cxn ang="0">
                    <a:pos x="T8" y="T9"/>
                  </a:cxn>
                </a:cxnLst>
                <a:rect l="0" t="0" r="r" b="b"/>
                <a:pathLst>
                  <a:path w="374" h="457">
                    <a:moveTo>
                      <a:pt x="374" y="170"/>
                    </a:moveTo>
                    <a:cubicBezTo>
                      <a:pt x="374" y="272"/>
                      <a:pt x="290" y="375"/>
                      <a:pt x="187" y="416"/>
                    </a:cubicBezTo>
                    <a:cubicBezTo>
                      <a:pt x="84" y="457"/>
                      <a:pt x="0" y="392"/>
                      <a:pt x="0" y="287"/>
                    </a:cubicBezTo>
                    <a:cubicBezTo>
                      <a:pt x="0" y="185"/>
                      <a:pt x="84" y="82"/>
                      <a:pt x="187" y="41"/>
                    </a:cubicBezTo>
                    <a:cubicBezTo>
                      <a:pt x="290" y="0"/>
                      <a:pt x="374" y="65"/>
                      <a:pt x="374" y="170"/>
                    </a:cubicBezTo>
                    <a:close/>
                  </a:path>
                </a:pathLst>
              </a:custGeom>
              <a:solidFill>
                <a:srgbClr val="991C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0" name="Group 309"/>
            <p:cNvGrpSpPr/>
            <p:nvPr/>
          </p:nvGrpSpPr>
          <p:grpSpPr>
            <a:xfrm>
              <a:off x="7407664" y="4390447"/>
              <a:ext cx="257520" cy="296744"/>
              <a:chOff x="5243816" y="3797502"/>
              <a:chExt cx="257520" cy="296744"/>
            </a:xfrm>
          </p:grpSpPr>
          <p:sp>
            <p:nvSpPr>
              <p:cNvPr id="63" name="Freeform 251"/>
              <p:cNvSpPr>
                <a:spLocks/>
              </p:cNvSpPr>
              <p:nvPr/>
            </p:nvSpPr>
            <p:spPr bwMode="auto">
              <a:xfrm>
                <a:off x="5243816" y="3797502"/>
                <a:ext cx="257520" cy="296744"/>
              </a:xfrm>
              <a:custGeom>
                <a:avLst/>
                <a:gdLst>
                  <a:gd name="T0" fmla="*/ 953 w 953"/>
                  <a:gd name="T1" fmla="*/ 854 h 1089"/>
                  <a:gd name="T2" fmla="*/ 0 w 953"/>
                  <a:gd name="T3" fmla="*/ 854 h 1089"/>
                  <a:gd name="T4" fmla="*/ 0 w 953"/>
                  <a:gd name="T5" fmla="*/ 235 h 1089"/>
                  <a:gd name="T6" fmla="*/ 953 w 953"/>
                  <a:gd name="T7" fmla="*/ 235 h 1089"/>
                  <a:gd name="T8" fmla="*/ 953 w 953"/>
                  <a:gd name="T9" fmla="*/ 854 h 1089"/>
                </a:gdLst>
                <a:ahLst/>
                <a:cxnLst>
                  <a:cxn ang="0">
                    <a:pos x="T0" y="T1"/>
                  </a:cxn>
                  <a:cxn ang="0">
                    <a:pos x="T2" y="T3"/>
                  </a:cxn>
                  <a:cxn ang="0">
                    <a:pos x="T4" y="T5"/>
                  </a:cxn>
                  <a:cxn ang="0">
                    <a:pos x="T6" y="T7"/>
                  </a:cxn>
                  <a:cxn ang="0">
                    <a:pos x="T8" y="T9"/>
                  </a:cxn>
                </a:cxnLst>
                <a:rect l="0" t="0" r="r" b="b"/>
                <a:pathLst>
                  <a:path w="953" h="1089">
                    <a:moveTo>
                      <a:pt x="953" y="854"/>
                    </a:moveTo>
                    <a:cubicBezTo>
                      <a:pt x="635" y="619"/>
                      <a:pt x="317" y="1089"/>
                      <a:pt x="0" y="854"/>
                    </a:cubicBezTo>
                    <a:cubicBezTo>
                      <a:pt x="0" y="648"/>
                      <a:pt x="0" y="442"/>
                      <a:pt x="0" y="235"/>
                    </a:cubicBezTo>
                    <a:cubicBezTo>
                      <a:pt x="317" y="471"/>
                      <a:pt x="635" y="0"/>
                      <a:pt x="953" y="235"/>
                    </a:cubicBezTo>
                    <a:cubicBezTo>
                      <a:pt x="953" y="442"/>
                      <a:pt x="953" y="648"/>
                      <a:pt x="953" y="854"/>
                    </a:cubicBezTo>
                    <a:close/>
                  </a:path>
                </a:pathLst>
              </a:custGeom>
              <a:solidFill>
                <a:srgbClr val="E5E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309" name="Group 308"/>
              <p:cNvGrpSpPr/>
              <p:nvPr/>
            </p:nvGrpSpPr>
            <p:grpSpPr>
              <a:xfrm>
                <a:off x="5296684" y="3874246"/>
                <a:ext cx="153489" cy="144961"/>
                <a:chOff x="5296684" y="3874246"/>
                <a:chExt cx="153489" cy="144961"/>
              </a:xfrm>
            </p:grpSpPr>
            <p:sp>
              <p:nvSpPr>
                <p:cNvPr id="64" name="Freeform 252"/>
                <p:cNvSpPr>
                  <a:spLocks/>
                </p:cNvSpPr>
                <p:nvPr/>
              </p:nvSpPr>
              <p:spPr bwMode="auto">
                <a:xfrm>
                  <a:off x="5334203" y="3898121"/>
                  <a:ext cx="78450" cy="78449"/>
                </a:xfrm>
                <a:custGeom>
                  <a:avLst/>
                  <a:gdLst>
                    <a:gd name="T0" fmla="*/ 289 w 289"/>
                    <a:gd name="T1" fmla="*/ 126 h 287"/>
                    <a:gd name="T2" fmla="*/ 217 w 289"/>
                    <a:gd name="T3" fmla="*/ 76 h 287"/>
                    <a:gd name="T4" fmla="*/ 144 w 289"/>
                    <a:gd name="T5" fmla="*/ 175 h 287"/>
                    <a:gd name="T6" fmla="*/ 72 w 289"/>
                    <a:gd name="T7" fmla="*/ 273 h 287"/>
                    <a:gd name="T8" fmla="*/ 0 w 289"/>
                    <a:gd name="T9" fmla="*/ 223 h 287"/>
                    <a:gd name="T10" fmla="*/ 144 w 289"/>
                    <a:gd name="T11" fmla="*/ 30 h 287"/>
                    <a:gd name="T12" fmla="*/ 289 w 289"/>
                    <a:gd name="T13" fmla="*/ 126 h 287"/>
                  </a:gdLst>
                  <a:ahLst/>
                  <a:cxnLst>
                    <a:cxn ang="0">
                      <a:pos x="T0" y="T1"/>
                    </a:cxn>
                    <a:cxn ang="0">
                      <a:pos x="T2" y="T3"/>
                    </a:cxn>
                    <a:cxn ang="0">
                      <a:pos x="T4" y="T5"/>
                    </a:cxn>
                    <a:cxn ang="0">
                      <a:pos x="T6" y="T7"/>
                    </a:cxn>
                    <a:cxn ang="0">
                      <a:pos x="T8" y="T9"/>
                    </a:cxn>
                    <a:cxn ang="0">
                      <a:pos x="T10" y="T11"/>
                    </a:cxn>
                    <a:cxn ang="0">
                      <a:pos x="T12" y="T13"/>
                    </a:cxn>
                  </a:cxnLst>
                  <a:rect l="0" t="0" r="r" b="b"/>
                  <a:pathLst>
                    <a:path w="289" h="287">
                      <a:moveTo>
                        <a:pt x="289" y="126"/>
                      </a:moveTo>
                      <a:cubicBezTo>
                        <a:pt x="289" y="86"/>
                        <a:pt x="256" y="63"/>
                        <a:pt x="217" y="76"/>
                      </a:cubicBezTo>
                      <a:cubicBezTo>
                        <a:pt x="177" y="90"/>
                        <a:pt x="144" y="135"/>
                        <a:pt x="144" y="175"/>
                      </a:cubicBezTo>
                      <a:cubicBezTo>
                        <a:pt x="144" y="215"/>
                        <a:pt x="112" y="259"/>
                        <a:pt x="72" y="273"/>
                      </a:cubicBezTo>
                      <a:cubicBezTo>
                        <a:pt x="32" y="287"/>
                        <a:pt x="0" y="263"/>
                        <a:pt x="0" y="223"/>
                      </a:cubicBezTo>
                      <a:cubicBezTo>
                        <a:pt x="0" y="144"/>
                        <a:pt x="64" y="61"/>
                        <a:pt x="144" y="30"/>
                      </a:cubicBezTo>
                      <a:cubicBezTo>
                        <a:pt x="224" y="0"/>
                        <a:pt x="289" y="46"/>
                        <a:pt x="289" y="126"/>
                      </a:cubicBezTo>
                      <a:close/>
                    </a:path>
                  </a:pathLst>
                </a:custGeom>
                <a:solidFill>
                  <a:srgbClr val="A31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253"/>
                <p:cNvSpPr>
                  <a:spLocks/>
                </p:cNvSpPr>
                <p:nvPr/>
              </p:nvSpPr>
              <p:spPr bwMode="auto">
                <a:xfrm>
                  <a:off x="5334203" y="3915176"/>
                  <a:ext cx="78450" cy="78449"/>
                </a:xfrm>
                <a:custGeom>
                  <a:avLst/>
                  <a:gdLst>
                    <a:gd name="T0" fmla="*/ 72 w 289"/>
                    <a:gd name="T1" fmla="*/ 210 h 287"/>
                    <a:gd name="T2" fmla="*/ 144 w 289"/>
                    <a:gd name="T3" fmla="*/ 112 h 287"/>
                    <a:gd name="T4" fmla="*/ 217 w 289"/>
                    <a:gd name="T5" fmla="*/ 13 h 287"/>
                    <a:gd name="T6" fmla="*/ 289 w 289"/>
                    <a:gd name="T7" fmla="*/ 63 h 287"/>
                    <a:gd name="T8" fmla="*/ 144 w 289"/>
                    <a:gd name="T9" fmla="*/ 256 h 287"/>
                    <a:gd name="T10" fmla="*/ 0 w 289"/>
                    <a:gd name="T11" fmla="*/ 160 h 287"/>
                    <a:gd name="T12" fmla="*/ 72 w 289"/>
                    <a:gd name="T13" fmla="*/ 210 h 287"/>
                  </a:gdLst>
                  <a:ahLst/>
                  <a:cxnLst>
                    <a:cxn ang="0">
                      <a:pos x="T0" y="T1"/>
                    </a:cxn>
                    <a:cxn ang="0">
                      <a:pos x="T2" y="T3"/>
                    </a:cxn>
                    <a:cxn ang="0">
                      <a:pos x="T4" y="T5"/>
                    </a:cxn>
                    <a:cxn ang="0">
                      <a:pos x="T6" y="T7"/>
                    </a:cxn>
                    <a:cxn ang="0">
                      <a:pos x="T8" y="T9"/>
                    </a:cxn>
                    <a:cxn ang="0">
                      <a:pos x="T10" y="T11"/>
                    </a:cxn>
                    <a:cxn ang="0">
                      <a:pos x="T12" y="T13"/>
                    </a:cxn>
                  </a:cxnLst>
                  <a:rect l="0" t="0" r="r" b="b"/>
                  <a:pathLst>
                    <a:path w="289" h="287">
                      <a:moveTo>
                        <a:pt x="72" y="210"/>
                      </a:moveTo>
                      <a:cubicBezTo>
                        <a:pt x="112" y="196"/>
                        <a:pt x="144" y="152"/>
                        <a:pt x="144" y="112"/>
                      </a:cubicBezTo>
                      <a:cubicBezTo>
                        <a:pt x="144" y="72"/>
                        <a:pt x="177" y="27"/>
                        <a:pt x="217" y="13"/>
                      </a:cubicBezTo>
                      <a:cubicBezTo>
                        <a:pt x="256" y="0"/>
                        <a:pt x="289" y="23"/>
                        <a:pt x="289" y="63"/>
                      </a:cubicBezTo>
                      <a:cubicBezTo>
                        <a:pt x="289" y="142"/>
                        <a:pt x="224" y="226"/>
                        <a:pt x="144" y="256"/>
                      </a:cubicBezTo>
                      <a:cubicBezTo>
                        <a:pt x="64" y="287"/>
                        <a:pt x="0" y="241"/>
                        <a:pt x="0" y="160"/>
                      </a:cubicBezTo>
                      <a:cubicBezTo>
                        <a:pt x="0" y="200"/>
                        <a:pt x="32" y="224"/>
                        <a:pt x="72" y="210"/>
                      </a:cubicBezTo>
                      <a:close/>
                    </a:path>
                  </a:pathLst>
                </a:custGeom>
                <a:solidFill>
                  <a:srgbClr val="3447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254"/>
                <p:cNvSpPr>
                  <a:spLocks/>
                </p:cNvSpPr>
                <p:nvPr/>
              </p:nvSpPr>
              <p:spPr bwMode="auto">
                <a:xfrm>
                  <a:off x="5312033" y="3913471"/>
                  <a:ext cx="23876" cy="37519"/>
                </a:xfrm>
                <a:custGeom>
                  <a:avLst/>
                  <a:gdLst>
                    <a:gd name="T0" fmla="*/ 87 w 87"/>
                    <a:gd name="T1" fmla="*/ 6 h 133"/>
                    <a:gd name="T2" fmla="*/ 20 w 87"/>
                    <a:gd name="T3" fmla="*/ 133 h 133"/>
                    <a:gd name="T4" fmla="*/ 0 w 87"/>
                    <a:gd name="T5" fmla="*/ 124 h 133"/>
                    <a:gd name="T6" fmla="*/ 67 w 87"/>
                    <a:gd name="T7" fmla="*/ 0 h 133"/>
                    <a:gd name="T8" fmla="*/ 87 w 87"/>
                    <a:gd name="T9" fmla="*/ 6 h 133"/>
                  </a:gdLst>
                  <a:ahLst/>
                  <a:cxnLst>
                    <a:cxn ang="0">
                      <a:pos x="T0" y="T1"/>
                    </a:cxn>
                    <a:cxn ang="0">
                      <a:pos x="T2" y="T3"/>
                    </a:cxn>
                    <a:cxn ang="0">
                      <a:pos x="T4" y="T5"/>
                    </a:cxn>
                    <a:cxn ang="0">
                      <a:pos x="T6" y="T7"/>
                    </a:cxn>
                    <a:cxn ang="0">
                      <a:pos x="T8" y="T9"/>
                    </a:cxn>
                  </a:cxnLst>
                  <a:rect l="0" t="0" r="r" b="b"/>
                  <a:pathLst>
                    <a:path w="87" h="133">
                      <a:moveTo>
                        <a:pt x="87" y="6"/>
                      </a:moveTo>
                      <a:cubicBezTo>
                        <a:pt x="65" y="50"/>
                        <a:pt x="42" y="92"/>
                        <a:pt x="20" y="133"/>
                      </a:cubicBezTo>
                      <a:cubicBezTo>
                        <a:pt x="13" y="131"/>
                        <a:pt x="7" y="128"/>
                        <a:pt x="0" y="124"/>
                      </a:cubicBezTo>
                      <a:cubicBezTo>
                        <a:pt x="22" y="84"/>
                        <a:pt x="45" y="43"/>
                        <a:pt x="67" y="0"/>
                      </a:cubicBezTo>
                      <a:cubicBezTo>
                        <a:pt x="74" y="2"/>
                        <a:pt x="80" y="4"/>
                        <a:pt x="87" y="6"/>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255"/>
                <p:cNvSpPr>
                  <a:spLocks/>
                </p:cNvSpPr>
                <p:nvPr/>
              </p:nvSpPr>
              <p:spPr bwMode="auto">
                <a:xfrm>
                  <a:off x="5303505" y="3911765"/>
                  <a:ext cx="23876" cy="35814"/>
                </a:xfrm>
                <a:custGeom>
                  <a:avLst/>
                  <a:gdLst>
                    <a:gd name="T0" fmla="*/ 87 w 87"/>
                    <a:gd name="T1" fmla="*/ 8 h 131"/>
                    <a:gd name="T2" fmla="*/ 20 w 87"/>
                    <a:gd name="T3" fmla="*/ 131 h 131"/>
                    <a:gd name="T4" fmla="*/ 0 w 87"/>
                    <a:gd name="T5" fmla="*/ 121 h 131"/>
                    <a:gd name="T6" fmla="*/ 67 w 87"/>
                    <a:gd name="T7" fmla="*/ 0 h 131"/>
                    <a:gd name="T8" fmla="*/ 87 w 87"/>
                    <a:gd name="T9" fmla="*/ 8 h 131"/>
                  </a:gdLst>
                  <a:ahLst/>
                  <a:cxnLst>
                    <a:cxn ang="0">
                      <a:pos x="T0" y="T1"/>
                    </a:cxn>
                    <a:cxn ang="0">
                      <a:pos x="T2" y="T3"/>
                    </a:cxn>
                    <a:cxn ang="0">
                      <a:pos x="T4" y="T5"/>
                    </a:cxn>
                    <a:cxn ang="0">
                      <a:pos x="T6" y="T7"/>
                    </a:cxn>
                    <a:cxn ang="0">
                      <a:pos x="T8" y="T9"/>
                    </a:cxn>
                  </a:cxnLst>
                  <a:rect l="0" t="0" r="r" b="b"/>
                  <a:pathLst>
                    <a:path w="87" h="131">
                      <a:moveTo>
                        <a:pt x="87" y="8"/>
                      </a:moveTo>
                      <a:cubicBezTo>
                        <a:pt x="65" y="50"/>
                        <a:pt x="43" y="91"/>
                        <a:pt x="20" y="131"/>
                      </a:cubicBezTo>
                      <a:cubicBezTo>
                        <a:pt x="14" y="128"/>
                        <a:pt x="7" y="124"/>
                        <a:pt x="0" y="121"/>
                      </a:cubicBezTo>
                      <a:cubicBezTo>
                        <a:pt x="23" y="82"/>
                        <a:pt x="45" y="42"/>
                        <a:pt x="67" y="0"/>
                      </a:cubicBezTo>
                      <a:cubicBezTo>
                        <a:pt x="74" y="3"/>
                        <a:pt x="80" y="5"/>
                        <a:pt x="87" y="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56"/>
                <p:cNvSpPr>
                  <a:spLocks/>
                </p:cNvSpPr>
                <p:nvPr/>
              </p:nvSpPr>
              <p:spPr bwMode="auto">
                <a:xfrm>
                  <a:off x="5296684" y="3908354"/>
                  <a:ext cx="23876" cy="34108"/>
                </a:xfrm>
                <a:custGeom>
                  <a:avLst/>
                  <a:gdLst>
                    <a:gd name="T0" fmla="*/ 87 w 87"/>
                    <a:gd name="T1" fmla="*/ 8 h 128"/>
                    <a:gd name="T2" fmla="*/ 20 w 87"/>
                    <a:gd name="T3" fmla="*/ 128 h 128"/>
                    <a:gd name="T4" fmla="*/ 0 w 87"/>
                    <a:gd name="T5" fmla="*/ 116 h 128"/>
                    <a:gd name="T6" fmla="*/ 67 w 87"/>
                    <a:gd name="T7" fmla="*/ 0 h 128"/>
                    <a:gd name="T8" fmla="*/ 87 w 87"/>
                    <a:gd name="T9" fmla="*/ 8 h 128"/>
                  </a:gdLst>
                  <a:ahLst/>
                  <a:cxnLst>
                    <a:cxn ang="0">
                      <a:pos x="T0" y="T1"/>
                    </a:cxn>
                    <a:cxn ang="0">
                      <a:pos x="T2" y="T3"/>
                    </a:cxn>
                    <a:cxn ang="0">
                      <a:pos x="T4" y="T5"/>
                    </a:cxn>
                    <a:cxn ang="0">
                      <a:pos x="T6" y="T7"/>
                    </a:cxn>
                    <a:cxn ang="0">
                      <a:pos x="T8" y="T9"/>
                    </a:cxn>
                  </a:cxnLst>
                  <a:rect l="0" t="0" r="r" b="b"/>
                  <a:pathLst>
                    <a:path w="87" h="128">
                      <a:moveTo>
                        <a:pt x="87" y="8"/>
                      </a:moveTo>
                      <a:cubicBezTo>
                        <a:pt x="65" y="50"/>
                        <a:pt x="43" y="90"/>
                        <a:pt x="20" y="128"/>
                      </a:cubicBezTo>
                      <a:cubicBezTo>
                        <a:pt x="14" y="124"/>
                        <a:pt x="7" y="120"/>
                        <a:pt x="0" y="116"/>
                      </a:cubicBezTo>
                      <a:cubicBezTo>
                        <a:pt x="23" y="79"/>
                        <a:pt x="45" y="40"/>
                        <a:pt x="67" y="0"/>
                      </a:cubicBezTo>
                      <a:cubicBezTo>
                        <a:pt x="74" y="3"/>
                        <a:pt x="81" y="6"/>
                        <a:pt x="87" y="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57"/>
                <p:cNvSpPr>
                  <a:spLocks/>
                </p:cNvSpPr>
                <p:nvPr/>
              </p:nvSpPr>
              <p:spPr bwMode="auto">
                <a:xfrm>
                  <a:off x="5410948" y="3959517"/>
                  <a:ext cx="13643" cy="18760"/>
                </a:xfrm>
                <a:custGeom>
                  <a:avLst/>
                  <a:gdLst>
                    <a:gd name="T0" fmla="*/ 0 w 51"/>
                    <a:gd name="T1" fmla="*/ 60 h 67"/>
                    <a:gd name="T2" fmla="*/ 21 w 51"/>
                    <a:gd name="T3" fmla="*/ 67 h 67"/>
                    <a:gd name="T4" fmla="*/ 51 w 51"/>
                    <a:gd name="T5" fmla="*/ 8 h 67"/>
                    <a:gd name="T6" fmla="*/ 31 w 51"/>
                    <a:gd name="T7" fmla="*/ 0 h 67"/>
                    <a:gd name="T8" fmla="*/ 0 w 51"/>
                    <a:gd name="T9" fmla="*/ 60 h 67"/>
                  </a:gdLst>
                  <a:ahLst/>
                  <a:cxnLst>
                    <a:cxn ang="0">
                      <a:pos x="T0" y="T1"/>
                    </a:cxn>
                    <a:cxn ang="0">
                      <a:pos x="T2" y="T3"/>
                    </a:cxn>
                    <a:cxn ang="0">
                      <a:pos x="T4" y="T5"/>
                    </a:cxn>
                    <a:cxn ang="0">
                      <a:pos x="T6" y="T7"/>
                    </a:cxn>
                    <a:cxn ang="0">
                      <a:pos x="T8" y="T9"/>
                    </a:cxn>
                  </a:cxnLst>
                  <a:rect l="0" t="0" r="r" b="b"/>
                  <a:pathLst>
                    <a:path w="51" h="67">
                      <a:moveTo>
                        <a:pt x="0" y="60"/>
                      </a:moveTo>
                      <a:cubicBezTo>
                        <a:pt x="7" y="62"/>
                        <a:pt x="14" y="65"/>
                        <a:pt x="21" y="67"/>
                      </a:cubicBezTo>
                      <a:cubicBezTo>
                        <a:pt x="31" y="47"/>
                        <a:pt x="41" y="27"/>
                        <a:pt x="51" y="8"/>
                      </a:cubicBezTo>
                      <a:cubicBezTo>
                        <a:pt x="45" y="5"/>
                        <a:pt x="38" y="3"/>
                        <a:pt x="31" y="0"/>
                      </a:cubicBezTo>
                      <a:cubicBezTo>
                        <a:pt x="21" y="20"/>
                        <a:pt x="11" y="40"/>
                        <a:pt x="0" y="6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258"/>
                <p:cNvSpPr>
                  <a:spLocks/>
                </p:cNvSpPr>
                <p:nvPr/>
              </p:nvSpPr>
              <p:spPr bwMode="auto">
                <a:xfrm>
                  <a:off x="5419475" y="3940758"/>
                  <a:ext cx="13643" cy="18760"/>
                </a:xfrm>
                <a:custGeom>
                  <a:avLst/>
                  <a:gdLst>
                    <a:gd name="T0" fmla="*/ 51 w 51"/>
                    <a:gd name="T1" fmla="*/ 9 h 66"/>
                    <a:gd name="T2" fmla="*/ 31 w 51"/>
                    <a:gd name="T3" fmla="*/ 0 h 66"/>
                    <a:gd name="T4" fmla="*/ 0 w 51"/>
                    <a:gd name="T5" fmla="*/ 58 h 66"/>
                    <a:gd name="T6" fmla="*/ 20 w 51"/>
                    <a:gd name="T7" fmla="*/ 66 h 66"/>
                    <a:gd name="T8" fmla="*/ 51 w 51"/>
                    <a:gd name="T9" fmla="*/ 9 h 66"/>
                  </a:gdLst>
                  <a:ahLst/>
                  <a:cxnLst>
                    <a:cxn ang="0">
                      <a:pos x="T0" y="T1"/>
                    </a:cxn>
                    <a:cxn ang="0">
                      <a:pos x="T2" y="T3"/>
                    </a:cxn>
                    <a:cxn ang="0">
                      <a:pos x="T4" y="T5"/>
                    </a:cxn>
                    <a:cxn ang="0">
                      <a:pos x="T6" y="T7"/>
                    </a:cxn>
                    <a:cxn ang="0">
                      <a:pos x="T8" y="T9"/>
                    </a:cxn>
                  </a:cxnLst>
                  <a:rect l="0" t="0" r="r" b="b"/>
                  <a:pathLst>
                    <a:path w="51" h="66">
                      <a:moveTo>
                        <a:pt x="51" y="9"/>
                      </a:moveTo>
                      <a:cubicBezTo>
                        <a:pt x="44" y="6"/>
                        <a:pt x="37" y="3"/>
                        <a:pt x="31" y="0"/>
                      </a:cubicBezTo>
                      <a:cubicBezTo>
                        <a:pt x="21" y="19"/>
                        <a:pt x="10" y="39"/>
                        <a:pt x="0" y="58"/>
                      </a:cubicBezTo>
                      <a:cubicBezTo>
                        <a:pt x="7" y="61"/>
                        <a:pt x="13" y="63"/>
                        <a:pt x="20" y="66"/>
                      </a:cubicBezTo>
                      <a:cubicBezTo>
                        <a:pt x="30" y="47"/>
                        <a:pt x="41" y="28"/>
                        <a:pt x="51" y="9"/>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259"/>
                <p:cNvSpPr>
                  <a:spLocks/>
                </p:cNvSpPr>
                <p:nvPr/>
              </p:nvSpPr>
              <p:spPr bwMode="auto">
                <a:xfrm>
                  <a:off x="5428002" y="3945873"/>
                  <a:ext cx="13643" cy="17054"/>
                </a:xfrm>
                <a:custGeom>
                  <a:avLst/>
                  <a:gdLst>
                    <a:gd name="T0" fmla="*/ 51 w 51"/>
                    <a:gd name="T1" fmla="*/ 10 h 65"/>
                    <a:gd name="T2" fmla="*/ 31 w 51"/>
                    <a:gd name="T3" fmla="*/ 0 h 65"/>
                    <a:gd name="T4" fmla="*/ 0 w 51"/>
                    <a:gd name="T5" fmla="*/ 57 h 65"/>
                    <a:gd name="T6" fmla="*/ 20 w 51"/>
                    <a:gd name="T7" fmla="*/ 65 h 65"/>
                    <a:gd name="T8" fmla="*/ 51 w 51"/>
                    <a:gd name="T9" fmla="*/ 10 h 65"/>
                  </a:gdLst>
                  <a:ahLst/>
                  <a:cxnLst>
                    <a:cxn ang="0">
                      <a:pos x="T0" y="T1"/>
                    </a:cxn>
                    <a:cxn ang="0">
                      <a:pos x="T2" y="T3"/>
                    </a:cxn>
                    <a:cxn ang="0">
                      <a:pos x="T4" y="T5"/>
                    </a:cxn>
                    <a:cxn ang="0">
                      <a:pos x="T6" y="T7"/>
                    </a:cxn>
                    <a:cxn ang="0">
                      <a:pos x="T8" y="T9"/>
                    </a:cxn>
                  </a:cxnLst>
                  <a:rect l="0" t="0" r="r" b="b"/>
                  <a:pathLst>
                    <a:path w="51" h="65">
                      <a:moveTo>
                        <a:pt x="51" y="10"/>
                      </a:moveTo>
                      <a:cubicBezTo>
                        <a:pt x="44" y="7"/>
                        <a:pt x="37" y="4"/>
                        <a:pt x="31" y="0"/>
                      </a:cubicBezTo>
                      <a:cubicBezTo>
                        <a:pt x="20" y="19"/>
                        <a:pt x="10" y="37"/>
                        <a:pt x="0" y="57"/>
                      </a:cubicBezTo>
                      <a:cubicBezTo>
                        <a:pt x="7" y="59"/>
                        <a:pt x="13" y="62"/>
                        <a:pt x="20" y="65"/>
                      </a:cubicBezTo>
                      <a:cubicBezTo>
                        <a:pt x="30" y="47"/>
                        <a:pt x="40" y="28"/>
                        <a:pt x="51" y="1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260"/>
                <p:cNvSpPr>
                  <a:spLocks/>
                </p:cNvSpPr>
                <p:nvPr/>
              </p:nvSpPr>
              <p:spPr bwMode="auto">
                <a:xfrm>
                  <a:off x="5417770" y="3962928"/>
                  <a:ext cx="13643" cy="18760"/>
                </a:xfrm>
                <a:custGeom>
                  <a:avLst/>
                  <a:gdLst>
                    <a:gd name="T0" fmla="*/ 0 w 51"/>
                    <a:gd name="T1" fmla="*/ 58 h 66"/>
                    <a:gd name="T2" fmla="*/ 20 w 51"/>
                    <a:gd name="T3" fmla="*/ 66 h 66"/>
                    <a:gd name="T4" fmla="*/ 51 w 51"/>
                    <a:gd name="T5" fmla="*/ 8 h 66"/>
                    <a:gd name="T6" fmla="*/ 31 w 51"/>
                    <a:gd name="T7" fmla="*/ 0 h 66"/>
                    <a:gd name="T8" fmla="*/ 0 w 51"/>
                    <a:gd name="T9" fmla="*/ 58 h 66"/>
                  </a:gdLst>
                  <a:ahLst/>
                  <a:cxnLst>
                    <a:cxn ang="0">
                      <a:pos x="T0" y="T1"/>
                    </a:cxn>
                    <a:cxn ang="0">
                      <a:pos x="T2" y="T3"/>
                    </a:cxn>
                    <a:cxn ang="0">
                      <a:pos x="T4" y="T5"/>
                    </a:cxn>
                    <a:cxn ang="0">
                      <a:pos x="T6" y="T7"/>
                    </a:cxn>
                    <a:cxn ang="0">
                      <a:pos x="T8" y="T9"/>
                    </a:cxn>
                  </a:cxnLst>
                  <a:rect l="0" t="0" r="r" b="b"/>
                  <a:pathLst>
                    <a:path w="51" h="66">
                      <a:moveTo>
                        <a:pt x="0" y="58"/>
                      </a:moveTo>
                      <a:cubicBezTo>
                        <a:pt x="7" y="60"/>
                        <a:pt x="14" y="63"/>
                        <a:pt x="20" y="66"/>
                      </a:cubicBezTo>
                      <a:cubicBezTo>
                        <a:pt x="31" y="46"/>
                        <a:pt x="41" y="27"/>
                        <a:pt x="51" y="8"/>
                      </a:cubicBezTo>
                      <a:cubicBezTo>
                        <a:pt x="44" y="5"/>
                        <a:pt x="38" y="2"/>
                        <a:pt x="31" y="0"/>
                      </a:cubicBezTo>
                      <a:cubicBezTo>
                        <a:pt x="21" y="19"/>
                        <a:pt x="11" y="38"/>
                        <a:pt x="0" y="5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261"/>
                <p:cNvSpPr>
                  <a:spLocks/>
                </p:cNvSpPr>
                <p:nvPr/>
              </p:nvSpPr>
              <p:spPr bwMode="auto">
                <a:xfrm>
                  <a:off x="5434824" y="3949284"/>
                  <a:ext cx="15349" cy="17054"/>
                </a:xfrm>
                <a:custGeom>
                  <a:avLst/>
                  <a:gdLst>
                    <a:gd name="T0" fmla="*/ 51 w 51"/>
                    <a:gd name="T1" fmla="*/ 12 h 65"/>
                    <a:gd name="T2" fmla="*/ 30 w 51"/>
                    <a:gd name="T3" fmla="*/ 0 h 65"/>
                    <a:gd name="T4" fmla="*/ 0 w 51"/>
                    <a:gd name="T5" fmla="*/ 55 h 65"/>
                    <a:gd name="T6" fmla="*/ 20 w 51"/>
                    <a:gd name="T7" fmla="*/ 65 h 65"/>
                    <a:gd name="T8" fmla="*/ 51 w 51"/>
                    <a:gd name="T9" fmla="*/ 12 h 65"/>
                  </a:gdLst>
                  <a:ahLst/>
                  <a:cxnLst>
                    <a:cxn ang="0">
                      <a:pos x="T0" y="T1"/>
                    </a:cxn>
                    <a:cxn ang="0">
                      <a:pos x="T2" y="T3"/>
                    </a:cxn>
                    <a:cxn ang="0">
                      <a:pos x="T4" y="T5"/>
                    </a:cxn>
                    <a:cxn ang="0">
                      <a:pos x="T6" y="T7"/>
                    </a:cxn>
                    <a:cxn ang="0">
                      <a:pos x="T8" y="T9"/>
                    </a:cxn>
                  </a:cxnLst>
                  <a:rect l="0" t="0" r="r" b="b"/>
                  <a:pathLst>
                    <a:path w="51" h="65">
                      <a:moveTo>
                        <a:pt x="51" y="12"/>
                      </a:moveTo>
                      <a:cubicBezTo>
                        <a:pt x="44" y="8"/>
                        <a:pt x="37" y="4"/>
                        <a:pt x="30" y="0"/>
                      </a:cubicBezTo>
                      <a:cubicBezTo>
                        <a:pt x="20" y="18"/>
                        <a:pt x="10" y="36"/>
                        <a:pt x="0" y="55"/>
                      </a:cubicBezTo>
                      <a:cubicBezTo>
                        <a:pt x="6" y="58"/>
                        <a:pt x="13" y="61"/>
                        <a:pt x="20" y="65"/>
                      </a:cubicBezTo>
                      <a:cubicBezTo>
                        <a:pt x="30" y="47"/>
                        <a:pt x="40" y="29"/>
                        <a:pt x="51" y="1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262"/>
                <p:cNvSpPr>
                  <a:spLocks/>
                </p:cNvSpPr>
                <p:nvPr/>
              </p:nvSpPr>
              <p:spPr bwMode="auto">
                <a:xfrm>
                  <a:off x="5426296" y="3966338"/>
                  <a:ext cx="13643" cy="17054"/>
                </a:xfrm>
                <a:custGeom>
                  <a:avLst/>
                  <a:gdLst>
                    <a:gd name="T0" fmla="*/ 0 w 51"/>
                    <a:gd name="T1" fmla="*/ 57 h 66"/>
                    <a:gd name="T2" fmla="*/ 20 w 51"/>
                    <a:gd name="T3" fmla="*/ 66 h 66"/>
                    <a:gd name="T4" fmla="*/ 51 w 51"/>
                    <a:gd name="T5" fmla="*/ 10 h 66"/>
                    <a:gd name="T6" fmla="*/ 31 w 51"/>
                    <a:gd name="T7" fmla="*/ 0 h 66"/>
                    <a:gd name="T8" fmla="*/ 0 w 51"/>
                    <a:gd name="T9" fmla="*/ 57 h 66"/>
                  </a:gdLst>
                  <a:ahLst/>
                  <a:cxnLst>
                    <a:cxn ang="0">
                      <a:pos x="T0" y="T1"/>
                    </a:cxn>
                    <a:cxn ang="0">
                      <a:pos x="T2" y="T3"/>
                    </a:cxn>
                    <a:cxn ang="0">
                      <a:pos x="T4" y="T5"/>
                    </a:cxn>
                    <a:cxn ang="0">
                      <a:pos x="T6" y="T7"/>
                    </a:cxn>
                    <a:cxn ang="0">
                      <a:pos x="T8" y="T9"/>
                    </a:cxn>
                  </a:cxnLst>
                  <a:rect l="0" t="0" r="r" b="b"/>
                  <a:pathLst>
                    <a:path w="51" h="66">
                      <a:moveTo>
                        <a:pt x="0" y="57"/>
                      </a:moveTo>
                      <a:cubicBezTo>
                        <a:pt x="7" y="60"/>
                        <a:pt x="14" y="63"/>
                        <a:pt x="20" y="66"/>
                      </a:cubicBezTo>
                      <a:cubicBezTo>
                        <a:pt x="30" y="47"/>
                        <a:pt x="41" y="28"/>
                        <a:pt x="51" y="10"/>
                      </a:cubicBezTo>
                      <a:cubicBezTo>
                        <a:pt x="44" y="7"/>
                        <a:pt x="38" y="3"/>
                        <a:pt x="31" y="0"/>
                      </a:cubicBezTo>
                      <a:cubicBezTo>
                        <a:pt x="21" y="19"/>
                        <a:pt x="10" y="38"/>
                        <a:pt x="0" y="57"/>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263"/>
                <p:cNvSpPr>
                  <a:spLocks/>
                </p:cNvSpPr>
                <p:nvPr/>
              </p:nvSpPr>
              <p:spPr bwMode="auto">
                <a:xfrm>
                  <a:off x="5313738" y="3995331"/>
                  <a:ext cx="13643" cy="17054"/>
                </a:xfrm>
                <a:custGeom>
                  <a:avLst/>
                  <a:gdLst>
                    <a:gd name="T0" fmla="*/ 31 w 51"/>
                    <a:gd name="T1" fmla="*/ 62 h 62"/>
                    <a:gd name="T2" fmla="*/ 51 w 51"/>
                    <a:gd name="T3" fmla="*/ 45 h 62"/>
                    <a:gd name="T4" fmla="*/ 21 w 51"/>
                    <a:gd name="T5" fmla="*/ 0 h 62"/>
                    <a:gd name="T6" fmla="*/ 0 w 51"/>
                    <a:gd name="T7" fmla="*/ 15 h 62"/>
                    <a:gd name="T8" fmla="*/ 31 w 51"/>
                    <a:gd name="T9" fmla="*/ 62 h 62"/>
                  </a:gdLst>
                  <a:ahLst/>
                  <a:cxnLst>
                    <a:cxn ang="0">
                      <a:pos x="T0" y="T1"/>
                    </a:cxn>
                    <a:cxn ang="0">
                      <a:pos x="T2" y="T3"/>
                    </a:cxn>
                    <a:cxn ang="0">
                      <a:pos x="T4" y="T5"/>
                    </a:cxn>
                    <a:cxn ang="0">
                      <a:pos x="T6" y="T7"/>
                    </a:cxn>
                    <a:cxn ang="0">
                      <a:pos x="T8" y="T9"/>
                    </a:cxn>
                  </a:cxnLst>
                  <a:rect l="0" t="0" r="r" b="b"/>
                  <a:pathLst>
                    <a:path w="51" h="62">
                      <a:moveTo>
                        <a:pt x="31" y="62"/>
                      </a:moveTo>
                      <a:cubicBezTo>
                        <a:pt x="38" y="56"/>
                        <a:pt x="45" y="51"/>
                        <a:pt x="51" y="45"/>
                      </a:cubicBezTo>
                      <a:cubicBezTo>
                        <a:pt x="41" y="31"/>
                        <a:pt x="31" y="15"/>
                        <a:pt x="21" y="0"/>
                      </a:cubicBezTo>
                      <a:cubicBezTo>
                        <a:pt x="14" y="5"/>
                        <a:pt x="7" y="10"/>
                        <a:pt x="0" y="15"/>
                      </a:cubicBezTo>
                      <a:cubicBezTo>
                        <a:pt x="11" y="31"/>
                        <a:pt x="21" y="46"/>
                        <a:pt x="31" y="6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264"/>
                <p:cNvSpPr>
                  <a:spLocks/>
                </p:cNvSpPr>
                <p:nvPr/>
              </p:nvSpPr>
              <p:spPr bwMode="auto">
                <a:xfrm>
                  <a:off x="5303505" y="3981688"/>
                  <a:ext cx="13643" cy="15349"/>
                </a:xfrm>
                <a:custGeom>
                  <a:avLst/>
                  <a:gdLst>
                    <a:gd name="T0" fmla="*/ 20 w 51"/>
                    <a:gd name="T1" fmla="*/ 0 h 62"/>
                    <a:gd name="T2" fmla="*/ 0 w 51"/>
                    <a:gd name="T3" fmla="*/ 13 h 62"/>
                    <a:gd name="T4" fmla="*/ 31 w 51"/>
                    <a:gd name="T5" fmla="*/ 62 h 62"/>
                    <a:gd name="T6" fmla="*/ 51 w 51"/>
                    <a:gd name="T7" fmla="*/ 48 h 62"/>
                    <a:gd name="T8" fmla="*/ 20 w 51"/>
                    <a:gd name="T9" fmla="*/ 0 h 62"/>
                  </a:gdLst>
                  <a:ahLst/>
                  <a:cxnLst>
                    <a:cxn ang="0">
                      <a:pos x="T0" y="T1"/>
                    </a:cxn>
                    <a:cxn ang="0">
                      <a:pos x="T2" y="T3"/>
                    </a:cxn>
                    <a:cxn ang="0">
                      <a:pos x="T4" y="T5"/>
                    </a:cxn>
                    <a:cxn ang="0">
                      <a:pos x="T6" y="T7"/>
                    </a:cxn>
                    <a:cxn ang="0">
                      <a:pos x="T8" y="T9"/>
                    </a:cxn>
                  </a:cxnLst>
                  <a:rect l="0" t="0" r="r" b="b"/>
                  <a:pathLst>
                    <a:path w="51" h="62">
                      <a:moveTo>
                        <a:pt x="20" y="0"/>
                      </a:moveTo>
                      <a:cubicBezTo>
                        <a:pt x="13" y="4"/>
                        <a:pt x="7" y="9"/>
                        <a:pt x="0" y="13"/>
                      </a:cubicBezTo>
                      <a:cubicBezTo>
                        <a:pt x="10" y="30"/>
                        <a:pt x="20" y="46"/>
                        <a:pt x="31" y="62"/>
                      </a:cubicBezTo>
                      <a:cubicBezTo>
                        <a:pt x="37" y="58"/>
                        <a:pt x="44" y="53"/>
                        <a:pt x="51" y="48"/>
                      </a:cubicBezTo>
                      <a:cubicBezTo>
                        <a:pt x="40" y="32"/>
                        <a:pt x="30" y="16"/>
                        <a:pt x="20"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265"/>
                <p:cNvSpPr>
                  <a:spLocks/>
                </p:cNvSpPr>
                <p:nvPr/>
              </p:nvSpPr>
              <p:spPr bwMode="auto">
                <a:xfrm>
                  <a:off x="5312033" y="3974866"/>
                  <a:ext cx="23876" cy="30698"/>
                </a:xfrm>
                <a:custGeom>
                  <a:avLst/>
                  <a:gdLst>
                    <a:gd name="T0" fmla="*/ 66 w 86"/>
                    <a:gd name="T1" fmla="*/ 114 h 114"/>
                    <a:gd name="T2" fmla="*/ 86 w 86"/>
                    <a:gd name="T3" fmla="*/ 97 h 114"/>
                    <a:gd name="T4" fmla="*/ 55 w 86"/>
                    <a:gd name="T5" fmla="*/ 53 h 114"/>
                    <a:gd name="T6" fmla="*/ 51 w 86"/>
                    <a:gd name="T7" fmla="*/ 46 h 114"/>
                    <a:gd name="T8" fmla="*/ 20 w 86"/>
                    <a:gd name="T9" fmla="*/ 0 h 114"/>
                    <a:gd name="T10" fmla="*/ 0 w 86"/>
                    <a:gd name="T11" fmla="*/ 14 h 114"/>
                    <a:gd name="T12" fmla="*/ 30 w 86"/>
                    <a:gd name="T13" fmla="*/ 62 h 114"/>
                    <a:gd name="T14" fmla="*/ 35 w 86"/>
                    <a:gd name="T15" fmla="*/ 69 h 114"/>
                    <a:gd name="T16" fmla="*/ 66 w 86"/>
                    <a:gd name="T17"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114">
                      <a:moveTo>
                        <a:pt x="66" y="114"/>
                      </a:moveTo>
                      <a:cubicBezTo>
                        <a:pt x="73" y="109"/>
                        <a:pt x="79" y="103"/>
                        <a:pt x="86" y="97"/>
                      </a:cubicBezTo>
                      <a:cubicBezTo>
                        <a:pt x="76" y="83"/>
                        <a:pt x="66" y="68"/>
                        <a:pt x="55" y="53"/>
                      </a:cubicBezTo>
                      <a:cubicBezTo>
                        <a:pt x="54" y="50"/>
                        <a:pt x="52" y="48"/>
                        <a:pt x="51" y="46"/>
                      </a:cubicBezTo>
                      <a:cubicBezTo>
                        <a:pt x="40" y="31"/>
                        <a:pt x="30" y="15"/>
                        <a:pt x="20" y="0"/>
                      </a:cubicBezTo>
                      <a:cubicBezTo>
                        <a:pt x="13" y="5"/>
                        <a:pt x="6" y="10"/>
                        <a:pt x="0" y="14"/>
                      </a:cubicBezTo>
                      <a:cubicBezTo>
                        <a:pt x="10" y="31"/>
                        <a:pt x="20" y="46"/>
                        <a:pt x="30" y="62"/>
                      </a:cubicBezTo>
                      <a:cubicBezTo>
                        <a:pt x="32" y="64"/>
                        <a:pt x="34" y="67"/>
                        <a:pt x="35" y="69"/>
                      </a:cubicBezTo>
                      <a:cubicBezTo>
                        <a:pt x="46" y="84"/>
                        <a:pt x="56" y="99"/>
                        <a:pt x="66" y="114"/>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266"/>
                <p:cNvSpPr>
                  <a:spLocks/>
                </p:cNvSpPr>
                <p:nvPr/>
              </p:nvSpPr>
              <p:spPr bwMode="auto">
                <a:xfrm>
                  <a:off x="5296684" y="3986803"/>
                  <a:ext cx="23876" cy="32404"/>
                </a:xfrm>
                <a:custGeom>
                  <a:avLst/>
                  <a:gdLst>
                    <a:gd name="T0" fmla="*/ 20 w 87"/>
                    <a:gd name="T1" fmla="*/ 0 h 120"/>
                    <a:gd name="T2" fmla="*/ 0 w 87"/>
                    <a:gd name="T3" fmla="*/ 12 h 120"/>
                    <a:gd name="T4" fmla="*/ 31 w 87"/>
                    <a:gd name="T5" fmla="*/ 63 h 120"/>
                    <a:gd name="T6" fmla="*/ 36 w 87"/>
                    <a:gd name="T7" fmla="*/ 71 h 120"/>
                    <a:gd name="T8" fmla="*/ 66 w 87"/>
                    <a:gd name="T9" fmla="*/ 120 h 120"/>
                    <a:gd name="T10" fmla="*/ 87 w 87"/>
                    <a:gd name="T11" fmla="*/ 105 h 120"/>
                    <a:gd name="T12" fmla="*/ 56 w 87"/>
                    <a:gd name="T13" fmla="*/ 57 h 120"/>
                    <a:gd name="T14" fmla="*/ 51 w 87"/>
                    <a:gd name="T15" fmla="*/ 50 h 120"/>
                    <a:gd name="T16" fmla="*/ 20 w 87"/>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120">
                      <a:moveTo>
                        <a:pt x="20" y="0"/>
                      </a:moveTo>
                      <a:cubicBezTo>
                        <a:pt x="13" y="4"/>
                        <a:pt x="7" y="8"/>
                        <a:pt x="0" y="12"/>
                      </a:cubicBezTo>
                      <a:cubicBezTo>
                        <a:pt x="10" y="29"/>
                        <a:pt x="21" y="46"/>
                        <a:pt x="31" y="63"/>
                      </a:cubicBezTo>
                      <a:cubicBezTo>
                        <a:pt x="32" y="66"/>
                        <a:pt x="34" y="68"/>
                        <a:pt x="36" y="71"/>
                      </a:cubicBezTo>
                      <a:cubicBezTo>
                        <a:pt x="46" y="88"/>
                        <a:pt x="56" y="104"/>
                        <a:pt x="66" y="120"/>
                      </a:cubicBezTo>
                      <a:cubicBezTo>
                        <a:pt x="73" y="115"/>
                        <a:pt x="80" y="110"/>
                        <a:pt x="87" y="105"/>
                      </a:cubicBezTo>
                      <a:cubicBezTo>
                        <a:pt x="76" y="89"/>
                        <a:pt x="66" y="73"/>
                        <a:pt x="56" y="57"/>
                      </a:cubicBezTo>
                      <a:cubicBezTo>
                        <a:pt x="54" y="55"/>
                        <a:pt x="53" y="52"/>
                        <a:pt x="51" y="50"/>
                      </a:cubicBezTo>
                      <a:cubicBezTo>
                        <a:pt x="41" y="33"/>
                        <a:pt x="30" y="17"/>
                        <a:pt x="20"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267"/>
                <p:cNvSpPr>
                  <a:spLocks/>
                </p:cNvSpPr>
                <p:nvPr/>
              </p:nvSpPr>
              <p:spPr bwMode="auto">
                <a:xfrm>
                  <a:off x="5419475" y="3899827"/>
                  <a:ext cx="13643" cy="17054"/>
                </a:xfrm>
                <a:custGeom>
                  <a:avLst/>
                  <a:gdLst>
                    <a:gd name="T0" fmla="*/ 31 w 51"/>
                    <a:gd name="T1" fmla="*/ 62 h 62"/>
                    <a:gd name="T2" fmla="*/ 51 w 51"/>
                    <a:gd name="T3" fmla="*/ 48 h 62"/>
                    <a:gd name="T4" fmla="*/ 20 w 51"/>
                    <a:gd name="T5" fmla="*/ 0 h 62"/>
                    <a:gd name="T6" fmla="*/ 0 w 51"/>
                    <a:gd name="T7" fmla="*/ 16 h 62"/>
                    <a:gd name="T8" fmla="*/ 31 w 51"/>
                    <a:gd name="T9" fmla="*/ 62 h 62"/>
                  </a:gdLst>
                  <a:ahLst/>
                  <a:cxnLst>
                    <a:cxn ang="0">
                      <a:pos x="T0" y="T1"/>
                    </a:cxn>
                    <a:cxn ang="0">
                      <a:pos x="T2" y="T3"/>
                    </a:cxn>
                    <a:cxn ang="0">
                      <a:pos x="T4" y="T5"/>
                    </a:cxn>
                    <a:cxn ang="0">
                      <a:pos x="T6" y="T7"/>
                    </a:cxn>
                    <a:cxn ang="0">
                      <a:pos x="T8" y="T9"/>
                    </a:cxn>
                  </a:cxnLst>
                  <a:rect l="0" t="0" r="r" b="b"/>
                  <a:pathLst>
                    <a:path w="51" h="62">
                      <a:moveTo>
                        <a:pt x="31" y="62"/>
                      </a:moveTo>
                      <a:cubicBezTo>
                        <a:pt x="38" y="57"/>
                        <a:pt x="44" y="52"/>
                        <a:pt x="51" y="48"/>
                      </a:cubicBezTo>
                      <a:cubicBezTo>
                        <a:pt x="41" y="31"/>
                        <a:pt x="31" y="16"/>
                        <a:pt x="20" y="0"/>
                      </a:cubicBezTo>
                      <a:cubicBezTo>
                        <a:pt x="14" y="5"/>
                        <a:pt x="7" y="11"/>
                        <a:pt x="0" y="16"/>
                      </a:cubicBezTo>
                      <a:cubicBezTo>
                        <a:pt x="10" y="31"/>
                        <a:pt x="21" y="47"/>
                        <a:pt x="31" y="6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268"/>
                <p:cNvSpPr>
                  <a:spLocks/>
                </p:cNvSpPr>
                <p:nvPr/>
              </p:nvSpPr>
              <p:spPr bwMode="auto">
                <a:xfrm>
                  <a:off x="5410948" y="3886184"/>
                  <a:ext cx="13643" cy="17054"/>
                </a:xfrm>
                <a:custGeom>
                  <a:avLst/>
                  <a:gdLst>
                    <a:gd name="T0" fmla="*/ 20 w 51"/>
                    <a:gd name="T1" fmla="*/ 0 h 61"/>
                    <a:gd name="T2" fmla="*/ 0 w 51"/>
                    <a:gd name="T3" fmla="*/ 17 h 61"/>
                    <a:gd name="T4" fmla="*/ 30 w 51"/>
                    <a:gd name="T5" fmla="*/ 61 h 61"/>
                    <a:gd name="T6" fmla="*/ 51 w 51"/>
                    <a:gd name="T7" fmla="*/ 45 h 61"/>
                    <a:gd name="T8" fmla="*/ 20 w 51"/>
                    <a:gd name="T9" fmla="*/ 0 h 61"/>
                  </a:gdLst>
                  <a:ahLst/>
                  <a:cxnLst>
                    <a:cxn ang="0">
                      <a:pos x="T0" y="T1"/>
                    </a:cxn>
                    <a:cxn ang="0">
                      <a:pos x="T2" y="T3"/>
                    </a:cxn>
                    <a:cxn ang="0">
                      <a:pos x="T4" y="T5"/>
                    </a:cxn>
                    <a:cxn ang="0">
                      <a:pos x="T6" y="T7"/>
                    </a:cxn>
                    <a:cxn ang="0">
                      <a:pos x="T8" y="T9"/>
                    </a:cxn>
                  </a:cxnLst>
                  <a:rect l="0" t="0" r="r" b="b"/>
                  <a:pathLst>
                    <a:path w="51" h="61">
                      <a:moveTo>
                        <a:pt x="20" y="0"/>
                      </a:moveTo>
                      <a:cubicBezTo>
                        <a:pt x="13" y="5"/>
                        <a:pt x="6" y="11"/>
                        <a:pt x="0" y="17"/>
                      </a:cubicBezTo>
                      <a:cubicBezTo>
                        <a:pt x="10" y="31"/>
                        <a:pt x="20" y="46"/>
                        <a:pt x="30" y="61"/>
                      </a:cubicBezTo>
                      <a:cubicBezTo>
                        <a:pt x="37" y="56"/>
                        <a:pt x="44" y="50"/>
                        <a:pt x="51" y="45"/>
                      </a:cubicBezTo>
                      <a:cubicBezTo>
                        <a:pt x="40" y="30"/>
                        <a:pt x="30" y="15"/>
                        <a:pt x="20"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269"/>
                <p:cNvSpPr>
                  <a:spLocks/>
                </p:cNvSpPr>
                <p:nvPr/>
              </p:nvSpPr>
              <p:spPr bwMode="auto">
                <a:xfrm>
                  <a:off x="5434824" y="3889595"/>
                  <a:ext cx="15349" cy="17054"/>
                </a:xfrm>
                <a:custGeom>
                  <a:avLst/>
                  <a:gdLst>
                    <a:gd name="T0" fmla="*/ 31 w 51"/>
                    <a:gd name="T1" fmla="*/ 63 h 63"/>
                    <a:gd name="T2" fmla="*/ 51 w 51"/>
                    <a:gd name="T3" fmla="*/ 51 h 63"/>
                    <a:gd name="T4" fmla="*/ 20 w 51"/>
                    <a:gd name="T5" fmla="*/ 0 h 63"/>
                    <a:gd name="T6" fmla="*/ 0 w 51"/>
                    <a:gd name="T7" fmla="*/ 14 h 63"/>
                    <a:gd name="T8" fmla="*/ 31 w 51"/>
                    <a:gd name="T9" fmla="*/ 63 h 63"/>
                  </a:gdLst>
                  <a:ahLst/>
                  <a:cxnLst>
                    <a:cxn ang="0">
                      <a:pos x="T0" y="T1"/>
                    </a:cxn>
                    <a:cxn ang="0">
                      <a:pos x="T2" y="T3"/>
                    </a:cxn>
                    <a:cxn ang="0">
                      <a:pos x="T4" y="T5"/>
                    </a:cxn>
                    <a:cxn ang="0">
                      <a:pos x="T6" y="T7"/>
                    </a:cxn>
                    <a:cxn ang="0">
                      <a:pos x="T8" y="T9"/>
                    </a:cxn>
                  </a:cxnLst>
                  <a:rect l="0" t="0" r="r" b="b"/>
                  <a:pathLst>
                    <a:path w="51" h="63">
                      <a:moveTo>
                        <a:pt x="31" y="63"/>
                      </a:moveTo>
                      <a:cubicBezTo>
                        <a:pt x="37" y="59"/>
                        <a:pt x="44" y="55"/>
                        <a:pt x="51" y="51"/>
                      </a:cubicBezTo>
                      <a:cubicBezTo>
                        <a:pt x="40" y="34"/>
                        <a:pt x="30" y="17"/>
                        <a:pt x="20" y="0"/>
                      </a:cubicBezTo>
                      <a:cubicBezTo>
                        <a:pt x="13" y="4"/>
                        <a:pt x="7" y="9"/>
                        <a:pt x="0" y="14"/>
                      </a:cubicBezTo>
                      <a:cubicBezTo>
                        <a:pt x="10" y="30"/>
                        <a:pt x="20" y="46"/>
                        <a:pt x="31" y="6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270"/>
                <p:cNvSpPr>
                  <a:spLocks/>
                </p:cNvSpPr>
                <p:nvPr/>
              </p:nvSpPr>
              <p:spPr bwMode="auto">
                <a:xfrm>
                  <a:off x="5426296" y="3874246"/>
                  <a:ext cx="13643" cy="17054"/>
                </a:xfrm>
                <a:custGeom>
                  <a:avLst/>
                  <a:gdLst>
                    <a:gd name="T0" fmla="*/ 21 w 51"/>
                    <a:gd name="T1" fmla="*/ 0 h 63"/>
                    <a:gd name="T2" fmla="*/ 0 w 51"/>
                    <a:gd name="T3" fmla="*/ 15 h 63"/>
                    <a:gd name="T4" fmla="*/ 31 w 51"/>
                    <a:gd name="T5" fmla="*/ 63 h 63"/>
                    <a:gd name="T6" fmla="*/ 51 w 51"/>
                    <a:gd name="T7" fmla="*/ 49 h 63"/>
                    <a:gd name="T8" fmla="*/ 21 w 51"/>
                    <a:gd name="T9" fmla="*/ 0 h 63"/>
                  </a:gdLst>
                  <a:ahLst/>
                  <a:cxnLst>
                    <a:cxn ang="0">
                      <a:pos x="T0" y="T1"/>
                    </a:cxn>
                    <a:cxn ang="0">
                      <a:pos x="T2" y="T3"/>
                    </a:cxn>
                    <a:cxn ang="0">
                      <a:pos x="T4" y="T5"/>
                    </a:cxn>
                    <a:cxn ang="0">
                      <a:pos x="T6" y="T7"/>
                    </a:cxn>
                    <a:cxn ang="0">
                      <a:pos x="T8" y="T9"/>
                    </a:cxn>
                  </a:cxnLst>
                  <a:rect l="0" t="0" r="r" b="b"/>
                  <a:pathLst>
                    <a:path w="51" h="63">
                      <a:moveTo>
                        <a:pt x="21" y="0"/>
                      </a:moveTo>
                      <a:cubicBezTo>
                        <a:pt x="14" y="5"/>
                        <a:pt x="7" y="10"/>
                        <a:pt x="0" y="15"/>
                      </a:cubicBezTo>
                      <a:cubicBezTo>
                        <a:pt x="11" y="31"/>
                        <a:pt x="21" y="47"/>
                        <a:pt x="31" y="63"/>
                      </a:cubicBezTo>
                      <a:cubicBezTo>
                        <a:pt x="38" y="58"/>
                        <a:pt x="45" y="54"/>
                        <a:pt x="51" y="49"/>
                      </a:cubicBezTo>
                      <a:cubicBezTo>
                        <a:pt x="41" y="33"/>
                        <a:pt x="31" y="16"/>
                        <a:pt x="21"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271"/>
                <p:cNvSpPr>
                  <a:spLocks/>
                </p:cNvSpPr>
                <p:nvPr/>
              </p:nvSpPr>
              <p:spPr bwMode="auto">
                <a:xfrm>
                  <a:off x="5417770" y="3879362"/>
                  <a:ext cx="23876" cy="32404"/>
                </a:xfrm>
                <a:custGeom>
                  <a:avLst/>
                  <a:gdLst>
                    <a:gd name="T0" fmla="*/ 20 w 86"/>
                    <a:gd name="T1" fmla="*/ 0 h 117"/>
                    <a:gd name="T2" fmla="*/ 0 w 86"/>
                    <a:gd name="T3" fmla="*/ 16 h 117"/>
                    <a:gd name="T4" fmla="*/ 30 w 86"/>
                    <a:gd name="T5" fmla="*/ 62 h 117"/>
                    <a:gd name="T6" fmla="*/ 35 w 86"/>
                    <a:gd name="T7" fmla="*/ 70 h 117"/>
                    <a:gd name="T8" fmla="*/ 66 w 86"/>
                    <a:gd name="T9" fmla="*/ 117 h 117"/>
                    <a:gd name="T10" fmla="*/ 86 w 86"/>
                    <a:gd name="T11" fmla="*/ 104 h 117"/>
                    <a:gd name="T12" fmla="*/ 55 w 86"/>
                    <a:gd name="T13" fmla="*/ 55 h 117"/>
                    <a:gd name="T14" fmla="*/ 50 w 86"/>
                    <a:gd name="T15" fmla="*/ 47 h 117"/>
                    <a:gd name="T16" fmla="*/ 20 w 86"/>
                    <a:gd name="T1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117">
                      <a:moveTo>
                        <a:pt x="20" y="0"/>
                      </a:moveTo>
                      <a:cubicBezTo>
                        <a:pt x="13" y="6"/>
                        <a:pt x="6" y="11"/>
                        <a:pt x="0" y="16"/>
                      </a:cubicBezTo>
                      <a:cubicBezTo>
                        <a:pt x="10" y="31"/>
                        <a:pt x="20" y="47"/>
                        <a:pt x="30" y="62"/>
                      </a:cubicBezTo>
                      <a:cubicBezTo>
                        <a:pt x="32" y="65"/>
                        <a:pt x="33" y="67"/>
                        <a:pt x="35" y="70"/>
                      </a:cubicBezTo>
                      <a:cubicBezTo>
                        <a:pt x="45" y="85"/>
                        <a:pt x="56" y="101"/>
                        <a:pt x="66" y="117"/>
                      </a:cubicBezTo>
                      <a:cubicBezTo>
                        <a:pt x="72" y="113"/>
                        <a:pt x="79" y="108"/>
                        <a:pt x="86" y="104"/>
                      </a:cubicBezTo>
                      <a:cubicBezTo>
                        <a:pt x="76" y="87"/>
                        <a:pt x="65" y="71"/>
                        <a:pt x="55" y="55"/>
                      </a:cubicBezTo>
                      <a:cubicBezTo>
                        <a:pt x="54" y="52"/>
                        <a:pt x="52" y="50"/>
                        <a:pt x="50" y="47"/>
                      </a:cubicBezTo>
                      <a:cubicBezTo>
                        <a:pt x="40" y="31"/>
                        <a:pt x="30" y="16"/>
                        <a:pt x="20" y="0"/>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sp>
          <p:nvSpPr>
            <p:cNvPr id="321" name="Rectangle 320"/>
            <p:cNvSpPr/>
            <p:nvPr/>
          </p:nvSpPr>
          <p:spPr>
            <a:xfrm>
              <a:off x="10186290" y="2608234"/>
              <a:ext cx="516063" cy="363976"/>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84%</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322" name="Rectangle 321"/>
            <p:cNvSpPr/>
            <p:nvPr/>
          </p:nvSpPr>
          <p:spPr>
            <a:xfrm>
              <a:off x="10758753" y="2891647"/>
              <a:ext cx="516063" cy="327982"/>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99%</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323" name="Rectangle 322"/>
            <p:cNvSpPr/>
            <p:nvPr/>
          </p:nvSpPr>
          <p:spPr>
            <a:xfrm>
              <a:off x="10217538" y="3185175"/>
              <a:ext cx="516063" cy="363976"/>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84%</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324" name="Rectangle 323"/>
            <p:cNvSpPr/>
            <p:nvPr/>
          </p:nvSpPr>
          <p:spPr>
            <a:xfrm>
              <a:off x="9021786" y="3474779"/>
              <a:ext cx="516063" cy="363976"/>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50%</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325" name="Rectangle 324"/>
            <p:cNvSpPr/>
            <p:nvPr/>
          </p:nvSpPr>
          <p:spPr>
            <a:xfrm>
              <a:off x="10419540" y="3759837"/>
              <a:ext cx="516063" cy="363976"/>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89%</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326" name="Rectangle 325"/>
            <p:cNvSpPr/>
            <p:nvPr/>
          </p:nvSpPr>
          <p:spPr>
            <a:xfrm>
              <a:off x="10132247" y="4052405"/>
              <a:ext cx="516063" cy="363976"/>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81%</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327" name="Rectangle 326"/>
            <p:cNvSpPr/>
            <p:nvPr/>
          </p:nvSpPr>
          <p:spPr>
            <a:xfrm>
              <a:off x="9908609" y="4351512"/>
              <a:ext cx="516063" cy="363976"/>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77%</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328" name="Rectangle 327"/>
            <p:cNvSpPr/>
            <p:nvPr/>
          </p:nvSpPr>
          <p:spPr>
            <a:xfrm>
              <a:off x="10308569" y="4636216"/>
              <a:ext cx="516063" cy="363976"/>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87%</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329" name="Rectangle 328"/>
            <p:cNvSpPr/>
            <p:nvPr/>
          </p:nvSpPr>
          <p:spPr>
            <a:xfrm>
              <a:off x="10256295" y="4927761"/>
              <a:ext cx="516063" cy="363976"/>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85%</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330" name="Rectangle 329"/>
            <p:cNvSpPr/>
            <p:nvPr/>
          </p:nvSpPr>
          <p:spPr>
            <a:xfrm>
              <a:off x="10386210" y="5204036"/>
              <a:ext cx="516063" cy="363976"/>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89%</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331" name="Rectangle 330"/>
            <p:cNvSpPr/>
            <p:nvPr/>
          </p:nvSpPr>
          <p:spPr>
            <a:xfrm>
              <a:off x="11209949" y="2885701"/>
              <a:ext cx="516063" cy="363976"/>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Arial"/>
                  <a:sym typeface="Arial" charset="0"/>
                </a:rPr>
                <a:t>1%</a:t>
              </a:r>
            </a:p>
          </p:txBody>
        </p:sp>
      </p:grpSp>
      <p:sp>
        <p:nvSpPr>
          <p:cNvPr id="216" name="Rectangle 215"/>
          <p:cNvSpPr/>
          <p:nvPr/>
        </p:nvSpPr>
        <p:spPr>
          <a:xfrm>
            <a:off x="10739924" y="1870461"/>
            <a:ext cx="602216" cy="416011"/>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16%</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217" name="Rectangle 216"/>
          <p:cNvSpPr/>
          <p:nvPr/>
        </p:nvSpPr>
        <p:spPr>
          <a:xfrm>
            <a:off x="10767913" y="3339558"/>
            <a:ext cx="602216" cy="416011"/>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bg1"/>
                </a:solidFill>
                <a:latin typeface="Arial"/>
                <a:sym typeface="Arial" charset="0"/>
              </a:rPr>
              <a:t>11</a:t>
            </a: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218" name="Rectangle 217"/>
          <p:cNvSpPr/>
          <p:nvPr/>
        </p:nvSpPr>
        <p:spPr>
          <a:xfrm>
            <a:off x="10727479" y="2604468"/>
            <a:ext cx="602216" cy="416011"/>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16%</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225" name="Rectangle 224"/>
          <p:cNvSpPr/>
          <p:nvPr/>
        </p:nvSpPr>
        <p:spPr>
          <a:xfrm>
            <a:off x="10733700" y="2950782"/>
            <a:ext cx="602216" cy="416011"/>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50%</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226" name="Rectangle 225"/>
          <p:cNvSpPr/>
          <p:nvPr/>
        </p:nvSpPr>
        <p:spPr>
          <a:xfrm>
            <a:off x="10752361" y="3697232"/>
            <a:ext cx="602216" cy="416011"/>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bg1"/>
                </a:solidFill>
                <a:latin typeface="Arial"/>
                <a:sym typeface="Arial" charset="0"/>
              </a:rPr>
              <a:t>19</a:t>
            </a: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227" name="Rectangle 226"/>
          <p:cNvSpPr/>
          <p:nvPr/>
        </p:nvSpPr>
        <p:spPr>
          <a:xfrm>
            <a:off x="10746142" y="4073568"/>
            <a:ext cx="602216" cy="416011"/>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23%</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228" name="Rectangle 227"/>
          <p:cNvSpPr/>
          <p:nvPr/>
        </p:nvSpPr>
        <p:spPr>
          <a:xfrm>
            <a:off x="10767913" y="4449900"/>
            <a:ext cx="602216" cy="461665"/>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bg1"/>
                </a:solidFill>
                <a:latin typeface="Arial"/>
                <a:sym typeface="Arial" charset="0"/>
              </a:rPr>
              <a:t>1</a:t>
            </a: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3%</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229" name="Rectangle 228"/>
          <p:cNvSpPr/>
          <p:nvPr/>
        </p:nvSpPr>
        <p:spPr>
          <a:xfrm>
            <a:off x="10761692" y="4798243"/>
            <a:ext cx="602216" cy="416011"/>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bg1"/>
                </a:solidFill>
                <a:latin typeface="Arial"/>
                <a:sym typeface="Arial" charset="0"/>
              </a:rPr>
              <a:t>15</a:t>
            </a: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230" name="Rectangle 229"/>
          <p:cNvSpPr/>
          <p:nvPr/>
        </p:nvSpPr>
        <p:spPr>
          <a:xfrm>
            <a:off x="10783464" y="5155917"/>
            <a:ext cx="602216" cy="416011"/>
          </a:xfrm>
          <a:prstGeom prst="rect">
            <a:avLst/>
          </a:prstGeom>
          <a:noFill/>
          <a:ln w="12700">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dirty="0">
                <a:solidFill>
                  <a:schemeClr val="bg1"/>
                </a:solidFill>
                <a:latin typeface="Arial"/>
                <a:sym typeface="Arial" charset="0"/>
              </a:rPr>
              <a:t>11</a:t>
            </a:r>
            <a:r>
              <a:rPr kumimoji="0" lang="en-US" sz="1600" b="0" i="0" u="none" strike="noStrike" kern="1200" cap="none" spc="0" normalizeH="0" baseline="0" noProof="0" dirty="0">
                <a:ln>
                  <a:noFill/>
                </a:ln>
                <a:solidFill>
                  <a:schemeClr val="bg1"/>
                </a:solidFill>
                <a:effectLst/>
                <a:uLnTx/>
                <a:uFillTx/>
                <a:latin typeface="Arial"/>
                <a:ea typeface="+mn-ea"/>
                <a:cs typeface="+mn-cs"/>
                <a:sym typeface="Arial" charset="0"/>
              </a:rPr>
              <a:t>%</a:t>
            </a:r>
            <a:endParaRPr kumimoji="0" lang="en-US" sz="1600" b="0" i="0" u="none" strike="noStrike" kern="1200" cap="none" spc="0" normalizeH="0" baseline="0" noProof="0" dirty="0">
              <a:ln>
                <a:noFill/>
              </a:ln>
              <a:solidFill>
                <a:schemeClr val="bg1"/>
              </a:solidFill>
              <a:effectLst/>
              <a:uLnTx/>
              <a:uFillTx/>
              <a:latin typeface="Arial"/>
              <a:sym typeface="Arial" charset="0"/>
            </a:endParaRPr>
          </a:p>
        </p:txBody>
      </p:sp>
      <p:sp>
        <p:nvSpPr>
          <p:cNvPr id="8" name="TextBox 7"/>
          <p:cNvSpPr txBox="1"/>
          <p:nvPr/>
        </p:nvSpPr>
        <p:spPr>
          <a:xfrm>
            <a:off x="5878284" y="1940767"/>
            <a:ext cx="839755" cy="369332"/>
          </a:xfrm>
          <a:prstGeom prst="rect">
            <a:avLst/>
          </a:prstGeom>
          <a:noFill/>
        </p:spPr>
        <p:txBody>
          <a:bodyPr wrap="square" rtlCol="0">
            <a:spAutoFit/>
          </a:bodyPr>
          <a:lstStyle/>
          <a:p>
            <a:pPr algn="r"/>
            <a:r>
              <a:rPr lang="de-DE" dirty="0">
                <a:solidFill>
                  <a:schemeClr val="bg1">
                    <a:lumMod val="50000"/>
                  </a:schemeClr>
                </a:solidFill>
              </a:rPr>
              <a:t>USA</a:t>
            </a:r>
          </a:p>
        </p:txBody>
      </p:sp>
      <p:sp>
        <p:nvSpPr>
          <p:cNvPr id="231" name="TextBox 230"/>
          <p:cNvSpPr txBox="1"/>
          <p:nvPr/>
        </p:nvSpPr>
        <p:spPr>
          <a:xfrm>
            <a:off x="5900056" y="2326430"/>
            <a:ext cx="839755" cy="369332"/>
          </a:xfrm>
          <a:prstGeom prst="rect">
            <a:avLst/>
          </a:prstGeom>
          <a:noFill/>
        </p:spPr>
        <p:txBody>
          <a:bodyPr wrap="square" rtlCol="0">
            <a:spAutoFit/>
          </a:bodyPr>
          <a:lstStyle/>
          <a:p>
            <a:pPr algn="r"/>
            <a:r>
              <a:rPr lang="de-DE" dirty="0">
                <a:solidFill>
                  <a:schemeClr val="bg1">
                    <a:lumMod val="50000"/>
                  </a:schemeClr>
                </a:solidFill>
              </a:rPr>
              <a:t>China</a:t>
            </a:r>
          </a:p>
        </p:txBody>
      </p:sp>
      <p:sp>
        <p:nvSpPr>
          <p:cNvPr id="232" name="TextBox 231"/>
          <p:cNvSpPr txBox="1"/>
          <p:nvPr/>
        </p:nvSpPr>
        <p:spPr>
          <a:xfrm>
            <a:off x="5912497" y="2721426"/>
            <a:ext cx="839755" cy="369332"/>
          </a:xfrm>
          <a:prstGeom prst="rect">
            <a:avLst/>
          </a:prstGeom>
          <a:noFill/>
        </p:spPr>
        <p:txBody>
          <a:bodyPr wrap="square" rtlCol="0">
            <a:spAutoFit/>
          </a:bodyPr>
          <a:lstStyle/>
          <a:p>
            <a:pPr algn="r"/>
            <a:r>
              <a:rPr lang="de-DE" dirty="0">
                <a:solidFill>
                  <a:schemeClr val="bg1">
                    <a:lumMod val="50000"/>
                  </a:schemeClr>
                </a:solidFill>
              </a:rPr>
              <a:t>UK</a:t>
            </a:r>
          </a:p>
        </p:txBody>
      </p:sp>
      <p:sp>
        <p:nvSpPr>
          <p:cNvPr id="249" name="TextBox 248"/>
          <p:cNvSpPr txBox="1"/>
          <p:nvPr/>
        </p:nvSpPr>
        <p:spPr>
          <a:xfrm>
            <a:off x="5691674" y="3050337"/>
            <a:ext cx="1045028" cy="369332"/>
          </a:xfrm>
          <a:prstGeom prst="rect">
            <a:avLst/>
          </a:prstGeom>
          <a:noFill/>
        </p:spPr>
        <p:txBody>
          <a:bodyPr wrap="square" rtlCol="0">
            <a:spAutoFit/>
          </a:bodyPr>
          <a:lstStyle/>
          <a:p>
            <a:pPr algn="r"/>
            <a:r>
              <a:rPr lang="de-DE" dirty="0">
                <a:solidFill>
                  <a:schemeClr val="bg1">
                    <a:lumMod val="50000"/>
                  </a:schemeClr>
                </a:solidFill>
              </a:rPr>
              <a:t>Japan</a:t>
            </a:r>
          </a:p>
        </p:txBody>
      </p:sp>
      <p:sp>
        <p:nvSpPr>
          <p:cNvPr id="250" name="TextBox 249"/>
          <p:cNvSpPr txBox="1"/>
          <p:nvPr/>
        </p:nvSpPr>
        <p:spPr>
          <a:xfrm>
            <a:off x="5393094" y="3409756"/>
            <a:ext cx="1365379" cy="369332"/>
          </a:xfrm>
          <a:prstGeom prst="rect">
            <a:avLst/>
          </a:prstGeom>
          <a:noFill/>
        </p:spPr>
        <p:txBody>
          <a:bodyPr wrap="square" rtlCol="0">
            <a:spAutoFit/>
          </a:bodyPr>
          <a:lstStyle/>
          <a:p>
            <a:pPr algn="r"/>
            <a:r>
              <a:rPr lang="de-DE" dirty="0">
                <a:solidFill>
                  <a:schemeClr val="bg1">
                    <a:lumMod val="50000"/>
                  </a:schemeClr>
                </a:solidFill>
              </a:rPr>
              <a:t>Germany</a:t>
            </a:r>
          </a:p>
        </p:txBody>
      </p:sp>
      <p:sp>
        <p:nvSpPr>
          <p:cNvPr id="251" name="TextBox 250"/>
          <p:cNvSpPr txBox="1"/>
          <p:nvPr/>
        </p:nvSpPr>
        <p:spPr>
          <a:xfrm>
            <a:off x="5234474" y="3786674"/>
            <a:ext cx="1544216" cy="369332"/>
          </a:xfrm>
          <a:prstGeom prst="rect">
            <a:avLst/>
          </a:prstGeom>
          <a:noFill/>
        </p:spPr>
        <p:txBody>
          <a:bodyPr wrap="square" rtlCol="0">
            <a:spAutoFit/>
          </a:bodyPr>
          <a:lstStyle/>
          <a:p>
            <a:pPr algn="r"/>
            <a:r>
              <a:rPr lang="de-DE" dirty="0">
                <a:solidFill>
                  <a:schemeClr val="bg1">
                    <a:lumMod val="50000"/>
                  </a:schemeClr>
                </a:solidFill>
              </a:rPr>
              <a:t>Australia</a:t>
            </a:r>
          </a:p>
        </p:txBody>
      </p:sp>
      <p:sp>
        <p:nvSpPr>
          <p:cNvPr id="252" name="TextBox 251"/>
          <p:cNvSpPr txBox="1"/>
          <p:nvPr/>
        </p:nvSpPr>
        <p:spPr>
          <a:xfrm>
            <a:off x="4711959" y="4162426"/>
            <a:ext cx="2032519" cy="369332"/>
          </a:xfrm>
          <a:prstGeom prst="rect">
            <a:avLst/>
          </a:prstGeom>
          <a:noFill/>
        </p:spPr>
        <p:txBody>
          <a:bodyPr wrap="square" rtlCol="0">
            <a:spAutoFit/>
          </a:bodyPr>
          <a:lstStyle/>
          <a:p>
            <a:pPr algn="r"/>
            <a:r>
              <a:rPr lang="de-DE" dirty="0">
                <a:solidFill>
                  <a:schemeClr val="bg1">
                    <a:lumMod val="50000"/>
                  </a:schemeClr>
                </a:solidFill>
              </a:rPr>
              <a:t>South Korea</a:t>
            </a:r>
          </a:p>
        </p:txBody>
      </p:sp>
      <p:sp>
        <p:nvSpPr>
          <p:cNvPr id="10" name="Rectangle 9"/>
          <p:cNvSpPr/>
          <p:nvPr/>
        </p:nvSpPr>
        <p:spPr>
          <a:xfrm>
            <a:off x="5767662" y="4424415"/>
            <a:ext cx="992579" cy="456535"/>
          </a:xfrm>
          <a:prstGeom prst="rect">
            <a:avLst/>
          </a:prstGeom>
        </p:spPr>
        <p:txBody>
          <a:bodyPr wrap="none">
            <a:spAutoFit/>
          </a:bodyPr>
          <a:lstStyle/>
          <a:p>
            <a:pPr lvl="0" algn="r">
              <a:lnSpc>
                <a:spcPct val="150000"/>
              </a:lnSpc>
              <a:defRPr/>
            </a:pPr>
            <a:r>
              <a:rPr lang="en-US" dirty="0">
                <a:solidFill>
                  <a:schemeClr val="bg1">
                    <a:lumMod val="50000"/>
                  </a:schemeClr>
                </a:solidFill>
                <a:sym typeface="Arial" charset="0"/>
              </a:rPr>
              <a:t>Canada</a:t>
            </a:r>
          </a:p>
        </p:txBody>
      </p:sp>
      <p:sp>
        <p:nvSpPr>
          <p:cNvPr id="253" name="TextBox 252"/>
          <p:cNvSpPr txBox="1"/>
          <p:nvPr/>
        </p:nvSpPr>
        <p:spPr>
          <a:xfrm>
            <a:off x="4733731" y="4903238"/>
            <a:ext cx="2032519" cy="369332"/>
          </a:xfrm>
          <a:prstGeom prst="rect">
            <a:avLst/>
          </a:prstGeom>
          <a:noFill/>
        </p:spPr>
        <p:txBody>
          <a:bodyPr wrap="square" rtlCol="0">
            <a:spAutoFit/>
          </a:bodyPr>
          <a:lstStyle/>
          <a:p>
            <a:pPr algn="r"/>
            <a:r>
              <a:rPr lang="de-DE" dirty="0">
                <a:solidFill>
                  <a:schemeClr val="bg1">
                    <a:lumMod val="50000"/>
                  </a:schemeClr>
                </a:solidFill>
              </a:rPr>
              <a:t>Brazil</a:t>
            </a:r>
          </a:p>
        </p:txBody>
      </p:sp>
      <p:sp>
        <p:nvSpPr>
          <p:cNvPr id="259" name="TextBox 258"/>
          <p:cNvSpPr txBox="1"/>
          <p:nvPr/>
        </p:nvSpPr>
        <p:spPr>
          <a:xfrm>
            <a:off x="4708849" y="5261495"/>
            <a:ext cx="2032519" cy="369332"/>
          </a:xfrm>
          <a:prstGeom prst="rect">
            <a:avLst/>
          </a:prstGeom>
          <a:noFill/>
        </p:spPr>
        <p:txBody>
          <a:bodyPr wrap="square" rtlCol="0">
            <a:spAutoFit/>
          </a:bodyPr>
          <a:lstStyle/>
          <a:p>
            <a:pPr algn="r"/>
            <a:r>
              <a:rPr lang="de-DE" dirty="0">
                <a:solidFill>
                  <a:schemeClr val="bg1">
                    <a:lumMod val="50000"/>
                  </a:schemeClr>
                </a:solidFill>
              </a:rPr>
              <a:t>France</a:t>
            </a:r>
          </a:p>
        </p:txBody>
      </p:sp>
      <p:sp>
        <p:nvSpPr>
          <p:cNvPr id="260" name="Rectangle 259"/>
          <p:cNvSpPr/>
          <p:nvPr/>
        </p:nvSpPr>
        <p:spPr>
          <a:xfrm>
            <a:off x="4168031" y="6059252"/>
            <a:ext cx="93968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In</a:t>
            </a:r>
            <a:r>
              <a:rPr kumimoji="0" lang="en-US" sz="2000" b="0" i="0" u="none" strike="noStrike" kern="1200" cap="none" spc="0" normalizeH="0" noProof="0" dirty="0">
                <a:ln w="0"/>
                <a:solidFill>
                  <a:srgbClr val="F0F0F0">
                    <a:lumMod val="50000"/>
                  </a:srgbClr>
                </a:solidFill>
                <a:effectLst/>
                <a:uLnTx/>
                <a:uFillTx/>
                <a:latin typeface="Arial"/>
                <a:ea typeface="+mn-ea"/>
                <a:cs typeface="+mn-cs"/>
              </a:rPr>
              <a:t>-App</a:t>
            </a:r>
            <a:endParaRPr kumimoji="0" lang="de-DE" sz="2000" b="0" i="0" u="none" strike="noStrike" kern="1200" cap="none" spc="0" normalizeH="0" baseline="0" noProof="0" dirty="0">
              <a:ln>
                <a:noFill/>
              </a:ln>
              <a:solidFill>
                <a:srgbClr val="333333"/>
              </a:solidFill>
              <a:effectLst/>
              <a:uLnTx/>
              <a:uFillTx/>
              <a:latin typeface="Arial"/>
              <a:ea typeface="+mn-ea"/>
              <a:cs typeface="+mn-cs"/>
            </a:endParaRPr>
          </a:p>
        </p:txBody>
      </p:sp>
      <p:sp>
        <p:nvSpPr>
          <p:cNvPr id="261" name="Rectangle 260"/>
          <p:cNvSpPr/>
          <p:nvPr/>
        </p:nvSpPr>
        <p:spPr>
          <a:xfrm>
            <a:off x="6271231" y="6059252"/>
            <a:ext cx="165636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F0F0F0">
                    <a:lumMod val="50000"/>
                  </a:srgbClr>
                </a:solidFill>
                <a:effectLst/>
                <a:uLnTx/>
                <a:uFillTx/>
                <a:latin typeface="Arial"/>
                <a:ea typeface="+mn-ea"/>
                <a:cs typeface="+mn-cs"/>
              </a:rPr>
              <a:t>Mobile Web</a:t>
            </a:r>
            <a:endParaRPr kumimoji="0" lang="de-DE" sz="2000" b="0" i="0" u="none" strike="noStrike" kern="1200" cap="none" spc="0" normalizeH="0" baseline="0" noProof="0" dirty="0">
              <a:ln>
                <a:noFill/>
              </a:ln>
              <a:solidFill>
                <a:srgbClr val="333333"/>
              </a:solidFill>
              <a:effectLst/>
              <a:uLnTx/>
              <a:uFillTx/>
              <a:latin typeface="Arial"/>
              <a:ea typeface="+mn-ea"/>
              <a:cs typeface="+mn-cs"/>
            </a:endParaRPr>
          </a:p>
        </p:txBody>
      </p:sp>
      <p:sp>
        <p:nvSpPr>
          <p:cNvPr id="262" name="Rectangle: Rounded Corners 261"/>
          <p:cNvSpPr/>
          <p:nvPr/>
        </p:nvSpPr>
        <p:spPr>
          <a:xfrm>
            <a:off x="3989295" y="6194614"/>
            <a:ext cx="179295" cy="17929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263" name="Rectangle: Rounded Corners 262"/>
          <p:cNvSpPr/>
          <p:nvPr/>
        </p:nvSpPr>
        <p:spPr>
          <a:xfrm>
            <a:off x="6100901" y="6185649"/>
            <a:ext cx="179295" cy="17929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129198431"/>
      </p:ext>
    </p:extLst>
  </p:cSld>
  <p:clrMapOvr>
    <a:masterClrMapping/>
  </p:clrMapOvr>
</p:sld>
</file>

<file path=ppt/theme/theme1.xml><?xml version="1.0" encoding="utf-8"?>
<a:theme xmlns:a="http://schemas.openxmlformats.org/drawingml/2006/main" name="Smaato_Template_16-9">
  <a:themeElements>
    <a:clrScheme name="Smaato Colors">
      <a:dk1>
        <a:srgbClr val="333333"/>
      </a:dk1>
      <a:lt1>
        <a:sysClr val="window" lastClr="FFFFFF"/>
      </a:lt1>
      <a:dk2>
        <a:srgbClr val="000000"/>
      </a:dk2>
      <a:lt2>
        <a:srgbClr val="F0F0F0"/>
      </a:lt2>
      <a:accent1>
        <a:srgbClr val="4BBBEB"/>
      </a:accent1>
      <a:accent2>
        <a:srgbClr val="2299CD"/>
      </a:accent2>
      <a:accent3>
        <a:srgbClr val="7FD8FF"/>
      </a:accent3>
      <a:accent4>
        <a:srgbClr val="086892"/>
      </a:accent4>
      <a:accent5>
        <a:srgbClr val="969696"/>
      </a:accent5>
      <a:accent6>
        <a:srgbClr val="F37043"/>
      </a:accent6>
      <a:hlink>
        <a:srgbClr val="7FD8FF"/>
      </a:hlink>
      <a:folHlink>
        <a:srgbClr val="08689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D08B873F-F55B-D942-BD8A-668B2B3EB167}" vid="{AA377BB4-1625-BB41-A167-36854EFF061C}"/>
    </a:ext>
  </a:extLst>
</a:theme>
</file>

<file path=ppt/theme/theme2.xml><?xml version="1.0" encoding="utf-8"?>
<a:theme xmlns:a="http://schemas.openxmlformats.org/drawingml/2006/main" name="1_Smaato_Template_16-9">
  <a:themeElements>
    <a:clrScheme name="Smaato Colors">
      <a:dk1>
        <a:srgbClr val="333333"/>
      </a:dk1>
      <a:lt1>
        <a:sysClr val="window" lastClr="FFFFFF"/>
      </a:lt1>
      <a:dk2>
        <a:srgbClr val="000000"/>
      </a:dk2>
      <a:lt2>
        <a:srgbClr val="F0F0F0"/>
      </a:lt2>
      <a:accent1>
        <a:srgbClr val="4BBBEB"/>
      </a:accent1>
      <a:accent2>
        <a:srgbClr val="2299CD"/>
      </a:accent2>
      <a:accent3>
        <a:srgbClr val="7FD8FF"/>
      </a:accent3>
      <a:accent4>
        <a:srgbClr val="086892"/>
      </a:accent4>
      <a:accent5>
        <a:srgbClr val="969696"/>
      </a:accent5>
      <a:accent6>
        <a:srgbClr val="F37043"/>
      </a:accent6>
      <a:hlink>
        <a:srgbClr val="7FD8FF"/>
      </a:hlink>
      <a:folHlink>
        <a:srgbClr val="08689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D08B873F-F55B-D942-BD8A-668B2B3EB167}" vid="{AA377BB4-1625-BB41-A167-36854EFF061C}"/>
    </a:ext>
  </a:extLst>
</a:theme>
</file>

<file path=ppt/theme/theme3.xml><?xml version="1.0" encoding="utf-8"?>
<a:theme xmlns:a="http://schemas.openxmlformats.org/drawingml/2006/main" name="2_Smaato_Template_16-9">
  <a:themeElements>
    <a:clrScheme name="Smaato Colors">
      <a:dk1>
        <a:srgbClr val="333333"/>
      </a:dk1>
      <a:lt1>
        <a:sysClr val="window" lastClr="FFFFFF"/>
      </a:lt1>
      <a:dk2>
        <a:srgbClr val="000000"/>
      </a:dk2>
      <a:lt2>
        <a:srgbClr val="F0F0F0"/>
      </a:lt2>
      <a:accent1>
        <a:srgbClr val="4BBBEB"/>
      </a:accent1>
      <a:accent2>
        <a:srgbClr val="2299CD"/>
      </a:accent2>
      <a:accent3>
        <a:srgbClr val="7FD8FF"/>
      </a:accent3>
      <a:accent4>
        <a:srgbClr val="086892"/>
      </a:accent4>
      <a:accent5>
        <a:srgbClr val="969696"/>
      </a:accent5>
      <a:accent6>
        <a:srgbClr val="F37043"/>
      </a:accent6>
      <a:hlink>
        <a:srgbClr val="7FD8FF"/>
      </a:hlink>
      <a:folHlink>
        <a:srgbClr val="08689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D08B873F-F55B-D942-BD8A-668B2B3EB167}" vid="{AA377BB4-1625-BB41-A167-36854EFF061C}"/>
    </a:ext>
  </a:extLst>
</a:theme>
</file>

<file path=ppt/theme/theme4.xml><?xml version="1.0" encoding="utf-8"?>
<a:theme xmlns:a="http://schemas.openxmlformats.org/drawingml/2006/main" name="5_Smaato_Template_16-9">
  <a:themeElements>
    <a:clrScheme name="Smaato Colors">
      <a:dk1>
        <a:srgbClr val="333333"/>
      </a:dk1>
      <a:lt1>
        <a:sysClr val="window" lastClr="FFFFFF"/>
      </a:lt1>
      <a:dk2>
        <a:srgbClr val="000000"/>
      </a:dk2>
      <a:lt2>
        <a:srgbClr val="F0F0F0"/>
      </a:lt2>
      <a:accent1>
        <a:srgbClr val="4BBBEB"/>
      </a:accent1>
      <a:accent2>
        <a:srgbClr val="2299CD"/>
      </a:accent2>
      <a:accent3>
        <a:srgbClr val="7FD8FF"/>
      </a:accent3>
      <a:accent4>
        <a:srgbClr val="086892"/>
      </a:accent4>
      <a:accent5>
        <a:srgbClr val="969696"/>
      </a:accent5>
      <a:accent6>
        <a:srgbClr val="F37043"/>
      </a:accent6>
      <a:hlink>
        <a:srgbClr val="7FD8FF"/>
      </a:hlink>
      <a:folHlink>
        <a:srgbClr val="08689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D08B873F-F55B-D942-BD8A-668B2B3EB167}" vid="{AA377BB4-1625-BB41-A167-36854EFF061C}"/>
    </a:ext>
  </a:extLst>
</a:theme>
</file>

<file path=ppt/theme/theme5.xml><?xml version="1.0" encoding="utf-8"?>
<a:theme xmlns:a="http://schemas.openxmlformats.org/drawingml/2006/main" name="3_Smaato_Template_16-9">
  <a:themeElements>
    <a:clrScheme name="Smaato Colors">
      <a:dk1>
        <a:srgbClr val="333333"/>
      </a:dk1>
      <a:lt1>
        <a:sysClr val="window" lastClr="FFFFFF"/>
      </a:lt1>
      <a:dk2>
        <a:srgbClr val="000000"/>
      </a:dk2>
      <a:lt2>
        <a:srgbClr val="F0F0F0"/>
      </a:lt2>
      <a:accent1>
        <a:srgbClr val="4BBBEB"/>
      </a:accent1>
      <a:accent2>
        <a:srgbClr val="2299CD"/>
      </a:accent2>
      <a:accent3>
        <a:srgbClr val="7FD8FF"/>
      </a:accent3>
      <a:accent4>
        <a:srgbClr val="086892"/>
      </a:accent4>
      <a:accent5>
        <a:srgbClr val="969696"/>
      </a:accent5>
      <a:accent6>
        <a:srgbClr val="F37043"/>
      </a:accent6>
      <a:hlink>
        <a:srgbClr val="7FD8FF"/>
      </a:hlink>
      <a:folHlink>
        <a:srgbClr val="08689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D08B873F-F55B-D942-BD8A-668B2B3EB167}" vid="{AA377BB4-1625-BB41-A167-36854EFF061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3118</Words>
  <Application>Microsoft Office PowerPoint</Application>
  <PresentationFormat>Widescreen</PresentationFormat>
  <Paragraphs>754</Paragraphs>
  <Slides>41</Slides>
  <Notes>29</Notes>
  <HiddenSlides>0</HiddenSlides>
  <MMClips>2</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41</vt:i4>
      </vt:variant>
    </vt:vector>
  </HeadingPairs>
  <TitlesOfParts>
    <vt:vector size="56" baseType="lpstr">
      <vt:lpstr>.AppleSystemUIFont</vt:lpstr>
      <vt:lpstr>Arial</vt:lpstr>
      <vt:lpstr>Calibri</vt:lpstr>
      <vt:lpstr>Helvetica LT</vt:lpstr>
      <vt:lpstr>Helvetica LT Light</vt:lpstr>
      <vt:lpstr>Open Sans</vt:lpstr>
      <vt:lpstr>Open Sans Light</vt:lpstr>
      <vt:lpstr>Ruda</vt:lpstr>
      <vt:lpstr>Tahoma</vt:lpstr>
      <vt:lpstr>Wingdings</vt:lpstr>
      <vt:lpstr>Smaato_Template_16-9</vt:lpstr>
      <vt:lpstr>1_Smaato_Template_16-9</vt:lpstr>
      <vt:lpstr>2_Smaato_Template_16-9</vt:lpstr>
      <vt:lpstr>5_Smaato_Template_16-9</vt:lpstr>
      <vt:lpstr>3_Smaato_Template_16-9</vt:lpstr>
      <vt:lpstr>Erfolgsrezepte  für den In-App Wandel</vt:lpstr>
      <vt:lpstr>Smaato Company Overview</vt:lpstr>
      <vt:lpstr> World Gone Mobile &amp; In-App</vt:lpstr>
      <vt:lpstr>Smartphones are omnipresent</vt:lpstr>
      <vt:lpstr>World Gone Mobile</vt:lpstr>
      <vt:lpstr>Mobile is Eating Digital …</vt:lpstr>
      <vt:lpstr>… and In-App is Eating Mobile</vt:lpstr>
      <vt:lpstr>The Top 5 Mobile Ad Spending Countries</vt:lpstr>
      <vt:lpstr>In-App Advertising Domination: A Worldwide Phenomenon</vt:lpstr>
      <vt:lpstr>Consumers Spend 85% of Their Time on Smartphones In-App</vt:lpstr>
      <vt:lpstr>In-App Advertising is Gamechanger</vt:lpstr>
      <vt:lpstr>The Building a Unique, Powerful Marketing Tool</vt:lpstr>
      <vt:lpstr>Smartphone Lifecycles are Changing</vt:lpstr>
      <vt:lpstr>A Consumer’s Journey in a Mobile-First World</vt:lpstr>
      <vt:lpstr>A Future Hamburg Visitor’s Mobile Journey</vt:lpstr>
      <vt:lpstr>Advertisers are Recognizing the Value of In-App </vt:lpstr>
      <vt:lpstr>Impressions sold in real-time auctions within 200ms</vt:lpstr>
      <vt:lpstr>In-App Advertising:  Big Data – Deep Data</vt:lpstr>
      <vt:lpstr>In-App Advertising Creates Deep Data</vt:lpstr>
      <vt:lpstr>Data Explodes as Big Data Meets Deep Data</vt:lpstr>
      <vt:lpstr>Declining Computing Costs and Advancing Technology</vt:lpstr>
      <vt:lpstr>Vast Majority of Data Coming from Mobile </vt:lpstr>
      <vt:lpstr>In-App Data Enables Morph to Artificial Intelligence</vt:lpstr>
      <vt:lpstr>In-App Advertising:  eCPMs &amp; Ad Formats</vt:lpstr>
      <vt:lpstr>Indexed eCPM by Ad Format for In-App vs. Mobile Web </vt:lpstr>
      <vt:lpstr>PowerPoint Presentation</vt:lpstr>
      <vt:lpstr>Indexed Mobile Video eCPMs for Top Mobile Video eCPM Countries </vt:lpstr>
      <vt:lpstr>Small Screen Video Drives Big Consumer Impact</vt:lpstr>
      <vt:lpstr>Video Engages and Converts</vt:lpstr>
      <vt:lpstr>Why Mobile Video Needs to Be Part of Your Strategy</vt:lpstr>
      <vt:lpstr>Mobile Video Ad Spending Skyrockets in Q4</vt:lpstr>
      <vt:lpstr>Smart Video Strategy: Outstream Video</vt:lpstr>
      <vt:lpstr>Outstream vs. Instream: What‘s The Difference?</vt:lpstr>
      <vt:lpstr>Interstitial Video</vt:lpstr>
      <vt:lpstr>Smart Video Strategy: Rewarded Video</vt:lpstr>
      <vt:lpstr>Examples of Rewarded Video Ad Types</vt:lpstr>
      <vt:lpstr>Making Most of Rewarded Ads</vt:lpstr>
      <vt:lpstr>Smart ROI Video Strategies: Leverage Outstream Video</vt:lpstr>
      <vt:lpstr>Summary</vt:lpstr>
      <vt:lpstr>The Mobile Opportunity to Revolutionize Marketing</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Smaato Inc;</dc:title>
  <dc:creator>Smaato Inc</dc:creator>
  <cp:lastModifiedBy>Tina Hingston</cp:lastModifiedBy>
  <cp:revision>337</cp:revision>
  <dcterms:created xsi:type="dcterms:W3CDTF">2016-02-12T22:49:02Z</dcterms:created>
  <dcterms:modified xsi:type="dcterms:W3CDTF">2017-03-10T13:09:47Z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807047</vt:lpwstr>
  </property>
  <property fmtid="{D5CDD505-2E9C-101B-9397-08002B2CF9AE}" pid="3" name="NXPowerLiteSettings">
    <vt:lpwstr>F94006B004C800</vt:lpwstr>
  </property>
  <property fmtid="{D5CDD505-2E9C-101B-9397-08002B2CF9AE}" pid="4" name="NXPowerLiteVersion">
    <vt:lpwstr>D6.2.8</vt:lpwstr>
  </property>
</Properties>
</file>