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3.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4.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8" r:id="rId2"/>
    <p:sldMasterId id="2147483682" r:id="rId3"/>
    <p:sldMasterId id="2147483739" r:id="rId4"/>
    <p:sldMasterId id="2147483746" r:id="rId5"/>
    <p:sldMasterId id="2147483756" r:id="rId6"/>
    <p:sldMasterId id="2147483761" r:id="rId7"/>
    <p:sldMasterId id="2147483791" r:id="rId8"/>
  </p:sldMasterIdLst>
  <p:notesMasterIdLst>
    <p:notesMasterId r:id="rId58"/>
  </p:notesMasterIdLst>
  <p:handoutMasterIdLst>
    <p:handoutMasterId r:id="rId59"/>
  </p:handoutMasterIdLst>
  <p:sldIdLst>
    <p:sldId id="552" r:id="rId9"/>
    <p:sldId id="554" r:id="rId10"/>
    <p:sldId id="588" r:id="rId11"/>
    <p:sldId id="587" r:id="rId12"/>
    <p:sldId id="589" r:id="rId13"/>
    <p:sldId id="590" r:id="rId14"/>
    <p:sldId id="592" r:id="rId15"/>
    <p:sldId id="591" r:id="rId16"/>
    <p:sldId id="593" r:id="rId17"/>
    <p:sldId id="594" r:id="rId18"/>
    <p:sldId id="556" r:id="rId19"/>
    <p:sldId id="581" r:id="rId20"/>
    <p:sldId id="582" r:id="rId21"/>
    <p:sldId id="595" r:id="rId22"/>
    <p:sldId id="596" r:id="rId23"/>
    <p:sldId id="555" r:id="rId24"/>
    <p:sldId id="559" r:id="rId25"/>
    <p:sldId id="560" r:id="rId26"/>
    <p:sldId id="561" r:id="rId27"/>
    <p:sldId id="562" r:id="rId28"/>
    <p:sldId id="572" r:id="rId29"/>
    <p:sldId id="597" r:id="rId30"/>
    <p:sldId id="599" r:id="rId31"/>
    <p:sldId id="618" r:id="rId32"/>
    <p:sldId id="619" r:id="rId33"/>
    <p:sldId id="601" r:id="rId34"/>
    <p:sldId id="620" r:id="rId35"/>
    <p:sldId id="603" r:id="rId36"/>
    <p:sldId id="621" r:id="rId37"/>
    <p:sldId id="598" r:id="rId38"/>
    <p:sldId id="623" r:id="rId39"/>
    <p:sldId id="624" r:id="rId40"/>
    <p:sldId id="576" r:id="rId41"/>
    <p:sldId id="577" r:id="rId42"/>
    <p:sldId id="578" r:id="rId43"/>
    <p:sldId id="610" r:id="rId44"/>
    <p:sldId id="611" r:id="rId45"/>
    <p:sldId id="609" r:id="rId46"/>
    <p:sldId id="606" r:id="rId47"/>
    <p:sldId id="607" r:id="rId48"/>
    <p:sldId id="608" r:id="rId49"/>
    <p:sldId id="612" r:id="rId50"/>
    <p:sldId id="613" r:id="rId51"/>
    <p:sldId id="614" r:id="rId52"/>
    <p:sldId id="615" r:id="rId53"/>
    <p:sldId id="605" r:id="rId54"/>
    <p:sldId id="540" r:id="rId55"/>
    <p:sldId id="571" r:id="rId56"/>
    <p:sldId id="625" r:id="rId57"/>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109F"/>
    <a:srgbClr val="6090DF"/>
    <a:srgbClr val="457EB6"/>
    <a:srgbClr val="3373B4"/>
    <a:srgbClr val="547AB6"/>
    <a:srgbClr val="005FB4"/>
    <a:srgbClr val="27ACBD"/>
    <a:srgbClr val="2D6EA6"/>
    <a:srgbClr val="1968B3"/>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40" autoAdjust="0"/>
    <p:restoredTop sz="76981" autoAdjust="0"/>
  </p:normalViewPr>
  <p:slideViewPr>
    <p:cSldViewPr>
      <p:cViewPr>
        <p:scale>
          <a:sx n="120" d="100"/>
          <a:sy n="120" d="100"/>
        </p:scale>
        <p:origin x="-488"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showGuides="1">
      <p:cViewPr varScale="1">
        <p:scale>
          <a:sx n="90" d="100"/>
          <a:sy n="90" d="100"/>
        </p:scale>
        <p:origin x="-374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Tabelle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Tabelle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Tabelle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Tabelle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800"/>
            </a:pPr>
            <a:r>
              <a:rPr lang="de-DE" sz="1800" b="1" i="0" u="none" strike="noStrike" baseline="0" dirty="0" smtClean="0">
                <a:solidFill>
                  <a:srgbClr val="323232"/>
                </a:solidFill>
                <a:latin typeface="Roboto Condensed" pitchFamily="2" charset="0"/>
                <a:ea typeface="Roboto Condensed" pitchFamily="2" charset="0"/>
              </a:rPr>
              <a:t>Q: Welche Art Daten haben Sie bereits genutzt?</a:t>
            </a:r>
            <a:endParaRPr lang="de-DE" sz="1800" dirty="0">
              <a:solidFill>
                <a:srgbClr val="323232"/>
              </a:solidFill>
              <a:latin typeface="Roboto Condensed" pitchFamily="2" charset="0"/>
              <a:ea typeface="Roboto Condensed" pitchFamily="2" charset="0"/>
            </a:endParaRPr>
          </a:p>
        </c:rich>
      </c:tx>
      <c:layout/>
      <c:overlay val="0"/>
    </c:title>
    <c:autoTitleDeleted val="0"/>
    <c:view3D>
      <c:rotX val="15"/>
      <c:rotY val="20"/>
      <c:rAngAx val="1"/>
    </c:view3D>
    <c:floor>
      <c:thickness val="0"/>
    </c:floor>
    <c:sideWall>
      <c:thickness val="0"/>
      <c:spPr>
        <a:noFill/>
        <a:ln>
          <a:noFill/>
        </a:ln>
        <a:effectLst>
          <a:innerShdw blurRad="63500" dist="50800" dir="13500000">
            <a:prstClr val="black">
              <a:alpha val="50000"/>
            </a:prstClr>
          </a:innerShdw>
        </a:effectLst>
      </c:spPr>
    </c:sideWall>
    <c:backWall>
      <c:thickness val="0"/>
      <c:spPr>
        <a:noFill/>
        <a:ln>
          <a:noFill/>
        </a:ln>
        <a:effectLst>
          <a:innerShdw blurRad="63500" dist="50800" dir="13500000">
            <a:prstClr val="black">
              <a:alpha val="50000"/>
            </a:prstClr>
          </a:innerShdw>
        </a:effectLst>
      </c:spPr>
    </c:backWall>
    <c:plotArea>
      <c:layout/>
      <c:bar3DChart>
        <c:barDir val="bar"/>
        <c:grouping val="clustered"/>
        <c:varyColors val="0"/>
        <c:ser>
          <c:idx val="0"/>
          <c:order val="0"/>
          <c:tx>
            <c:strRef>
              <c:f>Tabelle1!$B$1</c:f>
              <c:strCache>
                <c:ptCount val="1"/>
                <c:pt idx="0">
                  <c:v>Datenreihe 1</c:v>
                </c:pt>
              </c:strCache>
            </c:strRef>
          </c:tx>
          <c:spPr>
            <a:solidFill>
              <a:srgbClr val="27ACBD"/>
            </a:solidFill>
          </c:spPr>
          <c:invertIfNegative val="0"/>
          <c:dLbls>
            <c:numFmt formatCode="0%" sourceLinked="0"/>
            <c:txPr>
              <a:bodyPr/>
              <a:lstStyle/>
              <a:p>
                <a:pPr>
                  <a:defRPr sz="1400"/>
                </a:pPr>
                <a:endParaRPr lang="de-DE"/>
              </a:p>
            </c:txPr>
            <c:showLegendKey val="0"/>
            <c:showVal val="1"/>
            <c:showCatName val="0"/>
            <c:showSerName val="0"/>
            <c:showPercent val="0"/>
            <c:showBubbleSize val="0"/>
            <c:showLeaderLines val="0"/>
          </c:dLbls>
          <c:cat>
            <c:strRef>
              <c:f>Tabelle1!$A$2:$A$6</c:f>
              <c:strCache>
                <c:ptCount val="5"/>
                <c:pt idx="0">
                  <c:v>Buying Intent Data (nach Kaufabsicht)</c:v>
                </c:pt>
                <c:pt idx="1">
                  <c:v>Statistische Zwillinge (Prospecting)</c:v>
                </c:pt>
                <c:pt idx="2">
                  <c:v>Geodaten</c:v>
                </c:pt>
                <c:pt idx="3">
                  <c:v>Interest Data (nach Interessen)</c:v>
                </c:pt>
                <c:pt idx="4">
                  <c:v>Demografische oder soziodemografische Daten (z.B. Geschlecht, Alter, Einkommensklassen)</c:v>
                </c:pt>
              </c:strCache>
            </c:strRef>
          </c:cat>
          <c:val>
            <c:numRef>
              <c:f>Tabelle1!$B$2:$B$6</c:f>
              <c:numCache>
                <c:formatCode>0.00%</c:formatCode>
                <c:ptCount val="5"/>
                <c:pt idx="0">
                  <c:v>0.7</c:v>
                </c:pt>
                <c:pt idx="1">
                  <c:v>0.83</c:v>
                </c:pt>
                <c:pt idx="2">
                  <c:v>0.89</c:v>
                </c:pt>
                <c:pt idx="3">
                  <c:v>0.91</c:v>
                </c:pt>
                <c:pt idx="4">
                  <c:v>0.94</c:v>
                </c:pt>
              </c:numCache>
            </c:numRef>
          </c:val>
        </c:ser>
        <c:ser>
          <c:idx val="1"/>
          <c:order val="1"/>
          <c:tx>
            <c:strRef>
              <c:f>Tabelle1!$C$1</c:f>
              <c:strCache>
                <c:ptCount val="1"/>
              </c:strCache>
            </c:strRef>
          </c:tx>
          <c:invertIfNegative val="0"/>
          <c:cat>
            <c:strRef>
              <c:f>Tabelle1!$A$2:$A$6</c:f>
              <c:strCache>
                <c:ptCount val="5"/>
                <c:pt idx="0">
                  <c:v>Buying Intent Data (nach Kaufabsicht)</c:v>
                </c:pt>
                <c:pt idx="1">
                  <c:v>Statistische Zwillinge (Prospecting)</c:v>
                </c:pt>
                <c:pt idx="2">
                  <c:v>Geodaten</c:v>
                </c:pt>
                <c:pt idx="3">
                  <c:v>Interest Data (nach Interessen)</c:v>
                </c:pt>
                <c:pt idx="4">
                  <c:v>Demografische oder soziodemografische Daten (z.B. Geschlecht, Alter, Einkommensklassen)</c:v>
                </c:pt>
              </c:strCache>
            </c:strRef>
          </c:cat>
          <c:val>
            <c:numRef>
              <c:f>Tabelle1!$C$2:$C$6</c:f>
              <c:numCache>
                <c:formatCode>General</c:formatCode>
                <c:ptCount val="5"/>
              </c:numCache>
            </c:numRef>
          </c:val>
        </c:ser>
        <c:ser>
          <c:idx val="2"/>
          <c:order val="2"/>
          <c:tx>
            <c:strRef>
              <c:f>Tabelle1!$D$1</c:f>
              <c:strCache>
                <c:ptCount val="1"/>
              </c:strCache>
            </c:strRef>
          </c:tx>
          <c:invertIfNegative val="0"/>
          <c:cat>
            <c:strRef>
              <c:f>Tabelle1!$A$2:$A$6</c:f>
              <c:strCache>
                <c:ptCount val="5"/>
                <c:pt idx="0">
                  <c:v>Buying Intent Data (nach Kaufabsicht)</c:v>
                </c:pt>
                <c:pt idx="1">
                  <c:v>Statistische Zwillinge (Prospecting)</c:v>
                </c:pt>
                <c:pt idx="2">
                  <c:v>Geodaten</c:v>
                </c:pt>
                <c:pt idx="3">
                  <c:v>Interest Data (nach Interessen)</c:v>
                </c:pt>
                <c:pt idx="4">
                  <c:v>Demografische oder soziodemografische Daten (z.B. Geschlecht, Alter, Einkommensklassen)</c:v>
                </c:pt>
              </c:strCache>
            </c:strRef>
          </c:cat>
          <c:val>
            <c:numRef>
              <c:f>Tabelle1!$D$2:$D$6</c:f>
              <c:numCache>
                <c:formatCode>General</c:formatCode>
                <c:ptCount val="5"/>
              </c:numCache>
            </c:numRef>
          </c:val>
        </c:ser>
        <c:dLbls>
          <c:showLegendKey val="0"/>
          <c:showVal val="1"/>
          <c:showCatName val="0"/>
          <c:showSerName val="0"/>
          <c:showPercent val="0"/>
          <c:showBubbleSize val="0"/>
        </c:dLbls>
        <c:gapWidth val="150"/>
        <c:shape val="box"/>
        <c:axId val="-2099487944"/>
        <c:axId val="-2103199304"/>
        <c:axId val="0"/>
      </c:bar3DChart>
      <c:catAx>
        <c:axId val="-2099487944"/>
        <c:scaling>
          <c:orientation val="minMax"/>
        </c:scaling>
        <c:delete val="0"/>
        <c:axPos val="l"/>
        <c:majorTickMark val="none"/>
        <c:minorTickMark val="none"/>
        <c:tickLblPos val="nextTo"/>
        <c:txPr>
          <a:bodyPr/>
          <a:lstStyle/>
          <a:p>
            <a:pPr>
              <a:defRPr sz="1400">
                <a:solidFill>
                  <a:srgbClr val="323232"/>
                </a:solidFill>
                <a:latin typeface="Roboto Condensed" pitchFamily="2" charset="0"/>
                <a:ea typeface="Roboto Condensed" pitchFamily="2" charset="0"/>
              </a:defRPr>
            </a:pPr>
            <a:endParaRPr lang="de-DE"/>
          </a:p>
        </c:txPr>
        <c:crossAx val="-2103199304"/>
        <c:crosses val="autoZero"/>
        <c:auto val="1"/>
        <c:lblAlgn val="l"/>
        <c:lblOffset val="100"/>
        <c:noMultiLvlLbl val="0"/>
      </c:catAx>
      <c:valAx>
        <c:axId val="-2103199304"/>
        <c:scaling>
          <c:orientation val="minMax"/>
        </c:scaling>
        <c:delete val="1"/>
        <c:axPos val="b"/>
        <c:numFmt formatCode="0.00%" sourceLinked="1"/>
        <c:majorTickMark val="none"/>
        <c:minorTickMark val="none"/>
        <c:tickLblPos val="none"/>
        <c:crossAx val="-2099487944"/>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view3D>
      <c:rotX val="15"/>
      <c:rotY val="20"/>
      <c:rAngAx val="1"/>
    </c:view3D>
    <c:floor>
      <c:thickness val="0"/>
    </c:floor>
    <c:sideWall>
      <c:thickness val="0"/>
      <c:spPr>
        <a:noFill/>
        <a:ln>
          <a:noFill/>
        </a:ln>
        <a:effectLst>
          <a:innerShdw blurRad="63500" dist="50800" dir="13500000">
            <a:prstClr val="black">
              <a:alpha val="50000"/>
            </a:prstClr>
          </a:innerShdw>
        </a:effectLst>
      </c:spPr>
    </c:sideWall>
    <c:backWall>
      <c:thickness val="0"/>
      <c:spPr>
        <a:noFill/>
        <a:ln>
          <a:noFill/>
        </a:ln>
        <a:effectLst>
          <a:innerShdw blurRad="63500" dist="50800" dir="13500000">
            <a:prstClr val="black">
              <a:alpha val="50000"/>
            </a:prstClr>
          </a:innerShdw>
        </a:effectLst>
      </c:spPr>
    </c:backWall>
    <c:plotArea>
      <c:layout/>
      <c:bar3DChart>
        <c:barDir val="bar"/>
        <c:grouping val="clustered"/>
        <c:varyColors val="0"/>
        <c:ser>
          <c:idx val="0"/>
          <c:order val="0"/>
          <c:tx>
            <c:strRef>
              <c:f>Tabelle1!$B$1</c:f>
              <c:strCache>
                <c:ptCount val="1"/>
                <c:pt idx="0">
                  <c:v>Datenreihe 1</c:v>
                </c:pt>
              </c:strCache>
            </c:strRef>
          </c:tx>
          <c:spPr>
            <a:solidFill>
              <a:srgbClr val="27ACBD"/>
            </a:solidFill>
          </c:spPr>
          <c:invertIfNegative val="0"/>
          <c:dLbls>
            <c:numFmt formatCode="0%" sourceLinked="0"/>
            <c:txPr>
              <a:bodyPr/>
              <a:lstStyle/>
              <a:p>
                <a:pPr>
                  <a:defRPr sz="1400"/>
                </a:pPr>
                <a:endParaRPr lang="de-DE"/>
              </a:p>
            </c:txPr>
            <c:showLegendKey val="0"/>
            <c:showVal val="1"/>
            <c:showCatName val="0"/>
            <c:showSerName val="0"/>
            <c:showPercent val="0"/>
            <c:showBubbleSize val="0"/>
            <c:showLeaderLines val="0"/>
          </c:dLbls>
          <c:cat>
            <c:strRef>
              <c:f>Tabelle1!$A$2:$A$8</c:f>
              <c:strCache>
                <c:ptCount val="7"/>
                <c:pt idx="0">
                  <c:v>Ich werde keine Daten als Targetingfilter verwenden.</c:v>
                </c:pt>
                <c:pt idx="1">
                  <c:v>Statistische Zwillinge (Prospecting)</c:v>
                </c:pt>
                <c:pt idx="2">
                  <c:v>Geodaten</c:v>
                </c:pt>
                <c:pt idx="3">
                  <c:v>Demografische oder soziodemografische Daten (z.B. Geschlecht, Alter, Einkommensklassen)</c:v>
                </c:pt>
                <c:pt idx="4">
                  <c:v>Buying Intent Data (nach Kaufabsicht)</c:v>
                </c:pt>
                <c:pt idx="5">
                  <c:v>Eigene Daten (Retargeting)</c:v>
                </c:pt>
                <c:pt idx="6">
                  <c:v>Interest Data (nach Interessen)</c:v>
                </c:pt>
              </c:strCache>
            </c:strRef>
          </c:cat>
          <c:val>
            <c:numRef>
              <c:f>Tabelle1!$B$2:$B$8</c:f>
              <c:numCache>
                <c:formatCode>0.00%</c:formatCode>
                <c:ptCount val="7"/>
                <c:pt idx="0">
                  <c:v>0.05</c:v>
                </c:pt>
                <c:pt idx="1">
                  <c:v>0.55</c:v>
                </c:pt>
                <c:pt idx="2">
                  <c:v>0.6</c:v>
                </c:pt>
                <c:pt idx="3">
                  <c:v>0.74</c:v>
                </c:pt>
                <c:pt idx="4">
                  <c:v>0.74</c:v>
                </c:pt>
                <c:pt idx="5">
                  <c:v>0.76</c:v>
                </c:pt>
                <c:pt idx="6">
                  <c:v>0.79</c:v>
                </c:pt>
              </c:numCache>
            </c:numRef>
          </c:val>
        </c:ser>
        <c:dLbls>
          <c:showLegendKey val="0"/>
          <c:showVal val="1"/>
          <c:showCatName val="0"/>
          <c:showSerName val="0"/>
          <c:showPercent val="0"/>
          <c:showBubbleSize val="0"/>
        </c:dLbls>
        <c:gapWidth val="150"/>
        <c:shape val="box"/>
        <c:axId val="-2097829496"/>
        <c:axId val="-2097828088"/>
        <c:axId val="0"/>
      </c:bar3DChart>
      <c:catAx>
        <c:axId val="-2097829496"/>
        <c:scaling>
          <c:orientation val="minMax"/>
        </c:scaling>
        <c:delete val="0"/>
        <c:axPos val="l"/>
        <c:majorTickMark val="none"/>
        <c:minorTickMark val="none"/>
        <c:tickLblPos val="nextTo"/>
        <c:txPr>
          <a:bodyPr/>
          <a:lstStyle/>
          <a:p>
            <a:pPr>
              <a:defRPr sz="1400">
                <a:solidFill>
                  <a:srgbClr val="323232"/>
                </a:solidFill>
                <a:latin typeface="Roboto Condensed" pitchFamily="2" charset="0"/>
                <a:ea typeface="Roboto Condensed" pitchFamily="2" charset="0"/>
              </a:defRPr>
            </a:pPr>
            <a:endParaRPr lang="de-DE"/>
          </a:p>
        </c:txPr>
        <c:crossAx val="-2097828088"/>
        <c:crosses val="autoZero"/>
        <c:auto val="1"/>
        <c:lblAlgn val="l"/>
        <c:lblOffset val="100"/>
        <c:noMultiLvlLbl val="0"/>
      </c:catAx>
      <c:valAx>
        <c:axId val="-2097828088"/>
        <c:scaling>
          <c:orientation val="minMax"/>
        </c:scaling>
        <c:delete val="1"/>
        <c:axPos val="b"/>
        <c:numFmt formatCode="0.00%" sourceLinked="1"/>
        <c:majorTickMark val="none"/>
        <c:minorTickMark val="none"/>
        <c:tickLblPos val="none"/>
        <c:crossAx val="-2097829496"/>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800"/>
            </a:pPr>
            <a:r>
              <a:rPr lang="de-DE" sz="1800" b="1" i="0" u="none" strike="noStrike" baseline="0" dirty="0" smtClean="0">
                <a:solidFill>
                  <a:srgbClr val="323232"/>
                </a:solidFill>
                <a:latin typeface="Roboto Condensed" pitchFamily="2" charset="0"/>
                <a:ea typeface="Roboto Condensed" pitchFamily="2" charset="0"/>
              </a:rPr>
              <a:t>Q: Woher beziehen Sie die 3rd Party Data für Ihre Kampagnen?</a:t>
            </a:r>
            <a:endParaRPr lang="de-DE" sz="1800" dirty="0">
              <a:solidFill>
                <a:srgbClr val="323232"/>
              </a:solidFill>
              <a:latin typeface="Roboto Condensed" pitchFamily="2" charset="0"/>
              <a:ea typeface="Roboto Condensed" pitchFamily="2" charset="0"/>
            </a:endParaRPr>
          </a:p>
        </c:rich>
      </c:tx>
      <c:layout/>
      <c:overlay val="0"/>
    </c:title>
    <c:autoTitleDeleted val="0"/>
    <c:view3D>
      <c:rotX val="15"/>
      <c:rotY val="20"/>
      <c:rAngAx val="1"/>
    </c:view3D>
    <c:floor>
      <c:thickness val="0"/>
    </c:floor>
    <c:sideWall>
      <c:thickness val="0"/>
      <c:spPr>
        <a:noFill/>
        <a:ln>
          <a:noFill/>
        </a:ln>
        <a:effectLst>
          <a:innerShdw blurRad="63500" dist="50800" dir="13500000">
            <a:prstClr val="black">
              <a:alpha val="50000"/>
            </a:prstClr>
          </a:innerShdw>
        </a:effectLst>
      </c:spPr>
    </c:sideWall>
    <c:backWall>
      <c:thickness val="0"/>
      <c:spPr>
        <a:noFill/>
        <a:ln>
          <a:noFill/>
        </a:ln>
        <a:effectLst>
          <a:innerShdw blurRad="63500" dist="50800" dir="13500000">
            <a:prstClr val="black">
              <a:alpha val="50000"/>
            </a:prstClr>
          </a:innerShdw>
        </a:effectLst>
      </c:spPr>
    </c:backWall>
    <c:plotArea>
      <c:layout/>
      <c:bar3DChart>
        <c:barDir val="bar"/>
        <c:grouping val="clustered"/>
        <c:varyColors val="0"/>
        <c:ser>
          <c:idx val="0"/>
          <c:order val="0"/>
          <c:tx>
            <c:strRef>
              <c:f>Tabelle1!$B$1</c:f>
              <c:strCache>
                <c:ptCount val="1"/>
                <c:pt idx="0">
                  <c:v>Datenreihe 1</c:v>
                </c:pt>
              </c:strCache>
            </c:strRef>
          </c:tx>
          <c:spPr>
            <a:solidFill>
              <a:srgbClr val="27ACBD"/>
            </a:solidFill>
          </c:spPr>
          <c:invertIfNegative val="0"/>
          <c:dLbls>
            <c:numFmt formatCode="0%" sourceLinked="0"/>
            <c:txPr>
              <a:bodyPr/>
              <a:lstStyle/>
              <a:p>
                <a:pPr>
                  <a:defRPr sz="1400"/>
                </a:pPr>
                <a:endParaRPr lang="de-DE"/>
              </a:p>
            </c:txPr>
            <c:showLegendKey val="0"/>
            <c:showVal val="1"/>
            <c:showCatName val="0"/>
            <c:showSerName val="0"/>
            <c:showPercent val="0"/>
            <c:showBubbleSize val="0"/>
            <c:showLeaderLines val="0"/>
          </c:dLbls>
          <c:cat>
            <c:strRef>
              <c:f>Tabelle1!$A$2:$A$5</c:f>
              <c:strCache>
                <c:ptCount val="4"/>
                <c:pt idx="0">
                  <c:v>Mediaagentur hat eigene Daten im Angebot.</c:v>
                </c:pt>
                <c:pt idx="1">
                  <c:v>Öffentliche Datenmarktplätze im Rahmen des programmatischen Einkaufs (z.B. in Demand-Side-Plattformen)</c:v>
                </c:pt>
                <c:pt idx="2">
                  <c:v>Durch Direktkooperationen mit Portalbetreibern</c:v>
                </c:pt>
                <c:pt idx="3">
                  <c:v>Über Drittanbieter / Daten-Vermarkter</c:v>
                </c:pt>
              </c:strCache>
            </c:strRef>
          </c:cat>
          <c:val>
            <c:numRef>
              <c:f>Tabelle1!$B$2:$B$5</c:f>
              <c:numCache>
                <c:formatCode>0.00%</c:formatCode>
                <c:ptCount val="4"/>
                <c:pt idx="0">
                  <c:v>0.45</c:v>
                </c:pt>
                <c:pt idx="1">
                  <c:v>0.57</c:v>
                </c:pt>
                <c:pt idx="2">
                  <c:v>0.57</c:v>
                </c:pt>
                <c:pt idx="3">
                  <c:v>0.76</c:v>
                </c:pt>
              </c:numCache>
            </c:numRef>
          </c:val>
        </c:ser>
        <c:dLbls>
          <c:showLegendKey val="0"/>
          <c:showVal val="1"/>
          <c:showCatName val="0"/>
          <c:showSerName val="0"/>
          <c:showPercent val="0"/>
          <c:showBubbleSize val="0"/>
        </c:dLbls>
        <c:gapWidth val="150"/>
        <c:shape val="box"/>
        <c:axId val="-2114773432"/>
        <c:axId val="-2123404632"/>
        <c:axId val="0"/>
      </c:bar3DChart>
      <c:catAx>
        <c:axId val="-2114773432"/>
        <c:scaling>
          <c:orientation val="minMax"/>
        </c:scaling>
        <c:delete val="0"/>
        <c:axPos val="l"/>
        <c:majorTickMark val="none"/>
        <c:minorTickMark val="none"/>
        <c:tickLblPos val="nextTo"/>
        <c:txPr>
          <a:bodyPr/>
          <a:lstStyle/>
          <a:p>
            <a:pPr>
              <a:defRPr sz="1400">
                <a:solidFill>
                  <a:srgbClr val="323232"/>
                </a:solidFill>
                <a:latin typeface="Roboto Condensed" pitchFamily="2" charset="0"/>
                <a:ea typeface="Roboto Condensed" pitchFamily="2" charset="0"/>
              </a:defRPr>
            </a:pPr>
            <a:endParaRPr lang="de-DE"/>
          </a:p>
        </c:txPr>
        <c:crossAx val="-2123404632"/>
        <c:crosses val="autoZero"/>
        <c:auto val="1"/>
        <c:lblAlgn val="r"/>
        <c:lblOffset val="100"/>
        <c:noMultiLvlLbl val="0"/>
      </c:catAx>
      <c:valAx>
        <c:axId val="-2123404632"/>
        <c:scaling>
          <c:orientation val="minMax"/>
        </c:scaling>
        <c:delete val="1"/>
        <c:axPos val="b"/>
        <c:numFmt formatCode="0.00%" sourceLinked="1"/>
        <c:majorTickMark val="none"/>
        <c:minorTickMark val="none"/>
        <c:tickLblPos val="none"/>
        <c:crossAx val="-2114773432"/>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809777966383"/>
          <c:y val="0.122614056527832"/>
          <c:w val="0.745221842381812"/>
          <c:h val="0.763599366152299"/>
        </c:manualLayout>
      </c:layout>
      <c:barChart>
        <c:barDir val="bar"/>
        <c:grouping val="percentStacked"/>
        <c:varyColors val="0"/>
        <c:ser>
          <c:idx val="0"/>
          <c:order val="0"/>
          <c:tx>
            <c:strRef>
              <c:f>Tabelle1!$B$1</c:f>
              <c:strCache>
                <c:ptCount val="1"/>
                <c:pt idx="0">
                  <c:v>sehr wichtig</c:v>
                </c:pt>
              </c:strCache>
            </c:strRef>
          </c:tx>
          <c:invertIfNegative val="0"/>
          <c:dPt>
            <c:idx val="0"/>
            <c:invertIfNegative val="0"/>
            <c:bubble3D val="0"/>
            <c:spPr>
              <a:solidFill>
                <a:srgbClr val="2D6EA6"/>
              </a:solidFill>
            </c:spPr>
          </c:dPt>
          <c:dLbls>
            <c:dLbl>
              <c:idx val="0"/>
              <c:layout>
                <c:manualLayout>
                  <c:x val="0.0"/>
                  <c:y val="-0.0246917009221199"/>
                </c:manualLayout>
              </c:layout>
              <c:showLegendKey val="0"/>
              <c:showVal val="1"/>
              <c:showCatName val="0"/>
              <c:showSerName val="0"/>
              <c:showPercent val="0"/>
              <c:showBubbleSize val="0"/>
            </c:dLbl>
            <c:dLbl>
              <c:idx val="2"/>
              <c:layout>
                <c:manualLayout>
                  <c:x val="0.0"/>
                  <c:y val="-0.00853399801455752"/>
                </c:manualLayout>
              </c:layout>
              <c:showLegendKey val="0"/>
              <c:showVal val="1"/>
              <c:showCatName val="0"/>
              <c:showSerName val="0"/>
              <c:showPercent val="0"/>
              <c:showBubbleSize val="0"/>
            </c:dLbl>
            <c:dLbl>
              <c:idx val="3"/>
              <c:layout>
                <c:manualLayout>
                  <c:x val="0.00430166628659205"/>
                  <c:y val="-0.0118336851460949"/>
                </c:manualLayout>
              </c:layout>
              <c:showLegendKey val="0"/>
              <c:showVal val="1"/>
              <c:showCatName val="0"/>
              <c:showSerName val="0"/>
              <c:showPercent val="0"/>
              <c:showBubbleSize val="0"/>
            </c:dLbl>
            <c:numFmt formatCode="0%" sourceLinked="0"/>
            <c:txPr>
              <a:bodyPr/>
              <a:lstStyle/>
              <a:p>
                <a:pPr>
                  <a:defRPr sz="900">
                    <a:latin typeface="Roboto Condensed" pitchFamily="2" charset="0"/>
                    <a:ea typeface="Roboto Condensed" pitchFamily="2" charset="0"/>
                  </a:defRPr>
                </a:pPr>
                <a:endParaRPr lang="de-DE"/>
              </a:p>
            </c:txPr>
            <c:showLegendKey val="0"/>
            <c:showVal val="1"/>
            <c:showCatName val="0"/>
            <c:showSerName val="0"/>
            <c:showPercent val="0"/>
            <c:showBubbleSize val="0"/>
            <c:showLeaderLines val="0"/>
          </c:dLbls>
          <c:cat>
            <c:strRef>
              <c:f>Tabelle1!$A$2:$A$5</c:f>
              <c:strCache>
                <c:ptCount val="4"/>
                <c:pt idx="0">
                  <c:v>Preis</c:v>
                </c:pt>
                <c:pt idx="1">
                  <c:v>Datenquelle (wo die Daten erhoben wurden)</c:v>
                </c:pt>
                <c:pt idx="2">
                  <c:v>Aktualität der Daten</c:v>
                </c:pt>
                <c:pt idx="3">
                  <c:v>Vertrauenswürdigkeit des Datenanbieters</c:v>
                </c:pt>
              </c:strCache>
            </c:strRef>
          </c:cat>
          <c:val>
            <c:numRef>
              <c:f>Tabelle1!$B$2:$B$5</c:f>
              <c:numCache>
                <c:formatCode>0.00%</c:formatCode>
                <c:ptCount val="4"/>
                <c:pt idx="0">
                  <c:v>0.35</c:v>
                </c:pt>
                <c:pt idx="1">
                  <c:v>0.65</c:v>
                </c:pt>
                <c:pt idx="2">
                  <c:v>0.71</c:v>
                </c:pt>
                <c:pt idx="3">
                  <c:v>0.76</c:v>
                </c:pt>
              </c:numCache>
            </c:numRef>
          </c:val>
        </c:ser>
        <c:ser>
          <c:idx val="1"/>
          <c:order val="1"/>
          <c:tx>
            <c:strRef>
              <c:f>Tabelle1!$C$1</c:f>
              <c:strCache>
                <c:ptCount val="1"/>
                <c:pt idx="0">
                  <c:v>wichtig</c:v>
                </c:pt>
              </c:strCache>
            </c:strRef>
          </c:tx>
          <c:spPr>
            <a:solidFill>
              <a:srgbClr val="C1109F"/>
            </a:solidFill>
          </c:spPr>
          <c:invertIfNegative val="0"/>
          <c:dLbls>
            <c:dLbl>
              <c:idx val="0"/>
              <c:layout>
                <c:manualLayout>
                  <c:x val="5.30065520165041E-17"/>
                  <c:y val="-0.0142233300242625"/>
                </c:manualLayout>
              </c:layout>
              <c:showLegendKey val="0"/>
              <c:showVal val="1"/>
              <c:showCatName val="0"/>
              <c:showSerName val="0"/>
              <c:showPercent val="0"/>
              <c:showBubbleSize val="0"/>
            </c:dLbl>
            <c:dLbl>
              <c:idx val="1"/>
              <c:layout>
                <c:manualLayout>
                  <c:x val="0.00867389962135355"/>
                  <c:y val="-0.0199126620339676"/>
                </c:manualLayout>
              </c:layout>
              <c:numFmt formatCode="0%" sourceLinked="0"/>
              <c:spPr/>
              <c:txPr>
                <a:bodyPr anchor="ctr" anchorCtr="0"/>
                <a:lstStyle/>
                <a:p>
                  <a:pPr>
                    <a:defRPr sz="900">
                      <a:latin typeface="Roboto Condensed" pitchFamily="2" charset="0"/>
                      <a:ea typeface="Roboto Condensed" pitchFamily="2" charset="0"/>
                    </a:defRPr>
                  </a:pPr>
                  <a:endParaRPr lang="de-DE"/>
                </a:p>
              </c:txPr>
              <c:showLegendKey val="0"/>
              <c:showVal val="1"/>
              <c:showCatName val="0"/>
              <c:showSerName val="0"/>
              <c:showPercent val="0"/>
              <c:showBubbleSize val="0"/>
            </c:dLbl>
            <c:dLbl>
              <c:idx val="2"/>
              <c:layout>
                <c:manualLayout>
                  <c:x val="0.0086033801122368"/>
                  <c:y val="-0.00853399801455752"/>
                </c:manualLayout>
              </c:layout>
              <c:showLegendKey val="0"/>
              <c:showVal val="1"/>
              <c:showCatName val="0"/>
              <c:showSerName val="0"/>
              <c:showPercent val="0"/>
              <c:showBubbleSize val="0"/>
            </c:dLbl>
            <c:dLbl>
              <c:idx val="3"/>
              <c:layout>
                <c:manualLayout>
                  <c:x val="0.00716948342686404"/>
                  <c:y val="-0.017067996029115"/>
                </c:manualLayout>
              </c:layout>
              <c:showLegendKey val="0"/>
              <c:showVal val="1"/>
              <c:showCatName val="0"/>
              <c:showSerName val="0"/>
              <c:showPercent val="0"/>
              <c:showBubbleSize val="0"/>
            </c:dLbl>
            <c:numFmt formatCode="0%" sourceLinked="0"/>
            <c:txPr>
              <a:bodyPr/>
              <a:lstStyle/>
              <a:p>
                <a:pPr>
                  <a:defRPr sz="900">
                    <a:latin typeface="Roboto Condensed" pitchFamily="2" charset="0"/>
                    <a:ea typeface="Roboto Condensed" pitchFamily="2" charset="0"/>
                  </a:defRPr>
                </a:pPr>
                <a:endParaRPr lang="de-DE"/>
              </a:p>
            </c:txPr>
            <c:showLegendKey val="0"/>
            <c:showVal val="1"/>
            <c:showCatName val="0"/>
            <c:showSerName val="0"/>
            <c:showPercent val="0"/>
            <c:showBubbleSize val="0"/>
            <c:showLeaderLines val="0"/>
          </c:dLbls>
          <c:cat>
            <c:strRef>
              <c:f>Tabelle1!$A$2:$A$5</c:f>
              <c:strCache>
                <c:ptCount val="4"/>
                <c:pt idx="0">
                  <c:v>Preis</c:v>
                </c:pt>
                <c:pt idx="1">
                  <c:v>Datenquelle (wo die Daten erhoben wurden)</c:v>
                </c:pt>
                <c:pt idx="2">
                  <c:v>Aktualität der Daten</c:v>
                </c:pt>
                <c:pt idx="3">
                  <c:v>Vertrauenswürdigkeit des Datenanbieters</c:v>
                </c:pt>
              </c:strCache>
            </c:strRef>
          </c:cat>
          <c:val>
            <c:numRef>
              <c:f>Tabelle1!$C$2:$C$5</c:f>
              <c:numCache>
                <c:formatCode>0.00%</c:formatCode>
                <c:ptCount val="4"/>
                <c:pt idx="0">
                  <c:v>0.42</c:v>
                </c:pt>
                <c:pt idx="1">
                  <c:v>0.3</c:v>
                </c:pt>
                <c:pt idx="2">
                  <c:v>0.25</c:v>
                </c:pt>
                <c:pt idx="3">
                  <c:v>0.21</c:v>
                </c:pt>
              </c:numCache>
            </c:numRef>
          </c:val>
        </c:ser>
        <c:ser>
          <c:idx val="2"/>
          <c:order val="2"/>
          <c:tx>
            <c:strRef>
              <c:f>Tabelle1!$D$1</c:f>
              <c:strCache>
                <c:ptCount val="1"/>
                <c:pt idx="0">
                  <c:v>neutral</c:v>
                </c:pt>
              </c:strCache>
            </c:strRef>
          </c:tx>
          <c:spPr>
            <a:solidFill>
              <a:srgbClr val="27ACBD"/>
            </a:solidFill>
          </c:spPr>
          <c:invertIfNegative val="0"/>
          <c:dLbls>
            <c:dLbl>
              <c:idx val="0"/>
              <c:layout>
                <c:manualLayout>
                  <c:x val="0.00867389962135355"/>
                  <c:y val="-0.017067996029115"/>
                </c:manualLayout>
              </c:layout>
              <c:showLegendKey val="0"/>
              <c:showVal val="1"/>
              <c:showCatName val="0"/>
              <c:showSerName val="0"/>
              <c:showPercent val="0"/>
              <c:showBubbleSize val="0"/>
            </c:dLbl>
            <c:dLbl>
              <c:idx val="1"/>
              <c:layout>
                <c:manualLayout>
                  <c:x val="0.0"/>
                  <c:y val="-0.01137866401941"/>
                </c:manualLayout>
              </c:layout>
              <c:showLegendKey val="0"/>
              <c:showVal val="1"/>
              <c:showCatName val="0"/>
              <c:showSerName val="0"/>
              <c:showPercent val="0"/>
              <c:showBubbleSize val="0"/>
            </c:dLbl>
            <c:dLbl>
              <c:idx val="2"/>
              <c:layout>
                <c:manualLayout>
                  <c:x val="0.00430169005611843"/>
                  <c:y val="-0.017067996029115"/>
                </c:manualLayout>
              </c:layout>
              <c:showLegendKey val="0"/>
              <c:showVal val="1"/>
              <c:showCatName val="0"/>
              <c:showSerName val="0"/>
              <c:showPercent val="0"/>
              <c:showBubbleSize val="0"/>
            </c:dLbl>
            <c:dLbl>
              <c:idx val="3"/>
              <c:layout>
                <c:manualLayout>
                  <c:x val="0.00716948342686404"/>
                  <c:y val="-0.0227573280388201"/>
                </c:manualLayout>
              </c:layout>
              <c:showLegendKey val="0"/>
              <c:showVal val="1"/>
              <c:showCatName val="0"/>
              <c:showSerName val="0"/>
              <c:showPercent val="0"/>
              <c:showBubbleSize val="0"/>
            </c:dLbl>
            <c:numFmt formatCode="0%" sourceLinked="0"/>
            <c:txPr>
              <a:bodyPr/>
              <a:lstStyle/>
              <a:p>
                <a:pPr>
                  <a:defRPr sz="900">
                    <a:latin typeface="Roboto Condensed" pitchFamily="2" charset="0"/>
                    <a:ea typeface="Roboto Condensed" pitchFamily="2" charset="0"/>
                  </a:defRPr>
                </a:pPr>
                <a:endParaRPr lang="de-DE"/>
              </a:p>
            </c:txPr>
            <c:showLegendKey val="0"/>
            <c:showVal val="1"/>
            <c:showCatName val="0"/>
            <c:showSerName val="0"/>
            <c:showPercent val="0"/>
            <c:showBubbleSize val="0"/>
            <c:showLeaderLines val="0"/>
          </c:dLbls>
          <c:cat>
            <c:strRef>
              <c:f>Tabelle1!$A$2:$A$5</c:f>
              <c:strCache>
                <c:ptCount val="4"/>
                <c:pt idx="0">
                  <c:v>Preis</c:v>
                </c:pt>
                <c:pt idx="1">
                  <c:v>Datenquelle (wo die Daten erhoben wurden)</c:v>
                </c:pt>
                <c:pt idx="2">
                  <c:v>Aktualität der Daten</c:v>
                </c:pt>
                <c:pt idx="3">
                  <c:v>Vertrauenswürdigkeit des Datenanbieters</c:v>
                </c:pt>
              </c:strCache>
            </c:strRef>
          </c:cat>
          <c:val>
            <c:numRef>
              <c:f>Tabelle1!$D$2:$D$5</c:f>
              <c:numCache>
                <c:formatCode>0.00%</c:formatCode>
                <c:ptCount val="4"/>
                <c:pt idx="0">
                  <c:v>0.19</c:v>
                </c:pt>
                <c:pt idx="1">
                  <c:v>0.04</c:v>
                </c:pt>
                <c:pt idx="2">
                  <c:v>0.04</c:v>
                </c:pt>
                <c:pt idx="3">
                  <c:v>0.03</c:v>
                </c:pt>
              </c:numCache>
            </c:numRef>
          </c:val>
        </c:ser>
        <c:ser>
          <c:idx val="3"/>
          <c:order val="3"/>
          <c:tx>
            <c:strRef>
              <c:f>Tabelle1!$E$1</c:f>
              <c:strCache>
                <c:ptCount val="1"/>
                <c:pt idx="0">
                  <c:v>unwichtig</c:v>
                </c:pt>
              </c:strCache>
            </c:strRef>
          </c:tx>
          <c:spPr>
            <a:solidFill>
              <a:srgbClr val="6DB9FF"/>
            </a:solidFill>
          </c:spPr>
          <c:invertIfNegative val="0"/>
          <c:dLbls>
            <c:delete val="1"/>
          </c:dLbls>
          <c:cat>
            <c:strRef>
              <c:f>Tabelle1!$A$2:$A$5</c:f>
              <c:strCache>
                <c:ptCount val="4"/>
                <c:pt idx="0">
                  <c:v>Preis</c:v>
                </c:pt>
                <c:pt idx="1">
                  <c:v>Datenquelle (wo die Daten erhoben wurden)</c:v>
                </c:pt>
                <c:pt idx="2">
                  <c:v>Aktualität der Daten</c:v>
                </c:pt>
                <c:pt idx="3">
                  <c:v>Vertrauenswürdigkeit des Datenanbieters</c:v>
                </c:pt>
              </c:strCache>
            </c:strRef>
          </c:cat>
          <c:val>
            <c:numRef>
              <c:f>Tabelle1!$E$2:$E$5</c:f>
              <c:numCache>
                <c:formatCode>0.00%</c:formatCode>
                <c:ptCount val="4"/>
                <c:pt idx="0">
                  <c:v>0.04</c:v>
                </c:pt>
                <c:pt idx="1">
                  <c:v>0.01</c:v>
                </c:pt>
                <c:pt idx="2">
                  <c:v>0.0</c:v>
                </c:pt>
                <c:pt idx="3">
                  <c:v>0.0</c:v>
                </c:pt>
              </c:numCache>
            </c:numRef>
          </c:val>
        </c:ser>
        <c:ser>
          <c:idx val="4"/>
          <c:order val="4"/>
          <c:tx>
            <c:strRef>
              <c:f>Tabelle1!$F$1</c:f>
              <c:strCache>
                <c:ptCount val="1"/>
                <c:pt idx="0">
                  <c:v>gar nicht wichtig</c:v>
                </c:pt>
              </c:strCache>
            </c:strRef>
          </c:tx>
          <c:spPr>
            <a:solidFill>
              <a:srgbClr val="9B9B9B"/>
            </a:solidFill>
          </c:spPr>
          <c:invertIfNegative val="0"/>
          <c:dLbls>
            <c:delete val="1"/>
          </c:dLbls>
          <c:cat>
            <c:strRef>
              <c:f>Tabelle1!$A$2:$A$5</c:f>
              <c:strCache>
                <c:ptCount val="4"/>
                <c:pt idx="0">
                  <c:v>Preis</c:v>
                </c:pt>
                <c:pt idx="1">
                  <c:v>Datenquelle (wo die Daten erhoben wurden)</c:v>
                </c:pt>
                <c:pt idx="2">
                  <c:v>Aktualität der Daten</c:v>
                </c:pt>
                <c:pt idx="3">
                  <c:v>Vertrauenswürdigkeit des Datenanbieters</c:v>
                </c:pt>
              </c:strCache>
            </c:strRef>
          </c:cat>
          <c:val>
            <c:numRef>
              <c:f>Tabelle1!$F$2:$F$5</c:f>
              <c:numCache>
                <c:formatCode>0.00%</c:formatCode>
                <c:ptCount val="4"/>
                <c:pt idx="0">
                  <c:v>0.0</c:v>
                </c:pt>
                <c:pt idx="1">
                  <c:v>0.0</c:v>
                </c:pt>
                <c:pt idx="2">
                  <c:v>0.0</c:v>
                </c:pt>
                <c:pt idx="3">
                  <c:v>0.0</c:v>
                </c:pt>
              </c:numCache>
            </c:numRef>
          </c:val>
        </c:ser>
        <c:dLbls>
          <c:showLegendKey val="0"/>
          <c:showVal val="1"/>
          <c:showCatName val="0"/>
          <c:showSerName val="0"/>
          <c:showPercent val="0"/>
          <c:showBubbleSize val="0"/>
        </c:dLbls>
        <c:gapWidth val="75"/>
        <c:overlap val="100"/>
        <c:axId val="-2097385640"/>
        <c:axId val="-2097381992"/>
      </c:barChart>
      <c:catAx>
        <c:axId val="-2097385640"/>
        <c:scaling>
          <c:orientation val="minMax"/>
        </c:scaling>
        <c:delete val="0"/>
        <c:axPos val="l"/>
        <c:majorGridlines>
          <c:spPr>
            <a:ln>
              <a:solidFill>
                <a:schemeClr val="bg1">
                  <a:lumMod val="85000"/>
                </a:schemeClr>
              </a:solidFill>
            </a:ln>
          </c:spPr>
        </c:majorGridlines>
        <c:minorGridlines>
          <c:spPr>
            <a:ln w="3175">
              <a:solidFill>
                <a:schemeClr val="bg1">
                  <a:lumMod val="85000"/>
                </a:schemeClr>
              </a:solidFill>
            </a:ln>
          </c:spPr>
        </c:minorGridlines>
        <c:numFmt formatCode="General" sourceLinked="1"/>
        <c:majorTickMark val="none"/>
        <c:minorTickMark val="none"/>
        <c:tickLblPos val="nextTo"/>
        <c:txPr>
          <a:bodyPr/>
          <a:lstStyle/>
          <a:p>
            <a:pPr>
              <a:defRPr sz="1200">
                <a:latin typeface="Roboto Condensed" pitchFamily="2" charset="0"/>
                <a:ea typeface="Roboto Condensed" pitchFamily="2" charset="0"/>
              </a:defRPr>
            </a:pPr>
            <a:endParaRPr lang="de-DE"/>
          </a:p>
        </c:txPr>
        <c:crossAx val="-2097381992"/>
        <c:crosses val="autoZero"/>
        <c:auto val="1"/>
        <c:lblAlgn val="ctr"/>
        <c:lblOffset val="100"/>
        <c:noMultiLvlLbl val="0"/>
      </c:catAx>
      <c:valAx>
        <c:axId val="-2097381992"/>
        <c:scaling>
          <c:orientation val="minMax"/>
        </c:scaling>
        <c:delete val="1"/>
        <c:axPos val="b"/>
        <c:majorGridlines>
          <c:spPr>
            <a:ln w="3175">
              <a:solidFill>
                <a:schemeClr val="bg1">
                  <a:lumMod val="85000"/>
                </a:schemeClr>
              </a:solidFill>
            </a:ln>
          </c:spPr>
        </c:majorGridlines>
        <c:minorGridlines>
          <c:spPr>
            <a:ln w="3175">
              <a:solidFill>
                <a:schemeClr val="bg1">
                  <a:lumMod val="85000"/>
                </a:schemeClr>
              </a:solidFill>
            </a:ln>
          </c:spPr>
        </c:minorGridlines>
        <c:numFmt formatCode="0%" sourceLinked="1"/>
        <c:majorTickMark val="none"/>
        <c:minorTickMark val="none"/>
        <c:tickLblPos val="none"/>
        <c:crossAx val="-2097385640"/>
        <c:crosses val="autoZero"/>
        <c:crossBetween val="between"/>
      </c:valAx>
    </c:plotArea>
    <c:legend>
      <c:legendPos val="b"/>
      <c:layout>
        <c:manualLayout>
          <c:xMode val="edge"/>
          <c:yMode val="edge"/>
          <c:x val="0.262543915885484"/>
          <c:y val="0.894617703296125"/>
          <c:w val="0.703324858258008"/>
          <c:h val="0.0589693250457551"/>
        </c:manualLayout>
      </c:layout>
      <c:overlay val="0"/>
      <c:spPr>
        <a:ln>
          <a:noFill/>
        </a:ln>
      </c:spPr>
      <c:txPr>
        <a:bodyPr/>
        <a:lstStyle/>
        <a:p>
          <a:pPr>
            <a:defRPr sz="1000">
              <a:solidFill>
                <a:srgbClr val="323232"/>
              </a:solidFill>
              <a:latin typeface="Roboto" pitchFamily="2" charset="0"/>
              <a:ea typeface="Roboto" pitchFamily="2" charset="0"/>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8C6E92B-4CAF-4F1E-96E2-1F6C323C4D09}" type="datetimeFigureOut">
              <a:rPr lang="de-DE" smtClean="0"/>
              <a:pPr/>
              <a:t>06.03.17</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C29D7DD-87ED-43EB-8EF0-1B451B875C52}" type="slidenum">
              <a:rPr lang="de-DE" smtClean="0"/>
              <a:pPr/>
              <a:t>‹Nr.›</a:t>
            </a:fld>
            <a:endParaRPr lang="de-DE"/>
          </a:p>
        </p:txBody>
      </p:sp>
    </p:spTree>
    <p:extLst>
      <p:ext uri="{BB962C8B-B14F-4D97-AF65-F5344CB8AC3E}">
        <p14:creationId xmlns:p14="http://schemas.microsoft.com/office/powerpoint/2010/main" val="3973338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892440B-5F1D-48DC-9201-2BA9F71F3864}" type="datetimeFigureOut">
              <a:rPr lang="de-DE" smtClean="0"/>
              <a:pPr/>
              <a:t>06.03.17</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5906CAA-BEF9-4587-9A8D-B7E54405EA2D}" type="slidenum">
              <a:rPr lang="de-DE" smtClean="0"/>
              <a:pPr/>
              <a:t>‹Nr.›</a:t>
            </a:fld>
            <a:endParaRPr lang="de-DE"/>
          </a:p>
        </p:txBody>
      </p:sp>
    </p:spTree>
    <p:extLst>
      <p:ext uri="{BB962C8B-B14F-4D97-AF65-F5344CB8AC3E}">
        <p14:creationId xmlns:p14="http://schemas.microsoft.com/office/powerpoint/2010/main" val="3726756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Zeit, die unterschätzte Dimension in der Werbung. </a:t>
            </a:r>
          </a:p>
          <a:p>
            <a:r>
              <a:rPr lang="de-DE" baseline="0" dirty="0" smtClean="0"/>
              <a:t>Allgemein ist das Thema Zeit etwas, das uns bisweilen zu stark beschäftigt. </a:t>
            </a:r>
          </a:p>
          <a:p>
            <a:r>
              <a:rPr lang="de-DE" baseline="0" dirty="0" smtClean="0"/>
              <a:t>In der Werbung scheint diese Dimension aber noch vernachlässigt zu werden. </a:t>
            </a:r>
          </a:p>
          <a:p>
            <a:r>
              <a:rPr lang="de-DE" baseline="0" dirty="0" smtClean="0"/>
              <a:t>Ich möchte Ihnen heute zeigen, warum es wichtiger ist, in Kampagnen das aktuelle Kaufinteresse eines Users zu berücksichtigen, statt Zielgruppen anhand von </a:t>
            </a:r>
            <a:r>
              <a:rPr lang="de-DE" baseline="0" dirty="0" err="1" smtClean="0"/>
              <a:t>sozio</a:t>
            </a:r>
            <a:r>
              <a:rPr lang="de-DE" baseline="0" dirty="0" smtClean="0"/>
              <a:t> bzw. demografischen Daten auszuwählen. </a:t>
            </a:r>
          </a:p>
          <a:p>
            <a:endParaRPr lang="de-DE" baseline="0" dirty="0" smtClean="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1</a:t>
            </a:fld>
            <a:endParaRPr lang="de-DE">
              <a:solidFill>
                <a:prstClr val="black"/>
              </a:solidFill>
            </a:endParaRPr>
          </a:p>
        </p:txBody>
      </p:sp>
    </p:spTree>
    <p:extLst>
      <p:ext uri="{BB962C8B-B14F-4D97-AF65-F5344CB8AC3E}">
        <p14:creationId xmlns:p14="http://schemas.microsoft.com/office/powerpoint/2010/main" val="306858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Und ich? Ich falle in ein paar Wochen aus der Vertragsbindung meines Mobilfunkvertrages. Nun überlege ich, ob ich den Tarif wechseln soll? Ob ich mein </a:t>
            </a:r>
            <a:r>
              <a:rPr lang="de-DE" baseline="0" dirty="0" err="1" smtClean="0"/>
              <a:t>iPhone</a:t>
            </a:r>
            <a:r>
              <a:rPr lang="de-DE" baseline="0" dirty="0" smtClean="0"/>
              <a:t> behalten soll, mir ein neues </a:t>
            </a:r>
            <a:r>
              <a:rPr lang="de-DE" baseline="0" dirty="0" err="1" smtClean="0"/>
              <a:t>iPhone</a:t>
            </a:r>
            <a:r>
              <a:rPr lang="de-DE" baseline="0" dirty="0" smtClean="0"/>
              <a:t> aussuchen soll oder gar mal die Marke wechseln könnte? </a:t>
            </a:r>
          </a:p>
          <a:p>
            <a:endParaRPr lang="de-DE" baseline="0" dirty="0" smtClean="0"/>
          </a:p>
          <a:p>
            <a:r>
              <a:rPr lang="de-DE" baseline="0" dirty="0" smtClean="0"/>
              <a:t>Sie sehen: obwohl wir drei anhand unserer demografischen und soziodemografischen Merkmale durchaus in ein Zielgruppen-Cluster fallen, haben wir aktuell, zum jetzigen Zeitpunkt vollkommen unterschiedliche Themen auf der Agenda. Es mag sein, dass auch ich irgendwann einen neuen Rechner brauche. Aber nicht JETZT. In ein paar Jahren brauche ich bestimmt auch einen neuen Staubsauger. AKTUELL HABE ICH KEIN INTERESSE. Werbung für Staubsauger erreicht mich nicht. </a:t>
            </a:r>
            <a:r>
              <a:rPr lang="de-DE" baseline="0" dirty="0" err="1" smtClean="0"/>
              <a:t>Vroni</a:t>
            </a:r>
            <a:r>
              <a:rPr lang="de-DE" baseline="0" dirty="0" smtClean="0"/>
              <a:t> schon. </a:t>
            </a:r>
            <a:endParaRPr lang="de-DE" baseline="0" dirty="0" smtClean="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10</a:t>
            </a:fld>
            <a:endParaRPr lang="de-DE">
              <a:solidFill>
                <a:prstClr val="black"/>
              </a:solidFill>
            </a:endParaRPr>
          </a:p>
        </p:txBody>
      </p:sp>
    </p:spTree>
    <p:extLst>
      <p:ext uri="{BB962C8B-B14F-4D97-AF65-F5344CB8AC3E}">
        <p14:creationId xmlns:p14="http://schemas.microsoft.com/office/powerpoint/2010/main" val="306858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11</a:t>
            </a:fld>
            <a:endParaRPr lang="de-DE">
              <a:solidFill>
                <a:prstClr val="black"/>
              </a:solidFill>
            </a:endParaRPr>
          </a:p>
        </p:txBody>
      </p:sp>
    </p:spTree>
    <p:extLst>
      <p:ext uri="{BB962C8B-B14F-4D97-AF65-F5344CB8AC3E}">
        <p14:creationId xmlns:p14="http://schemas.microsoft.com/office/powerpoint/2010/main" val="306858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de-DE" dirty="0" smtClean="0"/>
              <a:t>Ganz</a:t>
            </a:r>
            <a:r>
              <a:rPr lang="de-DE" baseline="0" dirty="0" smtClean="0"/>
              <a:t> kurz zu mir und der Q </a:t>
            </a:r>
            <a:r>
              <a:rPr lang="de-DE" baseline="0" dirty="0" err="1" smtClean="0"/>
              <a:t>division</a:t>
            </a:r>
            <a:r>
              <a:rPr lang="de-DE" baseline="0" dirty="0" smtClean="0"/>
              <a:t>, damit Sie auch wissen, mit wem Sie es zu tun haben. </a:t>
            </a:r>
          </a:p>
          <a:p>
            <a:r>
              <a:rPr lang="de-DE" baseline="0" dirty="0" smtClean="0"/>
              <a:t>Bekanntlich darf man ja keiner Statistik glauben, die man nicht selbst gefälscht hat oder politisch korrekter formuliert: dessen Quelle man nicht kennt. </a:t>
            </a:r>
          </a:p>
          <a:p>
            <a:endParaRPr lang="de-DE" baseline="0" dirty="0" smtClean="0"/>
          </a:p>
          <a:p>
            <a:r>
              <a:rPr lang="de-DE" baseline="0" dirty="0" smtClean="0"/>
              <a:t>Die Q </a:t>
            </a:r>
            <a:r>
              <a:rPr lang="de-DE" baseline="0" dirty="0" err="1" smtClean="0"/>
              <a:t>division</a:t>
            </a:r>
            <a:r>
              <a:rPr lang="de-DE" baseline="0" dirty="0" smtClean="0"/>
              <a:t> ist ein Vermarkter von 3rd </a:t>
            </a:r>
            <a:r>
              <a:rPr lang="de-DE" baseline="0" dirty="0" err="1" smtClean="0"/>
              <a:t>party</a:t>
            </a:r>
            <a:r>
              <a:rPr lang="de-DE" baseline="0" dirty="0" smtClean="0"/>
              <a:t> </a:t>
            </a:r>
            <a:r>
              <a:rPr lang="de-DE" baseline="0" dirty="0" err="1" smtClean="0"/>
              <a:t>data</a:t>
            </a:r>
            <a:r>
              <a:rPr lang="de-DE" baseline="0" dirty="0" smtClean="0"/>
              <a:t>. Wir sind im deutschsprachigen Raum tätig und haben einen klaren Fokus auf </a:t>
            </a:r>
            <a:r>
              <a:rPr lang="de-DE" baseline="0" dirty="0" err="1" smtClean="0"/>
              <a:t>Buying</a:t>
            </a:r>
            <a:r>
              <a:rPr lang="de-DE" baseline="0" dirty="0" smtClean="0"/>
              <a:t> </a:t>
            </a:r>
            <a:r>
              <a:rPr lang="de-DE" baseline="0" dirty="0" err="1" smtClean="0"/>
              <a:t>Intent</a:t>
            </a:r>
            <a:r>
              <a:rPr lang="de-DE" baseline="0" dirty="0" smtClean="0"/>
              <a:t> Data – also auf User, die konkretes Kaufinteresse haben. </a:t>
            </a:r>
          </a:p>
          <a:p>
            <a:r>
              <a:rPr lang="de-DE" baseline="0" dirty="0" smtClean="0"/>
              <a:t>Männlein/Weiblein und User mit bestimmten Haushaltsnettoeinkommen bekommen Sie bei uns nicht, wohl aber alle, die sich jetzt im Moment für einen Mobilfunkvertrag, eine Waschmaschine oder einen Kredit interessieren. </a:t>
            </a:r>
          </a:p>
          <a:p>
            <a:endParaRPr lang="de-DE" baseline="0" dirty="0" smtClean="0"/>
          </a:p>
          <a:p>
            <a:r>
              <a:rPr lang="de-DE" baseline="0" dirty="0" smtClean="0"/>
              <a:t>Wir markieren User direkt in Online-Shops, auf Vergleichsseiten und Bewertungsportalen und auf Special-Interest-Websites. </a:t>
            </a:r>
          </a:p>
          <a:p>
            <a:r>
              <a:rPr lang="de-DE" baseline="0" dirty="0" smtClean="0"/>
              <a:t>Die Daten stellen wir als </a:t>
            </a:r>
            <a:r>
              <a:rPr lang="de-DE" baseline="0" dirty="0" err="1" smtClean="0"/>
              <a:t>Targeting</a:t>
            </a:r>
            <a:r>
              <a:rPr lang="de-DE" baseline="0" dirty="0" smtClean="0"/>
              <a:t>-Filter Dritten zur Verfügung, also </a:t>
            </a:r>
            <a:r>
              <a:rPr lang="de-DE" baseline="0" dirty="0" err="1" smtClean="0"/>
              <a:t>Advertisern</a:t>
            </a:r>
            <a:r>
              <a:rPr lang="de-DE" baseline="0" dirty="0" smtClean="0"/>
              <a:t> und ihren Mediaagenturen, die die Daten im Rahmen von programmatisch ausgesteuerter Display-Werbekampagnen einsetzen. </a:t>
            </a:r>
          </a:p>
          <a:p>
            <a:endParaRPr lang="de-DE" baseline="0" dirty="0" smtClean="0"/>
          </a:p>
          <a:p>
            <a:r>
              <a:rPr lang="de-DE" baseline="0" dirty="0" smtClean="0"/>
              <a:t>Bei uns gibt es keine Magie – also keine komplexen Algorithmen, die </a:t>
            </a:r>
            <a:r>
              <a:rPr lang="de-DE" baseline="0" dirty="0" err="1" smtClean="0"/>
              <a:t>prophezeihen</a:t>
            </a:r>
            <a:r>
              <a:rPr lang="de-DE" baseline="0" dirty="0" smtClean="0"/>
              <a:t>, wer morgen Interesse am Kauf eines </a:t>
            </a:r>
            <a:r>
              <a:rPr lang="de-DE" baseline="0" dirty="0" err="1" smtClean="0"/>
              <a:t>Smartphones</a:t>
            </a:r>
            <a:r>
              <a:rPr lang="de-DE" baseline="0" dirty="0" smtClean="0"/>
              <a:t> o.ä. haben könnte – sondern wir wissen, dass der User sich ganz aktuell für </a:t>
            </a:r>
            <a:r>
              <a:rPr lang="de-DE" baseline="0" dirty="0" err="1" smtClean="0"/>
              <a:t>Smartphones</a:t>
            </a:r>
            <a:r>
              <a:rPr lang="de-DE" baseline="0" dirty="0" smtClean="0"/>
              <a:t> interessiert und geben dann z.B. Endgeräteherstellern oder Providern die Möglichkeit, diese User anzusprechen. </a:t>
            </a:r>
          </a:p>
          <a:p>
            <a:endParaRPr lang="de-DE" baseline="0" dirty="0" smtClean="0"/>
          </a:p>
          <a:p>
            <a:r>
              <a:rPr lang="de-DE" baseline="0" dirty="0" smtClean="0"/>
              <a:t>Unsere Daten gibt es auch nicht auf frei käuflich auf öffentlichen Daten-Marktplätzen, sondern nur direkt. </a:t>
            </a:r>
          </a:p>
          <a:p>
            <a:endParaRPr lang="de-DE" baseline="0" dirty="0" smtClean="0"/>
          </a:p>
          <a:p>
            <a:r>
              <a:rPr lang="de-DE" baseline="0" dirty="0" smtClean="0"/>
              <a:t>Wir sind branchenübergreifend im deutschsprachigen Raum tätig und beliefern z.Zt. ca. 20 Mediaagenturen und ca. 60 </a:t>
            </a:r>
            <a:r>
              <a:rPr lang="de-DE" baseline="0" dirty="0" err="1" smtClean="0"/>
              <a:t>Advertiser</a:t>
            </a:r>
            <a:r>
              <a:rPr lang="de-DE" baseline="0" dirty="0" smtClean="0"/>
              <a:t> mit unseren Daten oder auf Wunsch auch mit kompletten Kampagnen. </a:t>
            </a:r>
            <a:endParaRPr lang="de-DE" dirty="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12</a:t>
            </a:fld>
            <a:endParaRPr lang="de-DE">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Kurz</a:t>
            </a:r>
            <a:r>
              <a:rPr lang="de-DE" baseline="0" dirty="0" smtClean="0"/>
              <a:t> zu mir: ich heiße Melanie Vogelbacher und bin eine der beiden Geschäftsführer der Q. </a:t>
            </a:r>
          </a:p>
          <a:p>
            <a:r>
              <a:rPr lang="de-DE" baseline="0" dirty="0" smtClean="0"/>
              <a:t>Seit einigen Jahren bin ich beruflich immer an der Schnittstelle zwischen Online-Händlern, </a:t>
            </a:r>
            <a:r>
              <a:rPr lang="de-DE" baseline="0" dirty="0" err="1" smtClean="0"/>
              <a:t>Affiliates</a:t>
            </a:r>
            <a:r>
              <a:rPr lang="de-DE" baseline="0" dirty="0" smtClean="0"/>
              <a:t> und auf der anderen Seite der </a:t>
            </a:r>
            <a:r>
              <a:rPr lang="de-DE" baseline="0" dirty="0" err="1" smtClean="0"/>
              <a:t>Brandadvertiser</a:t>
            </a:r>
            <a:r>
              <a:rPr lang="de-DE" baseline="0" dirty="0" smtClean="0"/>
              <a:t> (Hersteller, Dienstleister) tätig. </a:t>
            </a:r>
          </a:p>
          <a:p>
            <a:r>
              <a:rPr lang="de-DE" baseline="0" dirty="0" smtClean="0"/>
              <a:t>Bin also wohl vertraut mit Online-WKZ-Themen, mit Retail Media und eben seit über zwei Jahren ganz konkret mit dem Thema Datenvermarktung mit Fokus </a:t>
            </a:r>
            <a:r>
              <a:rPr lang="de-DE" baseline="0" dirty="0" err="1" smtClean="0"/>
              <a:t>Buying</a:t>
            </a:r>
            <a:r>
              <a:rPr lang="de-DE" baseline="0" dirty="0" smtClean="0"/>
              <a:t> </a:t>
            </a:r>
            <a:r>
              <a:rPr lang="de-DE" baseline="0" dirty="0" err="1" smtClean="0"/>
              <a:t>Intent</a:t>
            </a:r>
            <a:r>
              <a:rPr lang="de-DE" baseline="0" dirty="0" smtClean="0"/>
              <a:t>. </a:t>
            </a:r>
          </a:p>
          <a:p>
            <a:endParaRPr lang="de-DE" baseline="0" dirty="0" smtClean="0"/>
          </a:p>
          <a:p>
            <a:r>
              <a:rPr lang="de-DE" baseline="0" dirty="0" smtClean="0"/>
              <a:t>Legen wir los. </a:t>
            </a:r>
            <a:endParaRPr lang="de-DE" dirty="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13</a:t>
            </a:fld>
            <a:endParaRPr lang="de-DE">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14</a:t>
            </a:fld>
            <a:endParaRPr lang="de-DE">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15</a:t>
            </a:fld>
            <a:endParaRPr lang="de-DE">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Was wollen wir denn alle mit Werbung erreichen?</a:t>
            </a:r>
            <a:r>
              <a:rPr lang="de-DE" baseline="0" dirty="0" smtClean="0"/>
              <a:t> Wir wollen Aufmerksamkeit, wir wollen relevant sein. </a:t>
            </a:r>
          </a:p>
          <a:p>
            <a:r>
              <a:rPr lang="de-DE" dirty="0" smtClean="0"/>
              <a:t>Wir </a:t>
            </a:r>
            <a:r>
              <a:rPr lang="de-DE" dirty="0" smtClean="0"/>
              <a:t>rufen in den Zeugenstand: Den Kunden. Und fragen ihn, wann ist für ihn Werbung relevant. Er überlegt nur kurz und antwortet</a:t>
            </a:r>
            <a:r>
              <a:rPr lang="de-DE" baseline="0" dirty="0" smtClean="0"/>
              <a:t> absolut treffend: Wenn die Botschaft mich interessiert.</a:t>
            </a:r>
          </a:p>
          <a:p>
            <a:r>
              <a:rPr lang="de-DE" baseline="0" dirty="0" smtClean="0"/>
              <a:t>Wir erinnern uns an mein aktuelles Kaufinteresse. Mobilfunkvertag. Ich durchforste Websites mit Tarifvergleichen, lese Testberichte über das neue </a:t>
            </a:r>
            <a:r>
              <a:rPr lang="de-DE" baseline="0" dirty="0" err="1" smtClean="0"/>
              <a:t>iPhone</a:t>
            </a:r>
            <a:r>
              <a:rPr lang="de-DE" baseline="0" dirty="0" smtClean="0"/>
              <a:t>. Vergleiche Preise und und und. </a:t>
            </a:r>
          </a:p>
          <a:p>
            <a:r>
              <a:rPr lang="de-DE" baseline="0" dirty="0" smtClean="0"/>
              <a:t>JETZT. Da ich ein Mensch bin, der Probleme gerne schnell und effizient löst, wird dieses Thema vermutlich in 14 Tagen erledigt sein. </a:t>
            </a:r>
          </a:p>
          <a:p>
            <a:r>
              <a:rPr lang="de-DE" baseline="0" dirty="0" smtClean="0"/>
              <a:t>Dann suche ich mir ein neues Recherche-Objekt. </a:t>
            </a:r>
          </a:p>
          <a:p>
            <a:r>
              <a:rPr lang="de-DE" baseline="0" dirty="0" smtClean="0"/>
              <a:t>14 Tage dauert also mein persönlicher Kaufentscheidungsprozess. 14 Tage in einem Zeitraum von 2 Jahren (denn meine Tarifbindung geht über zwei Jahre). </a:t>
            </a:r>
          </a:p>
          <a:p>
            <a:r>
              <a:rPr lang="de-DE" baseline="0" dirty="0" smtClean="0"/>
              <a:t>Nur in diesem winzigen Zeitfenster nehme ich Werbung von der Telekom, von Vodafone, O2, Base und wie sie alle heißen überhaupt war. </a:t>
            </a:r>
          </a:p>
          <a:p>
            <a:r>
              <a:rPr lang="de-DE" baseline="0" dirty="0" smtClean="0"/>
              <a:t>Habe ich mich entschieden, will ich mich auch nicht mehr damit beschäftigen. Werbung, die mir gezeigt wird, geht da rein, da raus. </a:t>
            </a:r>
            <a:endParaRPr lang="de-DE" baseline="0" dirty="0" smtClean="0"/>
          </a:p>
          <a:p>
            <a:endParaRPr lang="de-DE" dirty="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16</a:t>
            </a:fld>
            <a:endParaRPr lang="de-DE">
              <a:solidFill>
                <a:prstClr val="black"/>
              </a:solidFill>
            </a:endParaRPr>
          </a:p>
        </p:txBody>
      </p:sp>
    </p:spTree>
    <p:extLst>
      <p:ext uri="{BB962C8B-B14F-4D97-AF65-F5344CB8AC3E}">
        <p14:creationId xmlns:p14="http://schemas.microsoft.com/office/powerpoint/2010/main" val="1542409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Nehmen wir die Schritte mal genau auseinander</a:t>
            </a:r>
            <a:r>
              <a:rPr lang="de-DE" baseline="0" dirty="0" smtClean="0"/>
              <a:t> und setzen dieses Wissen in einer konkreten Kampagne ein. </a:t>
            </a:r>
            <a:endParaRPr lang="de-DE" dirty="0" smtClean="0"/>
          </a:p>
          <a:p>
            <a:endParaRPr lang="de-DE" dirty="0"/>
          </a:p>
        </p:txBody>
      </p:sp>
      <p:sp>
        <p:nvSpPr>
          <p:cNvPr id="4" name="Foliennummernplatzhalter 3"/>
          <p:cNvSpPr>
            <a:spLocks noGrp="1"/>
          </p:cNvSpPr>
          <p:nvPr>
            <p:ph type="sldNum" sz="quarter" idx="10"/>
          </p:nvPr>
        </p:nvSpPr>
        <p:spPr/>
        <p:txBody>
          <a:bodyPr/>
          <a:lstStyle/>
          <a:p>
            <a:fld id="{95906CAA-BEF9-4587-9A8D-B7E54405EA2D}" type="slidenum">
              <a:rPr lang="de-DE" smtClean="0"/>
              <a:pPr/>
              <a:t>17</a:t>
            </a:fld>
            <a:endParaRPr lang="de-DE"/>
          </a:p>
        </p:txBody>
      </p:sp>
    </p:spTree>
    <p:extLst>
      <p:ext uri="{BB962C8B-B14F-4D97-AF65-F5344CB8AC3E}">
        <p14:creationId xmlns:p14="http://schemas.microsoft.com/office/powerpoint/2010/main" val="3024163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19</a:t>
            </a:fld>
            <a:endParaRPr lang="de-DE">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Es gibt noch andere gute</a:t>
            </a:r>
            <a:r>
              <a:rPr lang="de-DE" baseline="0" dirty="0" smtClean="0"/>
              <a:t> Beispiele für die wichtige Komponente Zeit in der Planung einer Kampagne. </a:t>
            </a:r>
            <a:endParaRPr lang="de-DE" dirty="0"/>
          </a:p>
        </p:txBody>
      </p:sp>
      <p:sp>
        <p:nvSpPr>
          <p:cNvPr id="4" name="Foliennummernplatzhalter 3"/>
          <p:cNvSpPr>
            <a:spLocks noGrp="1"/>
          </p:cNvSpPr>
          <p:nvPr>
            <p:ph type="sldNum" sz="quarter" idx="10"/>
          </p:nvPr>
        </p:nvSpPr>
        <p:spPr/>
        <p:txBody>
          <a:bodyPr/>
          <a:lstStyle/>
          <a:p>
            <a:fld id="{95906CAA-BEF9-4587-9A8D-B7E54405EA2D}" type="slidenum">
              <a:rPr lang="de-DE" smtClean="0"/>
              <a:pPr/>
              <a:t>21</a:t>
            </a:fld>
            <a:endParaRPr lang="de-DE"/>
          </a:p>
        </p:txBody>
      </p:sp>
    </p:spTree>
    <p:extLst>
      <p:ext uri="{BB962C8B-B14F-4D97-AF65-F5344CB8AC3E}">
        <p14:creationId xmlns:p14="http://schemas.microsoft.com/office/powerpoint/2010/main" val="3416230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Mann kann auch sagen. Es</a:t>
            </a:r>
            <a:r>
              <a:rPr lang="de-DE" baseline="0" dirty="0" smtClean="0"/>
              <a:t> gibt für alles im Leben drei Zeitpunkte: einen verfrühten, einen richtigen, einen verpassten. </a:t>
            </a:r>
          </a:p>
          <a:p>
            <a:r>
              <a:rPr lang="de-DE" baseline="0" dirty="0" smtClean="0"/>
              <a:t>Schauen wir uns ein paar Beispiele an. </a:t>
            </a:r>
            <a:endParaRPr lang="de-DE" dirty="0"/>
          </a:p>
        </p:txBody>
      </p:sp>
      <p:sp>
        <p:nvSpPr>
          <p:cNvPr id="4" name="Foliennummernplatzhalter 3"/>
          <p:cNvSpPr>
            <a:spLocks noGrp="1"/>
          </p:cNvSpPr>
          <p:nvPr>
            <p:ph type="sldNum" sz="quarter" idx="10"/>
          </p:nvPr>
        </p:nvSpPr>
        <p:spPr/>
        <p:txBody>
          <a:bodyPr/>
          <a:lstStyle/>
          <a:p>
            <a:fld id="{95906CAA-BEF9-4587-9A8D-B7E54405EA2D}" type="slidenum">
              <a:rPr lang="de-DE" smtClean="0"/>
              <a:pPr/>
              <a:t>2</a:t>
            </a:fld>
            <a:endParaRPr lang="de-DE"/>
          </a:p>
        </p:txBody>
      </p:sp>
    </p:spTree>
    <p:extLst>
      <p:ext uri="{BB962C8B-B14F-4D97-AF65-F5344CB8AC3E}">
        <p14:creationId xmlns:p14="http://schemas.microsoft.com/office/powerpoint/2010/main" val="3513582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Daten</a:t>
            </a:r>
            <a:r>
              <a:rPr lang="de-DE" baseline="0" dirty="0" smtClean="0"/>
              <a:t> im </a:t>
            </a:r>
            <a:r>
              <a:rPr lang="de-DE" baseline="0" dirty="0" err="1" smtClean="0"/>
              <a:t>Programmatic</a:t>
            </a:r>
            <a:r>
              <a:rPr lang="de-DE" baseline="0" dirty="0" smtClean="0"/>
              <a:t> Advertising. </a:t>
            </a:r>
          </a:p>
          <a:p>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err="1" smtClean="0"/>
              <a:t>Programmatic</a:t>
            </a:r>
            <a:r>
              <a:rPr lang="de-DE" baseline="0" dirty="0" smtClean="0"/>
              <a:t> ist zunächst nur eine Automatisierung der Einkaufsmechanismen, es erspart die Angebotserstellung, die Unterschrift, das Hin-und-Her-</a:t>
            </a:r>
            <a:r>
              <a:rPr lang="de-DE" baseline="0" dirty="0" err="1" smtClean="0"/>
              <a:t>gemaile</a:t>
            </a:r>
            <a:r>
              <a:rPr lang="de-DE" baseline="0" dirty="0" smtClean="0"/>
              <a:t> und schickt das Faxgerät endgültig in Rente. </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Was </a:t>
            </a:r>
            <a:r>
              <a:rPr lang="de-DE" baseline="0" dirty="0" err="1" smtClean="0"/>
              <a:t>Programmatic</a:t>
            </a:r>
            <a:r>
              <a:rPr lang="de-DE" baseline="0" dirty="0" smtClean="0"/>
              <a:t> reizvoll macht, ist nicht nur eine Erleichterung der Prozesse auf </a:t>
            </a:r>
            <a:r>
              <a:rPr lang="de-DE" baseline="0" dirty="0" err="1" smtClean="0"/>
              <a:t>Advertiser</a:t>
            </a:r>
            <a:r>
              <a:rPr lang="de-DE" baseline="0" dirty="0" smtClean="0"/>
              <a:t> bzw. Mediaagenturen oder Plattform bzw. </a:t>
            </a:r>
            <a:r>
              <a:rPr lang="de-DE" baseline="0" dirty="0" err="1" smtClean="0"/>
              <a:t>Vermarkterseite</a:t>
            </a:r>
            <a:r>
              <a:rPr lang="de-DE" baseline="0" dirty="0" smtClean="0"/>
              <a:t>. Spannend wird Programmatisch eingekaufte Werbung erst dann, wenn man die </a:t>
            </a:r>
            <a:r>
              <a:rPr lang="de-DE" baseline="0" dirty="0" err="1" smtClean="0"/>
              <a:t>Targetingoptionen</a:t>
            </a:r>
            <a:r>
              <a:rPr lang="de-DE" baseline="0" dirty="0" smtClean="0"/>
              <a:t> nutzt. Wenn man Daten als </a:t>
            </a:r>
            <a:r>
              <a:rPr lang="de-DE" baseline="0" dirty="0" err="1" smtClean="0"/>
              <a:t>Targetingfilter</a:t>
            </a:r>
            <a:r>
              <a:rPr lang="de-DE" baseline="0" dirty="0" smtClean="0"/>
              <a:t> einsetzt. Genau das ist die Killerapplikation des programmatischen Einkaufs – plötzlich hat der </a:t>
            </a:r>
            <a:r>
              <a:rPr lang="de-DE" baseline="0" dirty="0" err="1" smtClean="0"/>
              <a:t>Advertiser</a:t>
            </a:r>
            <a:r>
              <a:rPr lang="de-DE" baseline="0" dirty="0" smtClean="0"/>
              <a:t> selbst den Steuerungshebel, er hat die Möglichkeit, sein </a:t>
            </a:r>
            <a:r>
              <a:rPr lang="de-DE" baseline="0" dirty="0" err="1" smtClean="0"/>
              <a:t>Targeting</a:t>
            </a:r>
            <a:r>
              <a:rPr lang="de-DE" baseline="0" dirty="0" smtClean="0"/>
              <a:t> selbst zu definieren – und ist damit unabhängig von der Anbieter-Seite / von der </a:t>
            </a:r>
            <a:r>
              <a:rPr lang="de-DE" baseline="0" dirty="0" err="1" smtClean="0"/>
              <a:t>Supply</a:t>
            </a:r>
            <a:r>
              <a:rPr lang="de-DE" baseline="0" dirty="0" smtClean="0"/>
              <a:t>-Side, also unabhängig von den </a:t>
            </a:r>
            <a:r>
              <a:rPr lang="de-DE" baseline="0" dirty="0" err="1" smtClean="0"/>
              <a:t>Targeting</a:t>
            </a:r>
            <a:r>
              <a:rPr lang="de-DE" baseline="0" dirty="0" smtClean="0"/>
              <a:t>-Angeboten der Vermarkter. Und der Werber weiß plötzlich viel mehr über den Empfänger seiner Botschaft als jemals zu vor.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Doch datenbasiertes Marketing erfordert mehr als nur technisches Know-how im </a:t>
            </a:r>
            <a:r>
              <a:rPr lang="de-DE" baseline="0" dirty="0" err="1" smtClean="0"/>
              <a:t>programmatic</a:t>
            </a:r>
            <a:r>
              <a:rPr lang="de-DE" baseline="0" dirty="0" smtClean="0"/>
              <a:t> Advertising, im Umgang mit einer DSP. Es erfordert ein Umdenken in den Prozessen, verändert Kampagnenparameter. Und das alles muss sich insbesondere in Mediaagenturen – und in der Zusammenarbeit mit ihrem Kunden – erst etablieren.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22</a:t>
            </a:fld>
            <a:endParaRPr lang="de-DE">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dirty="0" smtClean="0"/>
              <a:t>Werfen</a:t>
            </a:r>
            <a:r>
              <a:rPr lang="de-DE" baseline="0" dirty="0" smtClean="0"/>
              <a:t> wir ein Blick auf die Kampagnenplanung. </a:t>
            </a:r>
          </a:p>
          <a:p>
            <a:r>
              <a:rPr lang="de-DE" baseline="0" dirty="0" smtClean="0"/>
              <a:t>Bisher beobachten wir, dass die Datenauswahl meist ziemlich am Ende der Kampagnenplanung erfolgt. </a:t>
            </a:r>
          </a:p>
          <a:p>
            <a:r>
              <a:rPr lang="de-DE" baseline="0" dirty="0" smtClean="0"/>
              <a:t>Der in der Mediaagentur verantwortliche Daten-Einkäufer bzw. der Kollege, der an der DSP die Kampagne aussteuert, bekommt ein Briefing, das im Budget, Umfelder, Werbeformate und Botschaften definiert und soll „nur noch“ Daten auswählen. </a:t>
            </a:r>
          </a:p>
          <a:p>
            <a:r>
              <a:rPr lang="de-DE" baseline="0" dirty="0" smtClean="0"/>
              <a:t>So funktioniert das aber nicht. </a:t>
            </a:r>
          </a:p>
          <a:p>
            <a:r>
              <a:rPr lang="de-DE" baseline="0" dirty="0" smtClean="0"/>
              <a:t>Bevor eine Kampagne geplant wird, sollte die Auswahl der Daten erfolgen. Bevor die Botschaft feststeht und das Budget. Und ich verrate Ihnen auch warum. </a:t>
            </a:r>
          </a:p>
          <a:p>
            <a:endParaRPr lang="de-DE" baseline="0" dirty="0" smtClean="0"/>
          </a:p>
          <a:p>
            <a:r>
              <a:rPr lang="de-DE" baseline="0" dirty="0" smtClean="0"/>
              <a:t>Ich habe ihnen verraten, dass ich aktuell nach einem neuen Smartphone Umschau halte. Ich bin Apple-</a:t>
            </a:r>
            <a:r>
              <a:rPr lang="de-DE" baseline="0" dirty="0" err="1" smtClean="0"/>
              <a:t>Userin</a:t>
            </a:r>
            <a:r>
              <a:rPr lang="de-DE" baseline="0" dirty="0" smtClean="0"/>
              <a:t>, seit vielen Jahren. Ich habe in der Vergangenheit kaum ein anderes Produkt überhaupt wahrgenommen. Nun bin ich zum ersten Mal nicht abgeneigt, ggfs. sogar die Marke zu wechseln. Habe aber ehrlicherweise keine Ahnung, welche Vorteile mir ein Gerät von Samsung oder so bieten kann – im Vergleich zu meinem </a:t>
            </a:r>
            <a:r>
              <a:rPr lang="de-DE" baseline="0" dirty="0" err="1" smtClean="0"/>
              <a:t>iPhone</a:t>
            </a:r>
            <a:r>
              <a:rPr lang="de-DE" baseline="0" dirty="0" smtClean="0"/>
              <a:t> versteht sich. </a:t>
            </a:r>
          </a:p>
          <a:p>
            <a:r>
              <a:rPr lang="de-DE" baseline="0" dirty="0" smtClean="0"/>
              <a:t>Wenn der verantwortliche Werber bei Samsung doch nun weiß, dass ich mich für Apple </a:t>
            </a:r>
            <a:r>
              <a:rPr lang="de-DE" baseline="0" dirty="0" err="1" smtClean="0"/>
              <a:t>iPhones</a:t>
            </a:r>
            <a:r>
              <a:rPr lang="de-DE" baseline="0" dirty="0" smtClean="0"/>
              <a:t> interessiere, kann ich nicht dann auch Werbung erhalten, die mir konkret die Vorteile dieses Samsung Gerätes zeigt?</a:t>
            </a:r>
          </a:p>
          <a:p>
            <a:endParaRPr lang="de-DE" baseline="0" dirty="0" smtClean="0"/>
          </a:p>
          <a:p>
            <a:r>
              <a:rPr lang="de-DE" baseline="0" dirty="0" smtClean="0"/>
              <a:t>Auch macht es wenig Sinn, das Budget zu definieren bevor bekannt ist, </a:t>
            </a:r>
            <a:r>
              <a:rPr lang="de-DE" baseline="0" dirty="0" err="1" smtClean="0"/>
              <a:t>wieviele</a:t>
            </a:r>
            <a:r>
              <a:rPr lang="de-DE" baseline="0" dirty="0" smtClean="0"/>
              <a:t> User aktuell nach einem neuen Smartphone suchen. Es sind im Moment nur eine Anzahl X User, die wir mit ihrem aktuellen Kaufinteresse abholen – nicht mehr. Nicht weniger. Danach sollte sich das Kampagnenvolumen richten. Man möchte ja nicht </a:t>
            </a:r>
            <a:r>
              <a:rPr lang="de-DE" baseline="0" dirty="0" err="1" smtClean="0"/>
              <a:t>risikieren</a:t>
            </a:r>
            <a:r>
              <a:rPr lang="de-DE" baseline="0" dirty="0" smtClean="0"/>
              <a:t>, nur einen Teil der aktuell Interessierten zu erreichen. </a:t>
            </a:r>
          </a:p>
          <a:p>
            <a:endParaRPr lang="de-DE" baseline="0" dirty="0" smtClean="0"/>
          </a:p>
        </p:txBody>
      </p:sp>
      <p:sp>
        <p:nvSpPr>
          <p:cNvPr id="4" name="Foliennummernplatzhalter 3"/>
          <p:cNvSpPr>
            <a:spLocks noGrp="1"/>
          </p:cNvSpPr>
          <p:nvPr>
            <p:ph type="sldNum" sz="quarter" idx="10"/>
          </p:nvPr>
        </p:nvSpPr>
        <p:spPr/>
        <p:txBody>
          <a:bodyPr/>
          <a:lstStyle/>
          <a:p>
            <a:fld id="{95906CAA-BEF9-4587-9A8D-B7E54405EA2D}" type="slidenum">
              <a:rPr lang="de-DE" smtClean="0"/>
              <a:pPr/>
              <a:t>23</a:t>
            </a:fld>
            <a:endParaRPr lang="de-DE"/>
          </a:p>
        </p:txBody>
      </p:sp>
    </p:spTree>
    <p:extLst>
      <p:ext uri="{BB962C8B-B14F-4D97-AF65-F5344CB8AC3E}">
        <p14:creationId xmlns:p14="http://schemas.microsoft.com/office/powerpoint/2010/main" val="2354807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smtClean="0"/>
          </a:p>
          <a:p>
            <a:r>
              <a:rPr lang="de-DE" baseline="0" dirty="0" smtClean="0"/>
              <a:t>Die Q </a:t>
            </a:r>
            <a:r>
              <a:rPr lang="de-DE" baseline="0" dirty="0" err="1" smtClean="0"/>
              <a:t>division</a:t>
            </a:r>
            <a:r>
              <a:rPr lang="de-DE" baseline="0" dirty="0" smtClean="0"/>
              <a:t> ist ein Vermarkter von Zielgruppen-Informationen in Form von 3rd </a:t>
            </a:r>
            <a:r>
              <a:rPr lang="de-DE" baseline="0" dirty="0" err="1" smtClean="0"/>
              <a:t>party</a:t>
            </a:r>
            <a:r>
              <a:rPr lang="de-DE" baseline="0" dirty="0" smtClean="0"/>
              <a:t> </a:t>
            </a:r>
            <a:r>
              <a:rPr lang="de-DE" baseline="0" dirty="0" err="1" smtClean="0"/>
              <a:t>data</a:t>
            </a:r>
            <a:r>
              <a:rPr lang="de-DE" baseline="0" dirty="0" smtClean="0"/>
              <a:t>. Wir sind im deutschsprachigen Raum tätig und haben einen klaren Fokus auf </a:t>
            </a:r>
            <a:r>
              <a:rPr lang="de-DE" baseline="0" dirty="0" err="1" smtClean="0"/>
              <a:t>Buying</a:t>
            </a:r>
            <a:r>
              <a:rPr lang="de-DE" baseline="0" dirty="0" smtClean="0"/>
              <a:t> </a:t>
            </a:r>
            <a:r>
              <a:rPr lang="de-DE" baseline="0" dirty="0" err="1" smtClean="0"/>
              <a:t>Intent</a:t>
            </a:r>
            <a:r>
              <a:rPr lang="de-DE" baseline="0" dirty="0" smtClean="0"/>
              <a:t> Data – also auf Personen, die ein konkretes, aktuelles Kaufinteresse haben. Das heißt, Sie bekommen bei uns alle, die sich jetzt im Moment für einen neuen Mobilfunkvertrag, eine Waschmaschine oder einen Kredit interessieren. </a:t>
            </a:r>
          </a:p>
          <a:p>
            <a:endParaRPr lang="de-DE" baseline="0" dirty="0" smtClean="0"/>
          </a:p>
          <a:p>
            <a:r>
              <a:rPr lang="de-DE" baseline="0" dirty="0" smtClean="0"/>
              <a:t>Wir markieren die Personen direkt in Online-Shops, auf Vergleichsseiten und Special-Interest-Websites. </a:t>
            </a:r>
          </a:p>
          <a:p>
            <a:r>
              <a:rPr lang="de-DE" baseline="0" dirty="0" smtClean="0"/>
              <a:t>Die Daten stellen wir dann als </a:t>
            </a:r>
            <a:r>
              <a:rPr lang="de-DE" baseline="0" dirty="0" err="1" smtClean="0"/>
              <a:t>Targeting</a:t>
            </a:r>
            <a:r>
              <a:rPr lang="de-DE" baseline="0" dirty="0" smtClean="0"/>
              <a:t>-Filter Dritten zur Verfügung, also </a:t>
            </a:r>
            <a:r>
              <a:rPr lang="de-DE" baseline="0" dirty="0" err="1" smtClean="0"/>
              <a:t>Advertisern</a:t>
            </a:r>
            <a:r>
              <a:rPr lang="de-DE" baseline="0" dirty="0" smtClean="0"/>
              <a:t> und ihren Mediaagenturen, die die Daten im Rahmen von programmatisch ausgesteuerter Display-Werbekampagnen einsetzen. </a:t>
            </a:r>
          </a:p>
          <a:p>
            <a:endParaRPr lang="de-DE" baseline="0" dirty="0" smtClean="0"/>
          </a:p>
          <a:p>
            <a:r>
              <a:rPr lang="de-DE" baseline="0" dirty="0" smtClean="0"/>
              <a:t>Bei uns gibt es keine Magie, keinen Bühnenzauber – also keine komplexen Algorithmen, die </a:t>
            </a:r>
            <a:r>
              <a:rPr lang="de-DE" baseline="0" dirty="0" err="1" smtClean="0"/>
              <a:t>prophezeihen</a:t>
            </a:r>
            <a:r>
              <a:rPr lang="de-DE" baseline="0" dirty="0" smtClean="0"/>
              <a:t>, wer nächste Woche Interesse an einem Smartphone haben könnte – sondern wir WISSEN, dass der User sich ganz aktuell für Smartphones interessiert und geben dann Samsung oder Vodafone die Möglichkeit, diese User anzusprechen. </a:t>
            </a:r>
          </a:p>
          <a:p>
            <a:endParaRPr lang="de-DE" baseline="0" dirty="0" smtClean="0"/>
          </a:p>
          <a:p>
            <a:r>
              <a:rPr lang="de-DE" baseline="0" dirty="0" smtClean="0"/>
              <a:t>Wir sind branchenübergreifend im deutschsprachigen Raum tätig und beliefern z.Zt. ca. 20 Mediaagenturen und ca. 60 </a:t>
            </a:r>
            <a:r>
              <a:rPr lang="de-DE" baseline="0" dirty="0" err="1" smtClean="0"/>
              <a:t>Advertiser</a:t>
            </a:r>
            <a:r>
              <a:rPr lang="de-DE" baseline="0" dirty="0" smtClean="0"/>
              <a:t> mit unseren Daten oder auf Wunsch auch mit kompletten Kampagnen. </a:t>
            </a:r>
            <a:endParaRPr lang="de-DE" dirty="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24</a:t>
            </a:fld>
            <a:endParaRPr lang="de-DE">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dirty="0" smtClean="0"/>
              <a:t>Werfen</a:t>
            </a:r>
            <a:r>
              <a:rPr lang="de-DE" baseline="0" dirty="0" smtClean="0"/>
              <a:t> wir ein Blick auf die Kampagnenplanung. </a:t>
            </a:r>
          </a:p>
          <a:p>
            <a:r>
              <a:rPr lang="de-DE" baseline="0" dirty="0" smtClean="0"/>
              <a:t>Bisher beobachten wir, dass die Datenauswahl meist ziemlich am Ende der Kampagnenplanung erfolgt. </a:t>
            </a:r>
          </a:p>
          <a:p>
            <a:r>
              <a:rPr lang="de-DE" baseline="0" dirty="0" smtClean="0"/>
              <a:t>Der in der Mediaagentur verantwortliche Daten-Einkäufer bzw. der Kollege, der an der DSP die Kampagne aussteuert, bekommt ein Briefing, das im Budget, Umfelder, Werbeformate und Botschaften definiert und soll „nur noch“ Daten auswählen. </a:t>
            </a:r>
          </a:p>
          <a:p>
            <a:r>
              <a:rPr lang="de-DE" baseline="0" dirty="0" smtClean="0"/>
              <a:t>So funktioniert das aber nicht. </a:t>
            </a:r>
          </a:p>
          <a:p>
            <a:r>
              <a:rPr lang="de-DE" baseline="0" dirty="0" smtClean="0"/>
              <a:t>Bevor eine Kampagne geplant wird, sollte die Auswahl der Daten erfolgen. Bevor die Botschaft feststeht und das Budget. Und ich verrate Ihnen auch warum. </a:t>
            </a:r>
          </a:p>
          <a:p>
            <a:endParaRPr lang="de-DE" baseline="0" dirty="0" smtClean="0"/>
          </a:p>
          <a:p>
            <a:r>
              <a:rPr lang="de-DE" baseline="0" dirty="0" smtClean="0"/>
              <a:t>Ich habe ihnen verraten, dass ich aktuell nach einem neuen Smartphone Umschau halte. Ich bin Apple-</a:t>
            </a:r>
            <a:r>
              <a:rPr lang="de-DE" baseline="0" dirty="0" err="1" smtClean="0"/>
              <a:t>Userin</a:t>
            </a:r>
            <a:r>
              <a:rPr lang="de-DE" baseline="0" dirty="0" smtClean="0"/>
              <a:t>, seit vielen Jahren. Ich habe in der Vergangenheit kaum ein anderes Produkt überhaupt wahrgenommen. Nun bin ich zum ersten Mal nicht abgeneigt, ggfs. sogar die Marke zu wechseln. Habe aber ehrlicherweise keine Ahnung, welche Vorteile mir ein Gerät von Samsung oder so bieten kann – im Vergleich zu meinem </a:t>
            </a:r>
            <a:r>
              <a:rPr lang="de-DE" baseline="0" dirty="0" err="1" smtClean="0"/>
              <a:t>iPhone</a:t>
            </a:r>
            <a:r>
              <a:rPr lang="de-DE" baseline="0" dirty="0" smtClean="0"/>
              <a:t> versteht sich. </a:t>
            </a:r>
          </a:p>
          <a:p>
            <a:r>
              <a:rPr lang="de-DE" baseline="0" dirty="0" smtClean="0"/>
              <a:t>Wenn der verantwortliche Werber bei Samsung doch nun weiß, dass ich mich für Apple </a:t>
            </a:r>
            <a:r>
              <a:rPr lang="de-DE" baseline="0" dirty="0" err="1" smtClean="0"/>
              <a:t>iPhones</a:t>
            </a:r>
            <a:r>
              <a:rPr lang="de-DE" baseline="0" dirty="0" smtClean="0"/>
              <a:t> interessiere, kann ich nicht dann auch Werbung erhalten, die mir konkret die Vorteile dieses Samsung Gerätes zeigt?</a:t>
            </a:r>
          </a:p>
          <a:p>
            <a:endParaRPr lang="de-DE" baseline="0" dirty="0" smtClean="0"/>
          </a:p>
          <a:p>
            <a:r>
              <a:rPr lang="de-DE" baseline="0" dirty="0" smtClean="0"/>
              <a:t>Auch macht es wenig Sinn, das Budget zu definieren bevor bekannt ist, </a:t>
            </a:r>
            <a:r>
              <a:rPr lang="de-DE" baseline="0" dirty="0" err="1" smtClean="0"/>
              <a:t>wieviele</a:t>
            </a:r>
            <a:r>
              <a:rPr lang="de-DE" baseline="0" dirty="0" smtClean="0"/>
              <a:t> User aktuell nach einem neuen Smartphone suchen. Es sind im Moment nur eine Anzahl X User, die wir mit ihrem aktuellen Kaufinteresse abholen – nicht mehr. Nicht weniger. Danach sollte sich das Kampagnenvolumen richten. Man möchte ja nicht </a:t>
            </a:r>
            <a:r>
              <a:rPr lang="de-DE" baseline="0" dirty="0" err="1" smtClean="0"/>
              <a:t>risikieren</a:t>
            </a:r>
            <a:r>
              <a:rPr lang="de-DE" baseline="0" dirty="0" smtClean="0"/>
              <a:t>, nur einen Teil der aktuell Interessierten zu erreichen. </a:t>
            </a:r>
          </a:p>
          <a:p>
            <a:endParaRPr lang="de-DE" baseline="0" dirty="0" smtClean="0"/>
          </a:p>
        </p:txBody>
      </p:sp>
      <p:sp>
        <p:nvSpPr>
          <p:cNvPr id="4" name="Foliennummernplatzhalter 3"/>
          <p:cNvSpPr>
            <a:spLocks noGrp="1"/>
          </p:cNvSpPr>
          <p:nvPr>
            <p:ph type="sldNum" sz="quarter" idx="10"/>
          </p:nvPr>
        </p:nvSpPr>
        <p:spPr/>
        <p:txBody>
          <a:bodyPr/>
          <a:lstStyle/>
          <a:p>
            <a:fld id="{95906CAA-BEF9-4587-9A8D-B7E54405EA2D}" type="slidenum">
              <a:rPr lang="de-DE" smtClean="0"/>
              <a:pPr/>
              <a:t>25</a:t>
            </a:fld>
            <a:endParaRPr lang="de-DE"/>
          </a:p>
        </p:txBody>
      </p:sp>
    </p:spTree>
    <p:extLst>
      <p:ext uri="{BB962C8B-B14F-4D97-AF65-F5344CB8AC3E}">
        <p14:creationId xmlns:p14="http://schemas.microsoft.com/office/powerpoint/2010/main" val="2354807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aseline="0" dirty="0" smtClean="0"/>
              <a:t>Haben Sie sich für eine Zielgruppe / Daten entschieden, können Sie die Kampagne entsprechen planen. </a:t>
            </a:r>
          </a:p>
          <a:p>
            <a:r>
              <a:rPr lang="de-DE" baseline="0" dirty="0" smtClean="0"/>
              <a:t>Hier wieder mit Fokus auf </a:t>
            </a:r>
            <a:r>
              <a:rPr lang="de-DE" baseline="0" dirty="0" err="1" smtClean="0"/>
              <a:t>Buying</a:t>
            </a:r>
            <a:r>
              <a:rPr lang="de-DE" baseline="0" dirty="0" smtClean="0"/>
              <a:t> </a:t>
            </a:r>
            <a:r>
              <a:rPr lang="de-DE" baseline="0" dirty="0" err="1" smtClean="0"/>
              <a:t>Intent</a:t>
            </a:r>
            <a:r>
              <a:rPr lang="de-DE" baseline="0" dirty="0" smtClean="0"/>
              <a:t>: </a:t>
            </a:r>
          </a:p>
          <a:p>
            <a:r>
              <a:rPr lang="de-DE" baseline="0" dirty="0" smtClean="0"/>
              <a:t>Richten Sie den Budgetrahmen an den verfügbaren Usern aus. </a:t>
            </a:r>
          </a:p>
          <a:p>
            <a:r>
              <a:rPr lang="de-DE" baseline="0" dirty="0" smtClean="0"/>
              <a:t>Planen Sie keine </a:t>
            </a:r>
            <a:r>
              <a:rPr lang="de-DE" baseline="0" dirty="0" err="1" smtClean="0"/>
              <a:t>Kampagnenflights</a:t>
            </a:r>
            <a:r>
              <a:rPr lang="de-DE" baseline="0" dirty="0" smtClean="0"/>
              <a:t>, sondern denken Sie daran, dass es sich um einen rollierenden Prozess handelt, an dem täglich User ihren persönlichen Moment </a:t>
            </a:r>
            <a:r>
              <a:rPr lang="de-DE" baseline="0" dirty="0" err="1" smtClean="0"/>
              <a:t>of</a:t>
            </a:r>
            <a:r>
              <a:rPr lang="de-DE" baseline="0" dirty="0" smtClean="0"/>
              <a:t> Need erfahren und in den Prozess eintreten. Auch außerhalb der Saison! </a:t>
            </a:r>
          </a:p>
          <a:p>
            <a:r>
              <a:rPr lang="de-DE" baseline="0" dirty="0" smtClean="0"/>
              <a:t>Natürlich gibt es auch im August User, die nach Reifen suchen!</a:t>
            </a:r>
          </a:p>
          <a:p>
            <a:endParaRPr lang="de-DE" baseline="0" dirty="0" smtClean="0"/>
          </a:p>
          <a:p>
            <a:r>
              <a:rPr lang="de-DE" baseline="0" dirty="0" smtClean="0"/>
              <a:t>Überlegen Sie, wo sie das </a:t>
            </a:r>
            <a:r>
              <a:rPr lang="de-DE" baseline="0" dirty="0" err="1" smtClean="0"/>
              <a:t>Linkziel</a:t>
            </a:r>
            <a:r>
              <a:rPr lang="de-DE" baseline="0" dirty="0" smtClean="0"/>
              <a:t> setzen möchten. Sind Sie ein Hersteller, z.B. Miele, möchten Staubsauger verkaufen. Und nutzen dazu User, die sich in einem Online-Shop für Staubsauger interessiert haben – macht es dann nicht auch Sinn Ihre Kampagne zurück in diesen Shop zu leiten? Dann aber nur zu Ihrem Sortiment, damit der User dort gleich kaufen kann?</a:t>
            </a:r>
            <a:endParaRPr lang="de-DE" baseline="0" dirty="0" smtClean="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26</a:t>
            </a:fld>
            <a:endParaRPr lang="de-DE">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dirty="0" smtClean="0"/>
              <a:t>Werfen</a:t>
            </a:r>
            <a:r>
              <a:rPr lang="de-DE" baseline="0" dirty="0" smtClean="0"/>
              <a:t> wir ein Blick auf die Kampagnenplanung. </a:t>
            </a:r>
          </a:p>
          <a:p>
            <a:r>
              <a:rPr lang="de-DE" baseline="0" dirty="0" smtClean="0"/>
              <a:t>Bisher beobachten wir, dass die Datenauswahl meist ziemlich am Ende der Kampagnenplanung erfolgt. </a:t>
            </a:r>
          </a:p>
          <a:p>
            <a:r>
              <a:rPr lang="de-DE" baseline="0" dirty="0" smtClean="0"/>
              <a:t>Der in der Mediaagentur verantwortliche Daten-Einkäufer bzw. der Kollege, der an der DSP die Kampagne aussteuert, bekommt ein Briefing, das im Budget, Umfelder, Werbeformate und Botschaften definiert und soll „nur noch“ Daten auswählen. </a:t>
            </a:r>
          </a:p>
          <a:p>
            <a:r>
              <a:rPr lang="de-DE" baseline="0" dirty="0" smtClean="0"/>
              <a:t>So funktioniert das aber nicht. </a:t>
            </a:r>
          </a:p>
          <a:p>
            <a:r>
              <a:rPr lang="de-DE" baseline="0" dirty="0" smtClean="0"/>
              <a:t>Bevor eine Kampagne geplant wird, sollte die Auswahl der Daten erfolgen. Bevor die Botschaft feststeht und das Budget. Und ich verrate Ihnen auch warum. </a:t>
            </a:r>
          </a:p>
          <a:p>
            <a:endParaRPr lang="de-DE" baseline="0" dirty="0" smtClean="0"/>
          </a:p>
          <a:p>
            <a:r>
              <a:rPr lang="de-DE" baseline="0" dirty="0" smtClean="0"/>
              <a:t>Ich habe ihnen verraten, dass ich aktuell nach einem neuen Smartphone Umschau halte. Ich bin Apple-</a:t>
            </a:r>
            <a:r>
              <a:rPr lang="de-DE" baseline="0" dirty="0" err="1" smtClean="0"/>
              <a:t>Userin</a:t>
            </a:r>
            <a:r>
              <a:rPr lang="de-DE" baseline="0" dirty="0" smtClean="0"/>
              <a:t>, seit vielen Jahren. Ich habe in der Vergangenheit kaum ein anderes Produkt überhaupt wahrgenommen. Nun bin ich zum ersten Mal nicht abgeneigt, ggfs. sogar die Marke zu wechseln. Habe aber ehrlicherweise keine Ahnung, welche Vorteile mir ein Gerät von Samsung oder so bieten kann – im Vergleich zu meinem </a:t>
            </a:r>
            <a:r>
              <a:rPr lang="de-DE" baseline="0" dirty="0" err="1" smtClean="0"/>
              <a:t>iPhone</a:t>
            </a:r>
            <a:r>
              <a:rPr lang="de-DE" baseline="0" dirty="0" smtClean="0"/>
              <a:t> versteht sich. </a:t>
            </a:r>
          </a:p>
          <a:p>
            <a:r>
              <a:rPr lang="de-DE" baseline="0" dirty="0" smtClean="0"/>
              <a:t>Wenn der verantwortliche Werber bei Samsung doch nun weiß, dass ich mich für Apple </a:t>
            </a:r>
            <a:r>
              <a:rPr lang="de-DE" baseline="0" dirty="0" err="1" smtClean="0"/>
              <a:t>iPhones</a:t>
            </a:r>
            <a:r>
              <a:rPr lang="de-DE" baseline="0" dirty="0" smtClean="0"/>
              <a:t> interessiere, kann ich nicht dann auch Werbung erhalten, die mir konkret die Vorteile dieses Samsung Gerätes zeigt?</a:t>
            </a:r>
          </a:p>
          <a:p>
            <a:endParaRPr lang="de-DE" baseline="0" dirty="0" smtClean="0"/>
          </a:p>
          <a:p>
            <a:r>
              <a:rPr lang="de-DE" baseline="0" dirty="0" smtClean="0"/>
              <a:t>Auch macht es wenig Sinn, das Budget zu definieren bevor bekannt ist, </a:t>
            </a:r>
            <a:r>
              <a:rPr lang="de-DE" baseline="0" dirty="0" err="1" smtClean="0"/>
              <a:t>wieviele</a:t>
            </a:r>
            <a:r>
              <a:rPr lang="de-DE" baseline="0" dirty="0" smtClean="0"/>
              <a:t> User aktuell nach einem neuen Smartphone suchen. Es sind im Moment nur eine Anzahl X User, die wir mit ihrem aktuellen Kaufinteresse abholen – nicht mehr. Nicht weniger. Danach sollte sich das Kampagnenvolumen richten. Man möchte ja nicht </a:t>
            </a:r>
            <a:r>
              <a:rPr lang="de-DE" baseline="0" dirty="0" err="1" smtClean="0"/>
              <a:t>risikieren</a:t>
            </a:r>
            <a:r>
              <a:rPr lang="de-DE" baseline="0" dirty="0" smtClean="0"/>
              <a:t>, nur einen Teil der aktuell Interessierten zu erreichen. </a:t>
            </a:r>
          </a:p>
          <a:p>
            <a:endParaRPr lang="de-DE" baseline="0" dirty="0" smtClean="0"/>
          </a:p>
        </p:txBody>
      </p:sp>
      <p:sp>
        <p:nvSpPr>
          <p:cNvPr id="4" name="Foliennummernplatzhalter 3"/>
          <p:cNvSpPr>
            <a:spLocks noGrp="1"/>
          </p:cNvSpPr>
          <p:nvPr>
            <p:ph type="sldNum" sz="quarter" idx="10"/>
          </p:nvPr>
        </p:nvSpPr>
        <p:spPr/>
        <p:txBody>
          <a:bodyPr/>
          <a:lstStyle/>
          <a:p>
            <a:fld id="{95906CAA-BEF9-4587-9A8D-B7E54405EA2D}" type="slidenum">
              <a:rPr lang="de-DE" smtClean="0"/>
              <a:pPr/>
              <a:t>27</a:t>
            </a:fld>
            <a:endParaRPr lang="de-DE"/>
          </a:p>
        </p:txBody>
      </p:sp>
    </p:spTree>
    <p:extLst>
      <p:ext uri="{BB962C8B-B14F-4D97-AF65-F5344CB8AC3E}">
        <p14:creationId xmlns:p14="http://schemas.microsoft.com/office/powerpoint/2010/main" val="2354807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smtClean="0"/>
          </a:p>
          <a:p>
            <a:r>
              <a:rPr lang="de-DE" baseline="0" dirty="0" smtClean="0"/>
              <a:t>Die Q </a:t>
            </a:r>
            <a:r>
              <a:rPr lang="de-DE" baseline="0" dirty="0" err="1" smtClean="0"/>
              <a:t>division</a:t>
            </a:r>
            <a:r>
              <a:rPr lang="de-DE" baseline="0" dirty="0" smtClean="0"/>
              <a:t> ist ein Vermarkter von Zielgruppen-Informationen in Form von 3rd </a:t>
            </a:r>
            <a:r>
              <a:rPr lang="de-DE" baseline="0" dirty="0" err="1" smtClean="0"/>
              <a:t>party</a:t>
            </a:r>
            <a:r>
              <a:rPr lang="de-DE" baseline="0" dirty="0" smtClean="0"/>
              <a:t> </a:t>
            </a:r>
            <a:r>
              <a:rPr lang="de-DE" baseline="0" dirty="0" err="1" smtClean="0"/>
              <a:t>data</a:t>
            </a:r>
            <a:r>
              <a:rPr lang="de-DE" baseline="0" dirty="0" smtClean="0"/>
              <a:t>. Wir sind im deutschsprachigen Raum tätig und haben einen klaren Fokus auf </a:t>
            </a:r>
            <a:r>
              <a:rPr lang="de-DE" baseline="0" dirty="0" err="1" smtClean="0"/>
              <a:t>Buying</a:t>
            </a:r>
            <a:r>
              <a:rPr lang="de-DE" baseline="0" dirty="0" smtClean="0"/>
              <a:t> </a:t>
            </a:r>
            <a:r>
              <a:rPr lang="de-DE" baseline="0" dirty="0" err="1" smtClean="0"/>
              <a:t>Intent</a:t>
            </a:r>
            <a:r>
              <a:rPr lang="de-DE" baseline="0" dirty="0" smtClean="0"/>
              <a:t> Data – also auf Personen, die ein konkretes, aktuelles Kaufinteresse haben. Das heißt, Sie bekommen bei uns alle, die sich jetzt im Moment für einen neuen Mobilfunkvertrag, eine Waschmaschine oder einen Kredit interessieren. </a:t>
            </a:r>
          </a:p>
          <a:p>
            <a:endParaRPr lang="de-DE" baseline="0" dirty="0" smtClean="0"/>
          </a:p>
          <a:p>
            <a:r>
              <a:rPr lang="de-DE" baseline="0" dirty="0" smtClean="0"/>
              <a:t>Wir markieren die Personen direkt in Online-Shops, auf Vergleichsseiten und Special-Interest-Websites. </a:t>
            </a:r>
          </a:p>
          <a:p>
            <a:r>
              <a:rPr lang="de-DE" baseline="0" dirty="0" smtClean="0"/>
              <a:t>Die Daten stellen wir dann als </a:t>
            </a:r>
            <a:r>
              <a:rPr lang="de-DE" baseline="0" dirty="0" err="1" smtClean="0"/>
              <a:t>Targeting</a:t>
            </a:r>
            <a:r>
              <a:rPr lang="de-DE" baseline="0" dirty="0" smtClean="0"/>
              <a:t>-Filter Dritten zur Verfügung, also </a:t>
            </a:r>
            <a:r>
              <a:rPr lang="de-DE" baseline="0" dirty="0" err="1" smtClean="0"/>
              <a:t>Advertisern</a:t>
            </a:r>
            <a:r>
              <a:rPr lang="de-DE" baseline="0" dirty="0" smtClean="0"/>
              <a:t> und ihren Mediaagenturen, die die Daten im Rahmen von programmatisch ausgesteuerter Display-Werbekampagnen einsetzen. </a:t>
            </a:r>
          </a:p>
          <a:p>
            <a:endParaRPr lang="de-DE" baseline="0" dirty="0" smtClean="0"/>
          </a:p>
          <a:p>
            <a:r>
              <a:rPr lang="de-DE" baseline="0" dirty="0" smtClean="0"/>
              <a:t>Bei uns gibt es keine Magie, keinen Bühnenzauber – also keine komplexen Algorithmen, die </a:t>
            </a:r>
            <a:r>
              <a:rPr lang="de-DE" baseline="0" dirty="0" err="1" smtClean="0"/>
              <a:t>prophezeihen</a:t>
            </a:r>
            <a:r>
              <a:rPr lang="de-DE" baseline="0" dirty="0" smtClean="0"/>
              <a:t>, wer nächste Woche Interesse an einem Smartphone haben könnte – sondern wir WISSEN, dass der User sich ganz aktuell für Smartphones interessiert und geben dann Samsung oder Vodafone die Möglichkeit, diese User anzusprechen. </a:t>
            </a:r>
          </a:p>
          <a:p>
            <a:endParaRPr lang="de-DE" baseline="0" dirty="0" smtClean="0"/>
          </a:p>
          <a:p>
            <a:r>
              <a:rPr lang="de-DE" baseline="0" dirty="0" smtClean="0"/>
              <a:t>Wir sind branchenübergreifend im deutschsprachigen Raum tätig und beliefern z.Zt. ca. 20 Mediaagenturen und ca. 60 </a:t>
            </a:r>
            <a:r>
              <a:rPr lang="de-DE" baseline="0" dirty="0" err="1" smtClean="0"/>
              <a:t>Advertiser</a:t>
            </a:r>
            <a:r>
              <a:rPr lang="de-DE" baseline="0" dirty="0" smtClean="0"/>
              <a:t> mit unseren Daten oder auf Wunsch auch mit kompletten Kampagnen. </a:t>
            </a:r>
            <a:endParaRPr lang="de-DE" dirty="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28</a:t>
            </a:fld>
            <a:endParaRPr lang="de-DE">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dirty="0" smtClean="0"/>
              <a:t>Werfen</a:t>
            </a:r>
            <a:r>
              <a:rPr lang="de-DE" baseline="0" dirty="0" smtClean="0"/>
              <a:t> wir ein Blick auf die Kampagnenplanung. </a:t>
            </a:r>
          </a:p>
          <a:p>
            <a:r>
              <a:rPr lang="de-DE" baseline="0" dirty="0" smtClean="0"/>
              <a:t>Bisher beobachten wir, dass die Datenauswahl meist ziemlich am Ende der Kampagnenplanung erfolgt. </a:t>
            </a:r>
          </a:p>
          <a:p>
            <a:r>
              <a:rPr lang="de-DE" baseline="0" dirty="0" smtClean="0"/>
              <a:t>Der in der Mediaagentur verantwortliche Daten-Einkäufer bzw. der Kollege, der an der DSP die Kampagne aussteuert, bekommt ein Briefing, das im Budget, Umfelder, Werbeformate und Botschaften definiert und soll „nur noch“ Daten auswählen. </a:t>
            </a:r>
          </a:p>
          <a:p>
            <a:r>
              <a:rPr lang="de-DE" baseline="0" dirty="0" smtClean="0"/>
              <a:t>So funktioniert das aber nicht. </a:t>
            </a:r>
          </a:p>
          <a:p>
            <a:r>
              <a:rPr lang="de-DE" baseline="0" dirty="0" smtClean="0"/>
              <a:t>Bevor eine Kampagne geplant wird, sollte die Auswahl der Daten erfolgen. Bevor die Botschaft feststeht und das Budget. Und ich verrate Ihnen auch warum. </a:t>
            </a:r>
          </a:p>
          <a:p>
            <a:endParaRPr lang="de-DE" baseline="0" dirty="0" smtClean="0"/>
          </a:p>
          <a:p>
            <a:r>
              <a:rPr lang="de-DE" baseline="0" dirty="0" smtClean="0"/>
              <a:t>Ich habe ihnen verraten, dass ich aktuell nach einem neuen Smartphone Umschau halte. Ich bin Apple-</a:t>
            </a:r>
            <a:r>
              <a:rPr lang="de-DE" baseline="0" dirty="0" err="1" smtClean="0"/>
              <a:t>Userin</a:t>
            </a:r>
            <a:r>
              <a:rPr lang="de-DE" baseline="0" dirty="0" smtClean="0"/>
              <a:t>, seit vielen Jahren. Ich habe in der Vergangenheit kaum ein anderes Produkt überhaupt wahrgenommen. Nun bin ich zum ersten Mal nicht abgeneigt, ggfs. sogar die Marke zu wechseln. Habe aber ehrlicherweise keine Ahnung, welche Vorteile mir ein Gerät von Samsung oder so bieten kann – im Vergleich zu meinem </a:t>
            </a:r>
            <a:r>
              <a:rPr lang="de-DE" baseline="0" dirty="0" err="1" smtClean="0"/>
              <a:t>iPhone</a:t>
            </a:r>
            <a:r>
              <a:rPr lang="de-DE" baseline="0" dirty="0" smtClean="0"/>
              <a:t> versteht sich. </a:t>
            </a:r>
          </a:p>
          <a:p>
            <a:r>
              <a:rPr lang="de-DE" baseline="0" dirty="0" smtClean="0"/>
              <a:t>Wenn der verantwortliche Werber bei Samsung doch nun weiß, dass ich mich für Apple </a:t>
            </a:r>
            <a:r>
              <a:rPr lang="de-DE" baseline="0" dirty="0" err="1" smtClean="0"/>
              <a:t>iPhones</a:t>
            </a:r>
            <a:r>
              <a:rPr lang="de-DE" baseline="0" dirty="0" smtClean="0"/>
              <a:t> interessiere, kann ich nicht dann auch Werbung erhalten, die mir konkret die Vorteile dieses Samsung Gerätes zeigt?</a:t>
            </a:r>
          </a:p>
          <a:p>
            <a:endParaRPr lang="de-DE" baseline="0" dirty="0" smtClean="0"/>
          </a:p>
          <a:p>
            <a:r>
              <a:rPr lang="de-DE" baseline="0" dirty="0" smtClean="0"/>
              <a:t>Auch macht es wenig Sinn, das Budget zu definieren bevor bekannt ist, </a:t>
            </a:r>
            <a:r>
              <a:rPr lang="de-DE" baseline="0" dirty="0" err="1" smtClean="0"/>
              <a:t>wieviele</a:t>
            </a:r>
            <a:r>
              <a:rPr lang="de-DE" baseline="0" dirty="0" smtClean="0"/>
              <a:t> User aktuell nach einem neuen Smartphone suchen. Es sind im Moment nur eine Anzahl X User, die wir mit ihrem aktuellen Kaufinteresse abholen – nicht mehr. Nicht weniger. Danach sollte sich das Kampagnenvolumen richten. Man möchte ja nicht </a:t>
            </a:r>
            <a:r>
              <a:rPr lang="de-DE" baseline="0" dirty="0" err="1" smtClean="0"/>
              <a:t>risikieren</a:t>
            </a:r>
            <a:r>
              <a:rPr lang="de-DE" baseline="0" dirty="0" smtClean="0"/>
              <a:t>, nur einen Teil der aktuell Interessierten zu erreichen. </a:t>
            </a:r>
          </a:p>
          <a:p>
            <a:endParaRPr lang="de-DE" baseline="0" dirty="0" smtClean="0"/>
          </a:p>
        </p:txBody>
      </p:sp>
      <p:sp>
        <p:nvSpPr>
          <p:cNvPr id="4" name="Foliennummernplatzhalter 3"/>
          <p:cNvSpPr>
            <a:spLocks noGrp="1"/>
          </p:cNvSpPr>
          <p:nvPr>
            <p:ph type="sldNum" sz="quarter" idx="10"/>
          </p:nvPr>
        </p:nvSpPr>
        <p:spPr/>
        <p:txBody>
          <a:bodyPr/>
          <a:lstStyle/>
          <a:p>
            <a:fld id="{95906CAA-BEF9-4587-9A8D-B7E54405EA2D}" type="slidenum">
              <a:rPr lang="de-DE" smtClean="0"/>
              <a:pPr/>
              <a:t>29</a:t>
            </a:fld>
            <a:endParaRPr lang="de-DE"/>
          </a:p>
        </p:txBody>
      </p:sp>
    </p:spTree>
    <p:extLst>
      <p:ext uri="{BB962C8B-B14F-4D97-AF65-F5344CB8AC3E}">
        <p14:creationId xmlns:p14="http://schemas.microsoft.com/office/powerpoint/2010/main" val="2354807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dirty="0" smtClean="0"/>
              <a:t>Werfen</a:t>
            </a:r>
            <a:r>
              <a:rPr lang="de-DE" baseline="0" dirty="0" smtClean="0"/>
              <a:t> wir ein Blick auf die Kampagnenplanung. </a:t>
            </a:r>
          </a:p>
          <a:p>
            <a:r>
              <a:rPr lang="de-DE" baseline="0" dirty="0" smtClean="0"/>
              <a:t>Bisher beobachten wir, dass die Datenauswahl meist ziemlich am Ende der Kampagnenplanung erfolgt. </a:t>
            </a:r>
          </a:p>
          <a:p>
            <a:r>
              <a:rPr lang="de-DE" baseline="0" dirty="0" smtClean="0"/>
              <a:t>Der in der Mediaagentur verantwortliche Daten-Einkäufer bzw. der Kollege, der an der DSP die Kampagne aussteuert, bekommt ein Briefing, das im Budget, Umfelder, Werbeformate und Botschaften definiert und soll „nur noch“ Daten auswählen. </a:t>
            </a:r>
          </a:p>
          <a:p>
            <a:r>
              <a:rPr lang="de-DE" baseline="0" dirty="0" smtClean="0"/>
              <a:t>So funktioniert das aber nicht. </a:t>
            </a:r>
          </a:p>
          <a:p>
            <a:r>
              <a:rPr lang="de-DE" baseline="0" dirty="0" smtClean="0"/>
              <a:t>Bevor eine Kampagne geplant wird, sollte die Auswahl der Daten erfolgen. Bevor die Botschaft feststeht und das Budget. Und ich verrate Ihnen auch warum. </a:t>
            </a:r>
          </a:p>
          <a:p>
            <a:endParaRPr lang="de-DE" baseline="0" dirty="0" smtClean="0"/>
          </a:p>
          <a:p>
            <a:r>
              <a:rPr lang="de-DE" baseline="0" dirty="0" smtClean="0"/>
              <a:t>Ich habe ihnen verraten, dass ich aktuell nach einem neuen Smartphone Umschau halte. Ich bin Apple-</a:t>
            </a:r>
            <a:r>
              <a:rPr lang="de-DE" baseline="0" dirty="0" err="1" smtClean="0"/>
              <a:t>Userin</a:t>
            </a:r>
            <a:r>
              <a:rPr lang="de-DE" baseline="0" dirty="0" smtClean="0"/>
              <a:t>, seit vielen Jahren. Ich habe in der Vergangenheit kaum ein anderes Produkt überhaupt wahrgenommen. Nun bin ich zum ersten Mal nicht abgeneigt, ggfs. sogar die Marke zu wechseln. Habe aber ehrlicherweise keine Ahnung, welche Vorteile mir ein Gerät von Samsung oder so bieten kann – im Vergleich zu meinem </a:t>
            </a:r>
            <a:r>
              <a:rPr lang="de-DE" baseline="0" dirty="0" err="1" smtClean="0"/>
              <a:t>iPhone</a:t>
            </a:r>
            <a:r>
              <a:rPr lang="de-DE" baseline="0" dirty="0" smtClean="0"/>
              <a:t> versteht sich. </a:t>
            </a:r>
          </a:p>
          <a:p>
            <a:r>
              <a:rPr lang="de-DE" baseline="0" dirty="0" smtClean="0"/>
              <a:t>Wenn der verantwortliche Werber bei Samsung doch nun weiß, dass ich mich für Apple </a:t>
            </a:r>
            <a:r>
              <a:rPr lang="de-DE" baseline="0" dirty="0" err="1" smtClean="0"/>
              <a:t>iPhones</a:t>
            </a:r>
            <a:r>
              <a:rPr lang="de-DE" baseline="0" dirty="0" smtClean="0"/>
              <a:t> interessiere, kann ich nicht dann auch Werbung erhalten, die mir konkret die Vorteile dieses Samsung Gerätes zeigt?</a:t>
            </a:r>
          </a:p>
          <a:p>
            <a:endParaRPr lang="de-DE" baseline="0" dirty="0" smtClean="0"/>
          </a:p>
          <a:p>
            <a:r>
              <a:rPr lang="de-DE" baseline="0" dirty="0" smtClean="0"/>
              <a:t>Auch macht es wenig Sinn, das Budget zu definieren bevor bekannt ist, </a:t>
            </a:r>
            <a:r>
              <a:rPr lang="de-DE" baseline="0" dirty="0" err="1" smtClean="0"/>
              <a:t>wieviele</a:t>
            </a:r>
            <a:r>
              <a:rPr lang="de-DE" baseline="0" dirty="0" smtClean="0"/>
              <a:t> User aktuell nach einem neuen Smartphone suchen. Es sind im Moment nur eine Anzahl X User, die wir mit ihrem aktuellen Kaufinteresse abholen – nicht mehr. Nicht weniger. Danach sollte sich das Kampagnenvolumen richten. Man möchte ja nicht </a:t>
            </a:r>
            <a:r>
              <a:rPr lang="de-DE" baseline="0" dirty="0" err="1" smtClean="0"/>
              <a:t>risikieren</a:t>
            </a:r>
            <a:r>
              <a:rPr lang="de-DE" baseline="0" dirty="0" smtClean="0"/>
              <a:t>, nur einen Teil der aktuell Interessierten zu erreichen. </a:t>
            </a:r>
          </a:p>
          <a:p>
            <a:endParaRPr lang="de-DE" baseline="0" dirty="0" smtClean="0"/>
          </a:p>
        </p:txBody>
      </p:sp>
      <p:sp>
        <p:nvSpPr>
          <p:cNvPr id="4" name="Foliennummernplatzhalter 3"/>
          <p:cNvSpPr>
            <a:spLocks noGrp="1"/>
          </p:cNvSpPr>
          <p:nvPr>
            <p:ph type="sldNum" sz="quarter" idx="10"/>
          </p:nvPr>
        </p:nvSpPr>
        <p:spPr/>
        <p:txBody>
          <a:bodyPr/>
          <a:lstStyle/>
          <a:p>
            <a:fld id="{95906CAA-BEF9-4587-9A8D-B7E54405EA2D}" type="slidenum">
              <a:rPr lang="de-DE" smtClean="0"/>
              <a:pPr/>
              <a:t>31</a:t>
            </a:fld>
            <a:endParaRPr lang="de-DE"/>
          </a:p>
        </p:txBody>
      </p:sp>
    </p:spTree>
    <p:extLst>
      <p:ext uri="{BB962C8B-B14F-4D97-AF65-F5344CB8AC3E}">
        <p14:creationId xmlns:p14="http://schemas.microsoft.com/office/powerpoint/2010/main" val="2354807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smtClean="0"/>
          </a:p>
          <a:p>
            <a:r>
              <a:rPr lang="de-DE" baseline="0" dirty="0" smtClean="0"/>
              <a:t>Die Q </a:t>
            </a:r>
            <a:r>
              <a:rPr lang="de-DE" baseline="0" dirty="0" err="1" smtClean="0"/>
              <a:t>division</a:t>
            </a:r>
            <a:r>
              <a:rPr lang="de-DE" baseline="0" dirty="0" smtClean="0"/>
              <a:t> ist ein Vermarkter von Zielgruppen-Informationen in Form von 3rd </a:t>
            </a:r>
            <a:r>
              <a:rPr lang="de-DE" baseline="0" dirty="0" err="1" smtClean="0"/>
              <a:t>party</a:t>
            </a:r>
            <a:r>
              <a:rPr lang="de-DE" baseline="0" dirty="0" smtClean="0"/>
              <a:t> </a:t>
            </a:r>
            <a:r>
              <a:rPr lang="de-DE" baseline="0" dirty="0" err="1" smtClean="0"/>
              <a:t>data</a:t>
            </a:r>
            <a:r>
              <a:rPr lang="de-DE" baseline="0" dirty="0" smtClean="0"/>
              <a:t>. Wir sind im deutschsprachigen Raum tätig und haben einen klaren Fokus auf </a:t>
            </a:r>
            <a:r>
              <a:rPr lang="de-DE" baseline="0" dirty="0" err="1" smtClean="0"/>
              <a:t>Buying</a:t>
            </a:r>
            <a:r>
              <a:rPr lang="de-DE" baseline="0" dirty="0" smtClean="0"/>
              <a:t> </a:t>
            </a:r>
            <a:r>
              <a:rPr lang="de-DE" baseline="0" dirty="0" err="1" smtClean="0"/>
              <a:t>Intent</a:t>
            </a:r>
            <a:r>
              <a:rPr lang="de-DE" baseline="0" dirty="0" smtClean="0"/>
              <a:t> Data – also auf Personen, die ein konkretes, aktuelles Kaufinteresse haben. Das heißt, Sie bekommen bei uns alle, die sich jetzt im Moment für einen neuen Mobilfunkvertrag, eine Waschmaschine oder einen Kredit interessieren. </a:t>
            </a:r>
          </a:p>
          <a:p>
            <a:endParaRPr lang="de-DE" baseline="0" dirty="0" smtClean="0"/>
          </a:p>
          <a:p>
            <a:r>
              <a:rPr lang="de-DE" baseline="0" dirty="0" smtClean="0"/>
              <a:t>Wir markieren die Personen direkt in Online-Shops, auf Vergleichsseiten und Special-Interest-Websites. </a:t>
            </a:r>
          </a:p>
          <a:p>
            <a:r>
              <a:rPr lang="de-DE" baseline="0" dirty="0" smtClean="0"/>
              <a:t>Die Daten stellen wir dann als </a:t>
            </a:r>
            <a:r>
              <a:rPr lang="de-DE" baseline="0" dirty="0" err="1" smtClean="0"/>
              <a:t>Targeting</a:t>
            </a:r>
            <a:r>
              <a:rPr lang="de-DE" baseline="0" dirty="0" smtClean="0"/>
              <a:t>-Filter Dritten zur Verfügung, also </a:t>
            </a:r>
            <a:r>
              <a:rPr lang="de-DE" baseline="0" dirty="0" err="1" smtClean="0"/>
              <a:t>Advertisern</a:t>
            </a:r>
            <a:r>
              <a:rPr lang="de-DE" baseline="0" dirty="0" smtClean="0"/>
              <a:t> und ihren Mediaagenturen, die die Daten im Rahmen von programmatisch ausgesteuerter Display-Werbekampagnen einsetzen. </a:t>
            </a:r>
          </a:p>
          <a:p>
            <a:endParaRPr lang="de-DE" baseline="0" dirty="0" smtClean="0"/>
          </a:p>
          <a:p>
            <a:r>
              <a:rPr lang="de-DE" baseline="0" dirty="0" smtClean="0"/>
              <a:t>Bei uns gibt es keine Magie, keinen Bühnenzauber – also keine komplexen Algorithmen, die </a:t>
            </a:r>
            <a:r>
              <a:rPr lang="de-DE" baseline="0" dirty="0" err="1" smtClean="0"/>
              <a:t>prophezeihen</a:t>
            </a:r>
            <a:r>
              <a:rPr lang="de-DE" baseline="0" dirty="0" smtClean="0"/>
              <a:t>, wer nächste Woche Interesse an einem Smartphone haben könnte – sondern wir WISSEN, dass der User sich ganz aktuell für Smartphones interessiert und geben dann Samsung oder Vodafone die Möglichkeit, diese User anzusprechen. </a:t>
            </a:r>
          </a:p>
          <a:p>
            <a:endParaRPr lang="de-DE" baseline="0" dirty="0" smtClean="0"/>
          </a:p>
          <a:p>
            <a:r>
              <a:rPr lang="de-DE" baseline="0" dirty="0" smtClean="0"/>
              <a:t>Wir sind branchenübergreifend im deutschsprachigen Raum tätig und beliefern z.Zt. ca. 20 Mediaagenturen und ca. 60 </a:t>
            </a:r>
            <a:r>
              <a:rPr lang="de-DE" baseline="0" dirty="0" err="1" smtClean="0"/>
              <a:t>Advertiser</a:t>
            </a:r>
            <a:r>
              <a:rPr lang="de-DE" baseline="0" dirty="0" smtClean="0"/>
              <a:t> mit unseren Daten oder auf Wunsch auch mit kompletten Kampagnen. </a:t>
            </a:r>
            <a:endParaRPr lang="de-DE" dirty="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32</a:t>
            </a:fld>
            <a:endParaRPr lang="de-DE">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Wir erinnern uns vielleicht an diese zwei jungen Menschen hier. Romeo und Julia bzw. Leonardo die </a:t>
            </a:r>
            <a:r>
              <a:rPr lang="de-DE" baseline="0" dirty="0" err="1" smtClean="0"/>
              <a:t>Caprio</a:t>
            </a:r>
            <a:r>
              <a:rPr lang="de-DE" baseline="0" dirty="0" smtClean="0"/>
              <a:t> und Claire Danes in einer Hollywood-Verfilmung aus dem Jahr??? 1996. </a:t>
            </a:r>
          </a:p>
          <a:p>
            <a:r>
              <a:rPr lang="de-DE" baseline="0" dirty="0" smtClean="0"/>
              <a:t>Um sich vor einer arrangierten Hochzeit mit einem anderen Mann zu drücken, lässt Julia sich auf ein gefährliches Spiel ein. Sie nimmt einen Trank, dass sie 24 h in einen todesähnlichen Zustand versetzt. Romeo weiß nichts von dem Plan, da ihn unglücklicherweise Julias Botschaft und entsprechende Aufklärung nicht erreicht. Er erfährt von ihrem Tod. Besorgt sich Gift, fährt zu ihr. </a:t>
            </a:r>
          </a:p>
          <a:p>
            <a:r>
              <a:rPr lang="de-DE" baseline="0" dirty="0" smtClean="0"/>
              <a:t>Er sieht sie auf dem vermeintlichen Totenbett, legt sich neben sie, schluckt das Gift – und stirbt. Nur wenige Sekunden später erwacht Julia und erblickt den toten Romeo – und ersticht sich mit dessen Schwert. So </a:t>
            </a:r>
            <a:r>
              <a:rPr lang="de-DE" baseline="0" dirty="0" err="1" smtClean="0"/>
              <a:t>sad</a:t>
            </a:r>
            <a:r>
              <a:rPr lang="de-DE" baseline="0" dirty="0" smtClean="0"/>
              <a:t>. </a:t>
            </a:r>
          </a:p>
          <a:p>
            <a:r>
              <a:rPr lang="de-DE" baseline="0" dirty="0" smtClean="0"/>
              <a:t>Zeitpunkt verpasst. </a:t>
            </a:r>
            <a:endParaRPr lang="de-DE" baseline="0" dirty="0" smtClean="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3</a:t>
            </a:fld>
            <a:endParaRPr lang="de-DE">
              <a:solidFill>
                <a:prstClr val="black"/>
              </a:solidFill>
            </a:endParaRPr>
          </a:p>
        </p:txBody>
      </p:sp>
    </p:spTree>
    <p:extLst>
      <p:ext uri="{BB962C8B-B14F-4D97-AF65-F5344CB8AC3E}">
        <p14:creationId xmlns:p14="http://schemas.microsoft.com/office/powerpoint/2010/main" val="306858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smtClean="0"/>
          </a:p>
          <a:p>
            <a:r>
              <a:rPr lang="de-DE" baseline="0" dirty="0" smtClean="0"/>
              <a:t>Die Q </a:t>
            </a:r>
            <a:r>
              <a:rPr lang="de-DE" baseline="0" dirty="0" err="1" smtClean="0"/>
              <a:t>division</a:t>
            </a:r>
            <a:r>
              <a:rPr lang="de-DE" baseline="0" dirty="0" smtClean="0"/>
              <a:t> ist ein Vermarkter von Zielgruppen-Informationen in Form von 3rd </a:t>
            </a:r>
            <a:r>
              <a:rPr lang="de-DE" baseline="0" dirty="0" err="1" smtClean="0"/>
              <a:t>party</a:t>
            </a:r>
            <a:r>
              <a:rPr lang="de-DE" baseline="0" dirty="0" smtClean="0"/>
              <a:t> </a:t>
            </a:r>
            <a:r>
              <a:rPr lang="de-DE" baseline="0" dirty="0" err="1" smtClean="0"/>
              <a:t>data</a:t>
            </a:r>
            <a:r>
              <a:rPr lang="de-DE" baseline="0" dirty="0" smtClean="0"/>
              <a:t>. Wir sind im deutschsprachigen Raum tätig und haben einen klaren Fokus auf </a:t>
            </a:r>
            <a:r>
              <a:rPr lang="de-DE" baseline="0" dirty="0" err="1" smtClean="0"/>
              <a:t>Buying</a:t>
            </a:r>
            <a:r>
              <a:rPr lang="de-DE" baseline="0" dirty="0" smtClean="0"/>
              <a:t> </a:t>
            </a:r>
            <a:r>
              <a:rPr lang="de-DE" baseline="0" dirty="0" err="1" smtClean="0"/>
              <a:t>Intent</a:t>
            </a:r>
            <a:r>
              <a:rPr lang="de-DE" baseline="0" dirty="0" smtClean="0"/>
              <a:t> Data – also auf Personen, die ein konkretes, aktuelles Kaufinteresse haben. Das heißt, Sie bekommen bei uns alle, die sich jetzt im Moment für einen neuen Mobilfunkvertrag, eine Waschmaschine oder einen Kredit interessieren. </a:t>
            </a:r>
          </a:p>
          <a:p>
            <a:endParaRPr lang="de-DE" baseline="0" dirty="0" smtClean="0"/>
          </a:p>
          <a:p>
            <a:r>
              <a:rPr lang="de-DE" baseline="0" dirty="0" smtClean="0"/>
              <a:t>Wir markieren die Personen direkt in Online-Shops, auf Vergleichsseiten und Special-Interest-Websites. </a:t>
            </a:r>
          </a:p>
          <a:p>
            <a:r>
              <a:rPr lang="de-DE" baseline="0" dirty="0" smtClean="0"/>
              <a:t>Die Daten stellen wir dann als </a:t>
            </a:r>
            <a:r>
              <a:rPr lang="de-DE" baseline="0" dirty="0" err="1" smtClean="0"/>
              <a:t>Targeting</a:t>
            </a:r>
            <a:r>
              <a:rPr lang="de-DE" baseline="0" dirty="0" smtClean="0"/>
              <a:t>-Filter Dritten zur Verfügung, also </a:t>
            </a:r>
            <a:r>
              <a:rPr lang="de-DE" baseline="0" dirty="0" err="1" smtClean="0"/>
              <a:t>Advertisern</a:t>
            </a:r>
            <a:r>
              <a:rPr lang="de-DE" baseline="0" dirty="0" smtClean="0"/>
              <a:t> und ihren Mediaagenturen, die die Daten im Rahmen von programmatisch ausgesteuerter Display-Werbekampagnen einsetzen. </a:t>
            </a:r>
          </a:p>
          <a:p>
            <a:endParaRPr lang="de-DE" baseline="0" dirty="0" smtClean="0"/>
          </a:p>
          <a:p>
            <a:r>
              <a:rPr lang="de-DE" baseline="0" dirty="0" smtClean="0"/>
              <a:t>Bei uns gibt es keine Magie, keinen Bühnenzauber – also keine komplexen Algorithmen, die </a:t>
            </a:r>
            <a:r>
              <a:rPr lang="de-DE" baseline="0" dirty="0" err="1" smtClean="0"/>
              <a:t>prophezeihen</a:t>
            </a:r>
            <a:r>
              <a:rPr lang="de-DE" baseline="0" dirty="0" smtClean="0"/>
              <a:t>, wer nächste Woche Interesse an einem Smartphone haben könnte – sondern wir WISSEN, dass der User sich ganz aktuell für Smartphones interessiert und geben dann Samsung oder Vodafone die Möglichkeit, diese User anzusprechen. </a:t>
            </a:r>
          </a:p>
          <a:p>
            <a:endParaRPr lang="de-DE" baseline="0" dirty="0" smtClean="0"/>
          </a:p>
          <a:p>
            <a:r>
              <a:rPr lang="de-DE" baseline="0" dirty="0" smtClean="0"/>
              <a:t>Wir sind branchenübergreifend im deutschsprachigen Raum tätig und beliefern z.Zt. ca. 20 Mediaagenturen und ca. 60 </a:t>
            </a:r>
            <a:r>
              <a:rPr lang="de-DE" baseline="0" dirty="0" err="1" smtClean="0"/>
              <a:t>Advertiser</a:t>
            </a:r>
            <a:r>
              <a:rPr lang="de-DE" baseline="0" dirty="0" smtClean="0"/>
              <a:t> mit unseren Daten oder auf Wunsch auch mit kompletten Kampagnen. </a:t>
            </a:r>
            <a:endParaRPr lang="de-DE" dirty="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33</a:t>
            </a:fld>
            <a:endParaRPr lang="de-DE">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smtClean="0"/>
          </a:p>
          <a:p>
            <a:r>
              <a:rPr lang="de-DE" baseline="0" dirty="0" smtClean="0"/>
              <a:t>Die Q </a:t>
            </a:r>
            <a:r>
              <a:rPr lang="de-DE" baseline="0" dirty="0" err="1" smtClean="0"/>
              <a:t>division</a:t>
            </a:r>
            <a:r>
              <a:rPr lang="de-DE" baseline="0" dirty="0" smtClean="0"/>
              <a:t> ist ein Vermarkter von Zielgruppen-Informationen in Form von 3rd </a:t>
            </a:r>
            <a:r>
              <a:rPr lang="de-DE" baseline="0" dirty="0" err="1" smtClean="0"/>
              <a:t>party</a:t>
            </a:r>
            <a:r>
              <a:rPr lang="de-DE" baseline="0" dirty="0" smtClean="0"/>
              <a:t> </a:t>
            </a:r>
            <a:r>
              <a:rPr lang="de-DE" baseline="0" dirty="0" err="1" smtClean="0"/>
              <a:t>data</a:t>
            </a:r>
            <a:r>
              <a:rPr lang="de-DE" baseline="0" dirty="0" smtClean="0"/>
              <a:t>. Wir sind im deutschsprachigen Raum tätig und haben einen klaren Fokus auf </a:t>
            </a:r>
            <a:r>
              <a:rPr lang="de-DE" baseline="0" dirty="0" err="1" smtClean="0"/>
              <a:t>Buying</a:t>
            </a:r>
            <a:r>
              <a:rPr lang="de-DE" baseline="0" dirty="0" smtClean="0"/>
              <a:t> </a:t>
            </a:r>
            <a:r>
              <a:rPr lang="de-DE" baseline="0" dirty="0" err="1" smtClean="0"/>
              <a:t>Intent</a:t>
            </a:r>
            <a:r>
              <a:rPr lang="de-DE" baseline="0" dirty="0" smtClean="0"/>
              <a:t> Data – also auf Personen, die ein konkretes, aktuelles Kaufinteresse haben. Das heißt, Sie bekommen bei uns alle, die sich jetzt im Moment für einen neuen Mobilfunkvertrag, eine Waschmaschine oder einen Kredit interessieren. </a:t>
            </a:r>
          </a:p>
          <a:p>
            <a:endParaRPr lang="de-DE" baseline="0" dirty="0" smtClean="0"/>
          </a:p>
          <a:p>
            <a:r>
              <a:rPr lang="de-DE" baseline="0" dirty="0" smtClean="0"/>
              <a:t>Wir markieren die Personen direkt in Online-Shops, auf Vergleichsseiten und Special-Interest-Websites. </a:t>
            </a:r>
          </a:p>
          <a:p>
            <a:r>
              <a:rPr lang="de-DE" baseline="0" dirty="0" smtClean="0"/>
              <a:t>Die Daten stellen wir dann als </a:t>
            </a:r>
            <a:r>
              <a:rPr lang="de-DE" baseline="0" dirty="0" err="1" smtClean="0"/>
              <a:t>Targeting</a:t>
            </a:r>
            <a:r>
              <a:rPr lang="de-DE" baseline="0" dirty="0" smtClean="0"/>
              <a:t>-Filter Dritten zur Verfügung, also </a:t>
            </a:r>
            <a:r>
              <a:rPr lang="de-DE" baseline="0" dirty="0" err="1" smtClean="0"/>
              <a:t>Advertisern</a:t>
            </a:r>
            <a:r>
              <a:rPr lang="de-DE" baseline="0" dirty="0" smtClean="0"/>
              <a:t> und ihren Mediaagenturen, die die Daten im Rahmen von programmatisch ausgesteuerter Display-Werbekampagnen einsetzen. </a:t>
            </a:r>
          </a:p>
          <a:p>
            <a:endParaRPr lang="de-DE" baseline="0" dirty="0" smtClean="0"/>
          </a:p>
          <a:p>
            <a:r>
              <a:rPr lang="de-DE" baseline="0" dirty="0" smtClean="0"/>
              <a:t>Bei uns gibt es keine Magie, keinen Bühnenzauber – also keine komplexen Algorithmen, die </a:t>
            </a:r>
            <a:r>
              <a:rPr lang="de-DE" baseline="0" dirty="0" err="1" smtClean="0"/>
              <a:t>prophezeihen</a:t>
            </a:r>
            <a:r>
              <a:rPr lang="de-DE" baseline="0" dirty="0" smtClean="0"/>
              <a:t>, wer nächste Woche Interesse an einem Smartphone haben könnte – sondern wir WISSEN, dass der User sich ganz aktuell für Smartphones interessiert und geben dann Samsung oder Vodafone die Möglichkeit, diese User anzusprechen. </a:t>
            </a:r>
          </a:p>
          <a:p>
            <a:endParaRPr lang="de-DE" baseline="0" dirty="0" smtClean="0"/>
          </a:p>
          <a:p>
            <a:r>
              <a:rPr lang="de-DE" baseline="0" dirty="0" smtClean="0"/>
              <a:t>Wir sind branchenübergreifend im deutschsprachigen Raum tätig und beliefern z.Zt. ca. 20 Mediaagenturen und ca. 60 </a:t>
            </a:r>
            <a:r>
              <a:rPr lang="de-DE" baseline="0" dirty="0" err="1" smtClean="0"/>
              <a:t>Advertiser</a:t>
            </a:r>
            <a:r>
              <a:rPr lang="de-DE" baseline="0" dirty="0" smtClean="0"/>
              <a:t> mit unseren Daten oder auf Wunsch auch mit kompletten Kampagnen. </a:t>
            </a:r>
            <a:endParaRPr lang="de-DE" dirty="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34</a:t>
            </a:fld>
            <a:endParaRPr lang="de-DE">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smtClean="0"/>
          </a:p>
          <a:p>
            <a:r>
              <a:rPr lang="de-DE" baseline="0" dirty="0" smtClean="0"/>
              <a:t>Die Q </a:t>
            </a:r>
            <a:r>
              <a:rPr lang="de-DE" baseline="0" dirty="0" err="1" smtClean="0"/>
              <a:t>division</a:t>
            </a:r>
            <a:r>
              <a:rPr lang="de-DE" baseline="0" dirty="0" smtClean="0"/>
              <a:t> ist ein Vermarkter von Zielgruppen-Informationen in Form von 3rd </a:t>
            </a:r>
            <a:r>
              <a:rPr lang="de-DE" baseline="0" dirty="0" err="1" smtClean="0"/>
              <a:t>party</a:t>
            </a:r>
            <a:r>
              <a:rPr lang="de-DE" baseline="0" dirty="0" smtClean="0"/>
              <a:t> </a:t>
            </a:r>
            <a:r>
              <a:rPr lang="de-DE" baseline="0" dirty="0" err="1" smtClean="0"/>
              <a:t>data</a:t>
            </a:r>
            <a:r>
              <a:rPr lang="de-DE" baseline="0" dirty="0" smtClean="0"/>
              <a:t>. Wir sind im deutschsprachigen Raum tätig und haben einen klaren Fokus auf </a:t>
            </a:r>
            <a:r>
              <a:rPr lang="de-DE" baseline="0" dirty="0" err="1" smtClean="0"/>
              <a:t>Buying</a:t>
            </a:r>
            <a:r>
              <a:rPr lang="de-DE" baseline="0" dirty="0" smtClean="0"/>
              <a:t> </a:t>
            </a:r>
            <a:r>
              <a:rPr lang="de-DE" baseline="0" dirty="0" err="1" smtClean="0"/>
              <a:t>Intent</a:t>
            </a:r>
            <a:r>
              <a:rPr lang="de-DE" baseline="0" dirty="0" smtClean="0"/>
              <a:t> Data – also auf Personen, die ein konkretes, aktuelles Kaufinteresse haben. Das heißt, Sie bekommen bei uns alle, die sich jetzt im Moment für einen neuen Mobilfunkvertrag, eine Waschmaschine oder einen Kredit interessieren. </a:t>
            </a:r>
          </a:p>
          <a:p>
            <a:endParaRPr lang="de-DE" baseline="0" dirty="0" smtClean="0"/>
          </a:p>
          <a:p>
            <a:r>
              <a:rPr lang="de-DE" baseline="0" dirty="0" smtClean="0"/>
              <a:t>Wir markieren die Personen direkt in Online-Shops, auf Vergleichsseiten und Special-Interest-Websites. </a:t>
            </a:r>
          </a:p>
          <a:p>
            <a:r>
              <a:rPr lang="de-DE" baseline="0" dirty="0" smtClean="0"/>
              <a:t>Die Daten stellen wir dann als </a:t>
            </a:r>
            <a:r>
              <a:rPr lang="de-DE" baseline="0" dirty="0" err="1" smtClean="0"/>
              <a:t>Targeting</a:t>
            </a:r>
            <a:r>
              <a:rPr lang="de-DE" baseline="0" dirty="0" smtClean="0"/>
              <a:t>-Filter Dritten zur Verfügung, also </a:t>
            </a:r>
            <a:r>
              <a:rPr lang="de-DE" baseline="0" dirty="0" err="1" smtClean="0"/>
              <a:t>Advertisern</a:t>
            </a:r>
            <a:r>
              <a:rPr lang="de-DE" baseline="0" dirty="0" smtClean="0"/>
              <a:t> und ihren Mediaagenturen, die die Daten im Rahmen von programmatisch ausgesteuerter Display-Werbekampagnen einsetzen. </a:t>
            </a:r>
          </a:p>
          <a:p>
            <a:endParaRPr lang="de-DE" baseline="0" dirty="0" smtClean="0"/>
          </a:p>
          <a:p>
            <a:r>
              <a:rPr lang="de-DE" baseline="0" dirty="0" smtClean="0"/>
              <a:t>Bei uns gibt es keine Magie, keinen Bühnenzauber – also keine komplexen Algorithmen, die </a:t>
            </a:r>
            <a:r>
              <a:rPr lang="de-DE" baseline="0" dirty="0" err="1" smtClean="0"/>
              <a:t>prophezeihen</a:t>
            </a:r>
            <a:r>
              <a:rPr lang="de-DE" baseline="0" dirty="0" smtClean="0"/>
              <a:t>, wer nächste Woche Interesse an einem Smartphone haben könnte – sondern wir WISSEN, dass der User sich ganz aktuell für Smartphones interessiert und geben dann Samsung oder Vodafone die Möglichkeit, diese User anzusprechen. </a:t>
            </a:r>
          </a:p>
          <a:p>
            <a:endParaRPr lang="de-DE" baseline="0" dirty="0" smtClean="0"/>
          </a:p>
          <a:p>
            <a:r>
              <a:rPr lang="de-DE" baseline="0" dirty="0" smtClean="0"/>
              <a:t>Wir sind branchenübergreifend im deutschsprachigen Raum tätig und beliefern z.Zt. ca. 20 Mediaagenturen und ca. 60 </a:t>
            </a:r>
            <a:r>
              <a:rPr lang="de-DE" baseline="0" dirty="0" err="1" smtClean="0"/>
              <a:t>Advertiser</a:t>
            </a:r>
            <a:r>
              <a:rPr lang="de-DE" baseline="0" dirty="0" smtClean="0"/>
              <a:t> mit unseren Daten oder auf Wunsch auch mit kompletten Kampagnen. </a:t>
            </a:r>
            <a:endParaRPr lang="de-DE" dirty="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35</a:t>
            </a:fld>
            <a:endParaRPr lang="de-DE">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Die mediale Präsenz der Themen rund um </a:t>
            </a:r>
            <a:r>
              <a:rPr lang="de-DE" baseline="0" dirty="0" err="1" smtClean="0"/>
              <a:t>Programmatic</a:t>
            </a:r>
            <a:r>
              <a:rPr lang="de-DE" baseline="0" dirty="0" smtClean="0"/>
              <a:t> Advertising, Real-Time-</a:t>
            </a:r>
            <a:r>
              <a:rPr lang="de-DE" baseline="0" dirty="0" err="1" smtClean="0"/>
              <a:t>Bidding</a:t>
            </a:r>
            <a:r>
              <a:rPr lang="de-DE" baseline="0" dirty="0" smtClean="0"/>
              <a:t>, Data </a:t>
            </a:r>
            <a:r>
              <a:rPr lang="de-DE" baseline="0" dirty="0" err="1" smtClean="0"/>
              <a:t>Driven</a:t>
            </a:r>
            <a:r>
              <a:rPr lang="de-DE" baseline="0" dirty="0" smtClean="0"/>
              <a:t> Advertising &amp; Co. ist gewaltig. Wie alle Evangelisten tingeln auch wir </a:t>
            </a:r>
            <a:r>
              <a:rPr lang="de-DE" baseline="0" dirty="0" err="1" smtClean="0"/>
              <a:t>Q‘s</a:t>
            </a:r>
            <a:r>
              <a:rPr lang="de-DE" baseline="0" dirty="0" smtClean="0"/>
              <a:t> durch die Lande und verkündigen das gewaltige Potenzial, das die programmatische Online-Werbung beschert. </a:t>
            </a:r>
          </a:p>
          <a:p>
            <a:endParaRPr lang="de-DE" baseline="0" dirty="0" smtClean="0"/>
          </a:p>
          <a:p>
            <a:r>
              <a:rPr lang="de-DE" baseline="0" dirty="0" smtClean="0"/>
              <a:t>Da die Säue nun schon seit ein paar Jahren durchs Dorf getrieben werden, gewinnt man den Eindruck, sie seien längst am Marktplatz angekommen. Ein fester Bestandteil der Online-Werbung. </a:t>
            </a:r>
            <a:r>
              <a:rPr lang="de-DE" baseline="0" dirty="0" err="1" smtClean="0"/>
              <a:t>Disruptiv</a:t>
            </a:r>
            <a:r>
              <a:rPr lang="de-DE" baseline="0" dirty="0" smtClean="0"/>
              <a:t> wie alles, was das Internet so hervorbringt - die herkömmlichen Einkaufswege und gelernten Werbeansätze im Display-Advertising verdrängend. </a:t>
            </a:r>
          </a:p>
          <a:p>
            <a:r>
              <a:rPr lang="de-DE" baseline="0" dirty="0" smtClean="0"/>
              <a:t>Wir wollten nun wissen: Wie ist denn der aktuelle Status Quo?</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r>
              <a:rPr lang="de-DE" baseline="0" dirty="0" smtClean="0"/>
              <a:t>Als Vermarkter von 3rd </a:t>
            </a:r>
            <a:r>
              <a:rPr lang="de-DE" baseline="0" dirty="0" err="1" smtClean="0"/>
              <a:t>party</a:t>
            </a:r>
            <a:r>
              <a:rPr lang="de-DE" baseline="0" dirty="0" smtClean="0"/>
              <a:t> </a:t>
            </a:r>
            <a:r>
              <a:rPr lang="de-DE" baseline="0" dirty="0" err="1" smtClean="0"/>
              <a:t>data</a:t>
            </a:r>
            <a:r>
              <a:rPr lang="de-DE" baseline="0" dirty="0" smtClean="0"/>
              <a:t>, die wir </a:t>
            </a:r>
            <a:r>
              <a:rPr lang="de-DE" baseline="0" dirty="0" err="1" smtClean="0"/>
              <a:t>Advertisern</a:t>
            </a:r>
            <a:r>
              <a:rPr lang="de-DE" baseline="0" dirty="0" smtClean="0"/>
              <a:t> und Mediaagenturen als </a:t>
            </a:r>
            <a:r>
              <a:rPr lang="de-DE" baseline="0" dirty="0" err="1" smtClean="0"/>
              <a:t>Targetingfilter</a:t>
            </a:r>
            <a:r>
              <a:rPr lang="de-DE" baseline="0" dirty="0" smtClean="0"/>
              <a:t> anbieten, interessiert uns nun weniger die Seite der Publisher (also die SSP-Seite), sondern die Nachfrage-Seite, also die Demand-Side. </a:t>
            </a:r>
            <a:r>
              <a:rPr lang="de-DE" dirty="0" smtClean="0"/>
              <a:t>Wir wollten uns </a:t>
            </a:r>
            <a:r>
              <a:rPr lang="de-DE" baseline="0" dirty="0" smtClean="0"/>
              <a:t>mit einer Studie einen Marktüberblick verschaffen, wie es aktuell um die Datennutzung im Display-Advertising steht.</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Wir wollten von </a:t>
            </a:r>
            <a:r>
              <a:rPr lang="de-DE" baseline="0" dirty="0" err="1" smtClean="0"/>
              <a:t>Advertisern</a:t>
            </a:r>
            <a:r>
              <a:rPr lang="de-DE" baseline="0" dirty="0" smtClean="0"/>
              <a:t> und Mediaagenturen wissen, wie sie die programmatischen Einkaufswege nutzen, ob sie Daten als </a:t>
            </a:r>
            <a:r>
              <a:rPr lang="de-DE" baseline="0" dirty="0" err="1" smtClean="0"/>
              <a:t>Targetingfilter</a:t>
            </a:r>
            <a:r>
              <a:rPr lang="de-DE" baseline="0" dirty="0" smtClean="0"/>
              <a:t> einsetzen und und und. </a:t>
            </a:r>
          </a:p>
          <a:p>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Denn eins muss man sagen: </a:t>
            </a:r>
            <a:r>
              <a:rPr lang="de-DE" baseline="0" dirty="0" err="1" smtClean="0"/>
              <a:t>Programmatic</a:t>
            </a:r>
            <a:r>
              <a:rPr lang="de-DE" baseline="0" dirty="0" smtClean="0"/>
              <a:t> ist zunächst nur eine Automatisierung der Einkaufsmechanismen, es erspart die Angebotserstellung, die Unterschrift, das Hin-und-Her-</a:t>
            </a:r>
            <a:r>
              <a:rPr lang="de-DE" baseline="0" dirty="0" err="1" smtClean="0"/>
              <a:t>gemaile</a:t>
            </a:r>
            <a:r>
              <a:rPr lang="de-DE" baseline="0" dirty="0" smtClean="0"/>
              <a:t> und schickt das Faxgerät endgültig in Rente. </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Was </a:t>
            </a:r>
            <a:r>
              <a:rPr lang="de-DE" baseline="0" dirty="0" err="1" smtClean="0"/>
              <a:t>Programmatic</a:t>
            </a:r>
            <a:r>
              <a:rPr lang="de-DE" baseline="0" dirty="0" smtClean="0"/>
              <a:t> reizvoll macht, ist nicht nur eine Erleichterung der Prozesse auf </a:t>
            </a:r>
            <a:r>
              <a:rPr lang="de-DE" baseline="0" dirty="0" err="1" smtClean="0"/>
              <a:t>Advertiser</a:t>
            </a:r>
            <a:r>
              <a:rPr lang="de-DE" baseline="0" dirty="0" smtClean="0"/>
              <a:t> bzw. Mediaagenturen oder Plattform bzw. </a:t>
            </a:r>
            <a:r>
              <a:rPr lang="de-DE" baseline="0" dirty="0" err="1" smtClean="0"/>
              <a:t>Vermarkterseite</a:t>
            </a:r>
            <a:r>
              <a:rPr lang="de-DE" baseline="0" dirty="0" smtClean="0"/>
              <a:t>. Spannend wird Programmatisch eingekaufte Werbung erst dann, wenn man die </a:t>
            </a:r>
            <a:r>
              <a:rPr lang="de-DE" baseline="0" dirty="0" err="1" smtClean="0"/>
              <a:t>Targetingoptionen</a:t>
            </a:r>
            <a:r>
              <a:rPr lang="de-DE" baseline="0" dirty="0" smtClean="0"/>
              <a:t> nutzt. Wenn man Daten als </a:t>
            </a:r>
            <a:r>
              <a:rPr lang="de-DE" baseline="0" dirty="0" err="1" smtClean="0"/>
              <a:t>Targetingfilter</a:t>
            </a:r>
            <a:r>
              <a:rPr lang="de-DE" baseline="0" dirty="0" smtClean="0"/>
              <a:t> einsetzt. Genau das ist die Killerapplikation des programmatischen Einkaufs – plötzlich hat der </a:t>
            </a:r>
            <a:r>
              <a:rPr lang="de-DE" baseline="0" dirty="0" err="1" smtClean="0"/>
              <a:t>Advertiser</a:t>
            </a:r>
            <a:r>
              <a:rPr lang="de-DE" baseline="0" dirty="0" smtClean="0"/>
              <a:t> selbst den Steuerungshebel, er hat die Möglichkeit, sein </a:t>
            </a:r>
            <a:r>
              <a:rPr lang="de-DE" baseline="0" dirty="0" err="1" smtClean="0"/>
              <a:t>Targeting</a:t>
            </a:r>
            <a:r>
              <a:rPr lang="de-DE" baseline="0" dirty="0" smtClean="0"/>
              <a:t> selbst zu definieren – und ist damit unabhängig von der Anbieter-Seite / von der </a:t>
            </a:r>
            <a:r>
              <a:rPr lang="de-DE" baseline="0" dirty="0" err="1" smtClean="0"/>
              <a:t>Supply</a:t>
            </a:r>
            <a:r>
              <a:rPr lang="de-DE" baseline="0" dirty="0" smtClean="0"/>
              <a:t>-Side, also unabhängig von den </a:t>
            </a:r>
            <a:r>
              <a:rPr lang="de-DE" baseline="0" dirty="0" err="1" smtClean="0"/>
              <a:t>Targeting</a:t>
            </a:r>
            <a:r>
              <a:rPr lang="de-DE" baseline="0" dirty="0" smtClean="0"/>
              <a:t>-Angeboten der Vermarkter. </a:t>
            </a:r>
          </a:p>
          <a:p>
            <a:endParaRPr lang="de-DE" baseline="0" dirty="0" smtClean="0"/>
          </a:p>
        </p:txBody>
      </p:sp>
      <p:sp>
        <p:nvSpPr>
          <p:cNvPr id="4" name="Foliennummernplatzhalter 3"/>
          <p:cNvSpPr>
            <a:spLocks noGrp="1"/>
          </p:cNvSpPr>
          <p:nvPr>
            <p:ph type="sldNum" sz="quarter" idx="10"/>
          </p:nvPr>
        </p:nvSpPr>
        <p:spPr/>
        <p:txBody>
          <a:bodyPr/>
          <a:lstStyle/>
          <a:p>
            <a:fld id="{95906CAA-BEF9-4587-9A8D-B7E54405EA2D}" type="slidenum">
              <a:rPr lang="de-DE" smtClean="0"/>
              <a:pPr/>
              <a:t>36</a:t>
            </a:fld>
            <a:endParaRPr lang="de-DE"/>
          </a:p>
        </p:txBody>
      </p:sp>
    </p:spTree>
    <p:extLst>
      <p:ext uri="{BB962C8B-B14F-4D97-AF65-F5344CB8AC3E}">
        <p14:creationId xmlns:p14="http://schemas.microsoft.com/office/powerpoint/2010/main" val="306858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Ein kurzer Überblick zu den Rahmendaten unserer Studie</a:t>
            </a:r>
            <a:r>
              <a:rPr lang="de-DE" baseline="0" dirty="0" smtClean="0"/>
              <a:t> aus dem August 2016 – Sie sind in der Tat die ersten, die die Ergebnisse noch vor offizieller Presseveröffentlichung präsentiert bekommen. </a:t>
            </a:r>
          </a:p>
          <a:p>
            <a:r>
              <a:rPr lang="de-DE" baseline="0" dirty="0" smtClean="0"/>
              <a:t>Wir haben ca. 1200 Vertreter aus Mediaagenturen und Marketingverantwortliche auf Seiten der Werbetreibenden gebeten, an unserer Umfrage teilzunehmen. </a:t>
            </a:r>
          </a:p>
          <a:p>
            <a:r>
              <a:rPr lang="de-DE" baseline="0" dirty="0" smtClean="0"/>
              <a:t>106 Personen haben unseren Fragebogen in der Zeit vom 3. bis 25. August beantwortet. </a:t>
            </a:r>
          </a:p>
          <a:p>
            <a:r>
              <a:rPr lang="de-DE" baseline="0" dirty="0" smtClean="0"/>
              <a:t>55% der Befragten sind in einer Mediaagentur mit Online-Display-Advertising befasst, 30% der Fragebögen wurde von Werbungtreibenden retourniert. </a:t>
            </a:r>
          </a:p>
          <a:p>
            <a:endParaRPr lang="de-DE" baseline="0" dirty="0" smtClean="0"/>
          </a:p>
          <a:p>
            <a:endParaRPr lang="de-DE" baseline="0" dirty="0" smtClean="0"/>
          </a:p>
          <a:p>
            <a:endParaRPr lang="de-DE" dirty="0" smtClean="0"/>
          </a:p>
          <a:p>
            <a:endParaRPr lang="de-DE" dirty="0" smtClean="0"/>
          </a:p>
          <a:p>
            <a:r>
              <a:rPr lang="de-DE" dirty="0" smtClean="0"/>
              <a:t>.....</a:t>
            </a:r>
          </a:p>
          <a:p>
            <a:endParaRPr lang="de-DE" dirty="0" smtClean="0"/>
          </a:p>
          <a:p>
            <a:endParaRPr lang="de-DE" dirty="0" smtClean="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37</a:t>
            </a:fld>
            <a:endParaRPr lang="de-DE">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Als nächstes wollten</a:t>
            </a:r>
            <a:r>
              <a:rPr lang="de-DE" baseline="0" dirty="0" smtClean="0"/>
              <a:t> wir wissen, welche Art von Daten unser Studienteilnehmer genutzt haben. </a:t>
            </a:r>
          </a:p>
          <a:p>
            <a:endParaRPr lang="de-DE" dirty="0"/>
          </a:p>
        </p:txBody>
      </p:sp>
      <p:sp>
        <p:nvSpPr>
          <p:cNvPr id="4" name="Foliennummernplatzhalter 3"/>
          <p:cNvSpPr>
            <a:spLocks noGrp="1"/>
          </p:cNvSpPr>
          <p:nvPr>
            <p:ph type="sldNum" sz="quarter" idx="10"/>
          </p:nvPr>
        </p:nvSpPr>
        <p:spPr/>
        <p:txBody>
          <a:bodyPr/>
          <a:lstStyle/>
          <a:p>
            <a:fld id="{95906CAA-BEF9-4587-9A8D-B7E54405EA2D}" type="slidenum">
              <a:rPr lang="de-DE" smtClean="0"/>
              <a:pPr/>
              <a:t>38</a:t>
            </a:fld>
            <a:endParaRPr lang="de-DE"/>
          </a:p>
        </p:txBody>
      </p:sp>
    </p:spTree>
    <p:extLst>
      <p:ext uri="{BB962C8B-B14F-4D97-AF65-F5344CB8AC3E}">
        <p14:creationId xmlns:p14="http://schemas.microsoft.com/office/powerpoint/2010/main" val="3659749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dirty="0" smtClean="0"/>
              <a:t>Und das überraschte</a:t>
            </a:r>
            <a:r>
              <a:rPr lang="de-DE" baseline="0" dirty="0" smtClean="0"/>
              <a:t> uns auch nicht: </a:t>
            </a:r>
            <a:r>
              <a:rPr lang="de-DE" dirty="0" smtClean="0"/>
              <a:t>Der</a:t>
            </a:r>
            <a:r>
              <a:rPr lang="de-DE" baseline="0" dirty="0" smtClean="0"/>
              <a:t> Werber macht das, was er immer gelernt hat: </a:t>
            </a:r>
          </a:p>
          <a:p>
            <a:r>
              <a:rPr lang="de-DE" baseline="0" dirty="0" smtClean="0"/>
              <a:t>Alter, Geschlecht, Einkommensklassen dominieren die </a:t>
            </a:r>
            <a:r>
              <a:rPr lang="de-DE" baseline="0" dirty="0" err="1" smtClean="0"/>
              <a:t>Targetingkriterien</a:t>
            </a:r>
            <a:r>
              <a:rPr lang="de-DE" baseline="0" dirty="0" smtClean="0"/>
              <a:t>. </a:t>
            </a:r>
          </a:p>
          <a:p>
            <a:endParaRPr lang="de-DE" baseline="0" dirty="0" smtClean="0"/>
          </a:p>
          <a:p>
            <a:r>
              <a:rPr lang="de-DE" baseline="0" dirty="0" smtClean="0"/>
              <a:t>Der Werber glaubt zu wissen, wer sein Produkt kauft und wir wollen ihm ja ungern den Zahn ziehen. </a:t>
            </a:r>
          </a:p>
          <a:p>
            <a:endParaRPr lang="de-DE" baseline="0" dirty="0" smtClean="0"/>
          </a:p>
          <a:p>
            <a:r>
              <a:rPr lang="de-DE" baseline="0" dirty="0" smtClean="0"/>
              <a:t>Blöd wird es nur, wenn das Produkt sich aber keiner Zielgruppe zuweisen lässt und demografische oder soziodemografische Zielgruppenmerkmale nicht helfen. </a:t>
            </a:r>
          </a:p>
          <a:p>
            <a:endParaRPr lang="de-DE" baseline="0" dirty="0" smtClean="0"/>
          </a:p>
          <a:p>
            <a:r>
              <a:rPr lang="de-DE" baseline="0" dirty="0" smtClean="0"/>
              <a:t>Denken wir zum Beispiel an Mobilfunk-Provider: </a:t>
            </a:r>
          </a:p>
          <a:p>
            <a:r>
              <a:rPr lang="de-DE" baseline="0" dirty="0" smtClean="0"/>
              <a:t>Jeder Erstklässler – so habe ich gelesen – wird heutzutage mit einem Smartphone ausgestattet. Meine Großmutter ist 86 – und hat auch ein </a:t>
            </a:r>
            <a:r>
              <a:rPr lang="de-DE" baseline="0" dirty="0" err="1" smtClean="0"/>
              <a:t>iPhone</a:t>
            </a:r>
            <a:r>
              <a:rPr lang="de-DE" baseline="0" dirty="0" smtClean="0"/>
              <a:t>. </a:t>
            </a:r>
          </a:p>
          <a:p>
            <a:r>
              <a:rPr lang="de-DE" baseline="0" dirty="0" smtClean="0"/>
              <a:t>Wie lassen sich diese Zielgruppen durch demografische und soziodemografische Zielgruppen beschreiben? </a:t>
            </a:r>
          </a:p>
          <a:p>
            <a:r>
              <a:rPr lang="de-DE" baseline="0" dirty="0" smtClean="0"/>
              <a:t>Gar nicht! </a:t>
            </a:r>
          </a:p>
          <a:p>
            <a:r>
              <a:rPr lang="de-DE" baseline="0" dirty="0" smtClean="0"/>
              <a:t>Viel wichtiger ist es doch in diesem Fall, den Zeitpunkt abzupassen, in dem der User sich in einem Kaufentscheidungsprozess befindet. Und das erfahrungsgemäß alle zwei Jahre, wenn seine Vertragsbindung entfällt. </a:t>
            </a:r>
          </a:p>
          <a:p>
            <a:r>
              <a:rPr lang="de-DE" baseline="0" dirty="0" smtClean="0"/>
              <a:t>Und dann dauert es 14 Tage, bis er sich für ein neues entschieden hat. </a:t>
            </a:r>
          </a:p>
          <a:p>
            <a:r>
              <a:rPr lang="de-DE" baseline="0" dirty="0" smtClean="0"/>
              <a:t>Genau dann machen </a:t>
            </a:r>
            <a:r>
              <a:rPr lang="de-DE" baseline="0" dirty="0" err="1" smtClean="0"/>
              <a:t>Buying</a:t>
            </a:r>
            <a:r>
              <a:rPr lang="de-DE" baseline="0" dirty="0" smtClean="0"/>
              <a:t> </a:t>
            </a:r>
            <a:r>
              <a:rPr lang="de-DE" baseline="0" dirty="0" err="1" smtClean="0"/>
              <a:t>Intent</a:t>
            </a:r>
            <a:r>
              <a:rPr lang="de-DE" baseline="0" dirty="0" smtClean="0"/>
              <a:t> Data viel mehr Sinn. </a:t>
            </a:r>
          </a:p>
          <a:p>
            <a:endParaRPr lang="de-DE" baseline="0" dirty="0" smtClean="0"/>
          </a:p>
          <a:p>
            <a:r>
              <a:rPr lang="de-DE" baseline="0" dirty="0" smtClean="0"/>
              <a:t>Vielleicht noch ein Wort zu </a:t>
            </a:r>
            <a:r>
              <a:rPr lang="de-DE" baseline="0" dirty="0" err="1" smtClean="0"/>
              <a:t>Procter&amp;Gamble</a:t>
            </a:r>
            <a:r>
              <a:rPr lang="de-DE" baseline="0" dirty="0" smtClean="0"/>
              <a:t>, die vor ein paar Wochen die Branche mit der Aussage erschreckte, dass </a:t>
            </a:r>
            <a:r>
              <a:rPr lang="de-DE" baseline="0" dirty="0" err="1" smtClean="0"/>
              <a:t>Targeting</a:t>
            </a:r>
            <a:r>
              <a:rPr lang="de-DE" baseline="0" dirty="0" smtClean="0"/>
              <a:t> nicht die gewünschten Erfolge gebracht habe. </a:t>
            </a:r>
          </a:p>
          <a:p>
            <a:r>
              <a:rPr lang="de-DE" baseline="0" dirty="0" smtClean="0"/>
              <a:t>Das stimmt meines Erachtens nicht und so hat es sicherlich auch Procter nicht gemeint. </a:t>
            </a:r>
          </a:p>
          <a:p>
            <a:r>
              <a:rPr lang="de-DE" baseline="0" dirty="0" smtClean="0"/>
              <a:t>Nur, steckt man das </a:t>
            </a:r>
            <a:r>
              <a:rPr lang="de-DE" baseline="0" dirty="0" err="1" smtClean="0"/>
              <a:t>Targeting</a:t>
            </a:r>
            <a:r>
              <a:rPr lang="de-DE" baseline="0" dirty="0" smtClean="0"/>
              <a:t> zu eng bleibt schlicht weg kein Volumen mehr übrig. Und, das scheint der wohl noch triftigere Grund zu sein: offenbar hat man sich auf die falschen Zielgruppen konzentriert oder die falschen Kriterien gewählt, um Zielgruppen zu definieren. Vermeintliche Streuverluste waren keine. </a:t>
            </a:r>
          </a:p>
          <a:p>
            <a:r>
              <a:rPr lang="de-DE" baseline="0" dirty="0" smtClean="0"/>
              <a:t>Den oben erwähnten Erstklässler bekommt man durch demografische und soziodemografische Daten schwer in die gleiche Schublade wie meine Großmutter. Und dennoch haben beide ein </a:t>
            </a:r>
            <a:r>
              <a:rPr lang="de-DE" baseline="0" dirty="0" err="1" smtClean="0"/>
              <a:t>Smartsphone</a:t>
            </a:r>
            <a:r>
              <a:rPr lang="de-DE" baseline="0" dirty="0" smtClean="0"/>
              <a:t>.</a:t>
            </a:r>
          </a:p>
          <a:p>
            <a:r>
              <a:rPr lang="de-DE" baseline="0" dirty="0" smtClean="0"/>
              <a:t>Auch hier möchte ich die Lanze für das Thema Kaufinteresse oder Interest brechen!</a:t>
            </a:r>
          </a:p>
          <a:p>
            <a:endParaRPr lang="de-DE" baseline="0" dirty="0" smtClean="0"/>
          </a:p>
          <a:p>
            <a:r>
              <a:rPr lang="de-DE" baseline="0" dirty="0" smtClean="0"/>
              <a:t>Am Rande, bevor wir zur nächsten Frage gehen: </a:t>
            </a:r>
          </a:p>
          <a:p>
            <a:r>
              <a:rPr lang="de-DE" baseline="0" dirty="0" err="1" smtClean="0"/>
              <a:t>Lustigerweise</a:t>
            </a:r>
            <a:r>
              <a:rPr lang="de-DE" baseline="0" dirty="0" smtClean="0"/>
              <a:t> – und aufmerksame Zuhörer werden das bemerkt haben – haben sich zwei Prozent der Befragten nun plötzlich daran erinnert, </a:t>
            </a:r>
            <a:r>
              <a:rPr lang="de-DE" baseline="0" dirty="0" err="1" smtClean="0"/>
              <a:t>Prospecting</a:t>
            </a:r>
            <a:r>
              <a:rPr lang="de-DE" baseline="0" dirty="0" smtClean="0"/>
              <a:t> doch schon ein mal ausprobiert zu haben. Oder sie haben es einfach mal getestet und setzen es „im Allgemeinen“ aber nicht ein. </a:t>
            </a:r>
          </a:p>
          <a:p>
            <a:endParaRPr lang="de-DE" baseline="0" dirty="0" smtClean="0"/>
          </a:p>
        </p:txBody>
      </p:sp>
      <p:sp>
        <p:nvSpPr>
          <p:cNvPr id="4" name="Foliennummernplatzhalter 3"/>
          <p:cNvSpPr>
            <a:spLocks noGrp="1"/>
          </p:cNvSpPr>
          <p:nvPr>
            <p:ph type="sldNum" sz="quarter" idx="10"/>
          </p:nvPr>
        </p:nvSpPr>
        <p:spPr/>
        <p:txBody>
          <a:bodyPr/>
          <a:lstStyle/>
          <a:p>
            <a:fld id="{95906CAA-BEF9-4587-9A8D-B7E54405EA2D}" type="slidenum">
              <a:rPr lang="de-DE" smtClean="0"/>
              <a:pPr/>
              <a:t>39</a:t>
            </a:fld>
            <a:endParaRPr lang="de-DE"/>
          </a:p>
        </p:txBody>
      </p:sp>
    </p:spTree>
    <p:extLst>
      <p:ext uri="{BB962C8B-B14F-4D97-AF65-F5344CB8AC3E}">
        <p14:creationId xmlns:p14="http://schemas.microsoft.com/office/powerpoint/2010/main" val="26035872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Spannend wird jetzt der Blick</a:t>
            </a:r>
            <a:r>
              <a:rPr lang="de-DE" baseline="0" dirty="0" smtClean="0"/>
              <a:t> auf das, was in Zukunft geplant wird (versus dem, was aktuell im Allgemeinen eingesetzt wird)</a:t>
            </a:r>
            <a:endParaRPr lang="de-DE" dirty="0"/>
          </a:p>
        </p:txBody>
      </p:sp>
      <p:sp>
        <p:nvSpPr>
          <p:cNvPr id="4" name="Foliennummernplatzhalter 3"/>
          <p:cNvSpPr>
            <a:spLocks noGrp="1"/>
          </p:cNvSpPr>
          <p:nvPr>
            <p:ph type="sldNum" sz="quarter" idx="10"/>
          </p:nvPr>
        </p:nvSpPr>
        <p:spPr/>
        <p:txBody>
          <a:bodyPr/>
          <a:lstStyle/>
          <a:p>
            <a:fld id="{95906CAA-BEF9-4587-9A8D-B7E54405EA2D}" type="slidenum">
              <a:rPr lang="de-DE" smtClean="0"/>
              <a:pPr/>
              <a:t>40</a:t>
            </a:fld>
            <a:endParaRPr lang="de-DE"/>
          </a:p>
        </p:txBody>
      </p:sp>
    </p:spTree>
    <p:extLst>
      <p:ext uri="{BB962C8B-B14F-4D97-AF65-F5344CB8AC3E}">
        <p14:creationId xmlns:p14="http://schemas.microsoft.com/office/powerpoint/2010/main" val="25820532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Vom Einsatz statistischer Zwillinge scheinen einige enttäuscht worden zu sein. Deutlich weniger werden </a:t>
            </a:r>
            <a:r>
              <a:rPr lang="de-DE" baseline="0" dirty="0" err="1" smtClean="0"/>
              <a:t>Prospecting</a:t>
            </a:r>
            <a:r>
              <a:rPr lang="de-DE" baseline="0" dirty="0" smtClean="0"/>
              <a:t> in Zukunft noch einsetzen als jetzt. </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Auch </a:t>
            </a:r>
            <a:r>
              <a:rPr lang="de-DE" baseline="0" dirty="0" err="1" smtClean="0"/>
              <a:t>Geodaten</a:t>
            </a:r>
            <a:r>
              <a:rPr lang="de-DE" baseline="0" dirty="0" smtClean="0"/>
              <a:t> haben einige mausprobiert (89%), wird in der Zukunft aber nur noch von 60% eingesetzt werden.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r>
              <a:rPr lang="de-DE" dirty="0" smtClean="0"/>
              <a:t>Ansonsten überrascht es aufgrund des</a:t>
            </a:r>
            <a:r>
              <a:rPr lang="de-DE" baseline="0" dirty="0" smtClean="0"/>
              <a:t> eben erläuterten Mobilfunkbeispiels wenig, dass </a:t>
            </a:r>
            <a:r>
              <a:rPr lang="de-DE" baseline="0" dirty="0" err="1" smtClean="0"/>
              <a:t>Buying</a:t>
            </a:r>
            <a:r>
              <a:rPr lang="de-DE" baseline="0" dirty="0" smtClean="0"/>
              <a:t> </a:t>
            </a:r>
            <a:r>
              <a:rPr lang="de-DE" baseline="0" dirty="0" err="1" smtClean="0"/>
              <a:t>Intent</a:t>
            </a:r>
            <a:r>
              <a:rPr lang="de-DE" baseline="0" dirty="0" smtClean="0"/>
              <a:t> und Interest künftig zumindest ein bisschen mehr Aufmerksamkeit bekommen werden. </a:t>
            </a:r>
          </a:p>
          <a:p>
            <a:endParaRPr lang="de-DE" baseline="0" dirty="0" smtClean="0"/>
          </a:p>
          <a:p>
            <a:r>
              <a:rPr lang="de-DE" baseline="0" dirty="0" smtClean="0"/>
              <a:t>Die hartnäckigen 5% der </a:t>
            </a:r>
            <a:r>
              <a:rPr lang="de-DE" baseline="0" dirty="0" err="1" smtClean="0"/>
              <a:t>TargetingGgegner</a:t>
            </a:r>
            <a:r>
              <a:rPr lang="de-DE" baseline="0" dirty="0" smtClean="0"/>
              <a:t> will sich wohl auch in Zukunft nicht bekehren lassen. </a:t>
            </a:r>
          </a:p>
        </p:txBody>
      </p:sp>
      <p:sp>
        <p:nvSpPr>
          <p:cNvPr id="4" name="Foliennummernplatzhalter 3"/>
          <p:cNvSpPr>
            <a:spLocks noGrp="1"/>
          </p:cNvSpPr>
          <p:nvPr>
            <p:ph type="sldNum" sz="quarter" idx="10"/>
          </p:nvPr>
        </p:nvSpPr>
        <p:spPr/>
        <p:txBody>
          <a:bodyPr/>
          <a:lstStyle/>
          <a:p>
            <a:fld id="{95906CAA-BEF9-4587-9A8D-B7E54405EA2D}" type="slidenum">
              <a:rPr lang="de-DE" smtClean="0"/>
              <a:pPr/>
              <a:t>41</a:t>
            </a:fld>
            <a:endParaRPr lang="de-DE"/>
          </a:p>
        </p:txBody>
      </p:sp>
    </p:spTree>
    <p:extLst>
      <p:ext uri="{BB962C8B-B14F-4D97-AF65-F5344CB8AC3E}">
        <p14:creationId xmlns:p14="http://schemas.microsoft.com/office/powerpoint/2010/main" val="30763508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Uns als Vermarkter</a:t>
            </a:r>
            <a:r>
              <a:rPr lang="de-DE" baseline="0" dirty="0" smtClean="0"/>
              <a:t> hat natürlich besonders interessiert, woher die 3rd </a:t>
            </a:r>
            <a:r>
              <a:rPr lang="de-DE" baseline="0" dirty="0" err="1" smtClean="0"/>
              <a:t>party</a:t>
            </a:r>
            <a:r>
              <a:rPr lang="de-DE" baseline="0" dirty="0" smtClean="0"/>
              <a:t> </a:t>
            </a:r>
            <a:r>
              <a:rPr lang="de-DE" baseline="0" dirty="0" err="1" smtClean="0"/>
              <a:t>data</a:t>
            </a:r>
            <a:r>
              <a:rPr lang="de-DE" baseline="0" dirty="0" smtClean="0"/>
              <a:t> stammen, die unsere Befragten einsetzen. </a:t>
            </a:r>
            <a:endParaRPr lang="de-DE" dirty="0"/>
          </a:p>
        </p:txBody>
      </p:sp>
      <p:sp>
        <p:nvSpPr>
          <p:cNvPr id="4" name="Foliennummernplatzhalter 3"/>
          <p:cNvSpPr>
            <a:spLocks noGrp="1"/>
          </p:cNvSpPr>
          <p:nvPr>
            <p:ph type="sldNum" sz="quarter" idx="10"/>
          </p:nvPr>
        </p:nvSpPr>
        <p:spPr/>
        <p:txBody>
          <a:bodyPr/>
          <a:lstStyle/>
          <a:p>
            <a:fld id="{95906CAA-BEF9-4587-9A8D-B7E54405EA2D}" type="slidenum">
              <a:rPr lang="de-DE" smtClean="0"/>
              <a:pPr/>
              <a:t>42</a:t>
            </a:fld>
            <a:endParaRPr lang="de-DE"/>
          </a:p>
        </p:txBody>
      </p:sp>
    </p:spTree>
    <p:extLst>
      <p:ext uri="{BB962C8B-B14F-4D97-AF65-F5344CB8AC3E}">
        <p14:creationId xmlns:p14="http://schemas.microsoft.com/office/powerpoint/2010/main" val="1736602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Anderes Beispiel, weniger dramatisch. </a:t>
            </a:r>
          </a:p>
          <a:p>
            <a:r>
              <a:rPr lang="de-DE" baseline="0" dirty="0" smtClean="0"/>
              <a:t>Kennen Sie noch die Dame hier? Auch bekannt mit roter Mütze, singend im Auto? </a:t>
            </a:r>
          </a:p>
          <a:p>
            <a:r>
              <a:rPr lang="de-DE" baseline="0" dirty="0" smtClean="0"/>
              <a:t>Genau, Alanis </a:t>
            </a:r>
            <a:r>
              <a:rPr lang="de-DE" baseline="0" dirty="0" err="1" smtClean="0"/>
              <a:t>Morisette</a:t>
            </a:r>
            <a:r>
              <a:rPr lang="de-DE" baseline="0" dirty="0" smtClean="0"/>
              <a:t> – hier ein Bild aus ihrem Musikvideo zu </a:t>
            </a:r>
            <a:r>
              <a:rPr lang="de-DE" baseline="0" dirty="0" err="1" smtClean="0"/>
              <a:t>Ironic</a:t>
            </a:r>
            <a:r>
              <a:rPr lang="de-DE" baseline="0" dirty="0" smtClean="0"/>
              <a:t>. Wann war das? 1995. Genau. </a:t>
            </a:r>
          </a:p>
          <a:p>
            <a:r>
              <a:rPr lang="de-DE" baseline="0" dirty="0" smtClean="0"/>
              <a:t>10,000 </a:t>
            </a:r>
            <a:r>
              <a:rPr lang="de-DE" baseline="0" dirty="0" err="1" smtClean="0"/>
              <a:t>spoons</a:t>
            </a:r>
            <a:r>
              <a:rPr lang="de-DE" baseline="0" dirty="0" smtClean="0"/>
              <a:t> </a:t>
            </a:r>
            <a:r>
              <a:rPr lang="de-DE" baseline="0" dirty="0" err="1" smtClean="0"/>
              <a:t>when</a:t>
            </a:r>
            <a:r>
              <a:rPr lang="de-DE" baseline="0" dirty="0" smtClean="0"/>
              <a:t> all </a:t>
            </a:r>
            <a:r>
              <a:rPr lang="de-DE" baseline="0" dirty="0" err="1" smtClean="0"/>
              <a:t>you</a:t>
            </a:r>
            <a:r>
              <a:rPr lang="de-DE" baseline="0" dirty="0" smtClean="0"/>
              <a:t> </a:t>
            </a:r>
            <a:r>
              <a:rPr lang="de-DE" baseline="0" dirty="0" err="1" smtClean="0"/>
              <a:t>need</a:t>
            </a:r>
            <a:r>
              <a:rPr lang="de-DE" baseline="0" dirty="0" smtClean="0"/>
              <a:t> </a:t>
            </a:r>
            <a:r>
              <a:rPr lang="de-DE" baseline="0" dirty="0" err="1" smtClean="0"/>
              <a:t>is</a:t>
            </a:r>
            <a:r>
              <a:rPr lang="de-DE" baseline="0" dirty="0" smtClean="0"/>
              <a:t> a </a:t>
            </a:r>
            <a:r>
              <a:rPr lang="de-DE" baseline="0" dirty="0" err="1" smtClean="0"/>
              <a:t>knife</a:t>
            </a:r>
            <a:r>
              <a:rPr lang="de-DE" baseline="0" dirty="0" smtClean="0"/>
              <a:t>. </a:t>
            </a:r>
          </a:p>
          <a:p>
            <a:r>
              <a:rPr lang="de-DE" baseline="0" dirty="0" smtClean="0"/>
              <a:t>A </a:t>
            </a:r>
            <a:r>
              <a:rPr lang="de-DE" baseline="0" dirty="0" err="1" smtClean="0"/>
              <a:t>free</a:t>
            </a:r>
            <a:r>
              <a:rPr lang="de-DE" baseline="0" dirty="0" smtClean="0"/>
              <a:t> </a:t>
            </a:r>
            <a:r>
              <a:rPr lang="de-DE" baseline="0" dirty="0" err="1" smtClean="0"/>
              <a:t>ride</a:t>
            </a:r>
            <a:r>
              <a:rPr lang="de-DE" baseline="0" dirty="0" smtClean="0"/>
              <a:t> </a:t>
            </a:r>
            <a:r>
              <a:rPr lang="de-DE" baseline="0" dirty="0" err="1" smtClean="0"/>
              <a:t>when</a:t>
            </a:r>
            <a:r>
              <a:rPr lang="de-DE" baseline="0" dirty="0" smtClean="0"/>
              <a:t> </a:t>
            </a:r>
            <a:r>
              <a:rPr lang="de-DE" baseline="0" dirty="0" err="1" smtClean="0"/>
              <a:t>you</a:t>
            </a:r>
            <a:r>
              <a:rPr lang="de-DE" baseline="0" dirty="0" smtClean="0"/>
              <a:t> </a:t>
            </a:r>
            <a:r>
              <a:rPr lang="de-DE" baseline="0" dirty="0" err="1" smtClean="0"/>
              <a:t>have</a:t>
            </a:r>
            <a:r>
              <a:rPr lang="de-DE" baseline="0" dirty="0" smtClean="0"/>
              <a:t> </a:t>
            </a:r>
            <a:r>
              <a:rPr lang="de-DE" baseline="0" dirty="0" err="1" smtClean="0"/>
              <a:t>already</a:t>
            </a:r>
            <a:r>
              <a:rPr lang="de-DE" baseline="0" dirty="0" smtClean="0"/>
              <a:t> </a:t>
            </a:r>
            <a:r>
              <a:rPr lang="de-DE" baseline="0" dirty="0" err="1" smtClean="0"/>
              <a:t>paid</a:t>
            </a:r>
            <a:r>
              <a:rPr lang="de-DE" baseline="0" dirty="0" smtClean="0"/>
              <a:t>. </a:t>
            </a:r>
            <a:endParaRPr lang="de-DE" baseline="0" dirty="0" smtClean="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4</a:t>
            </a:fld>
            <a:endParaRPr lang="de-DE">
              <a:solidFill>
                <a:prstClr val="black"/>
              </a:solidFill>
            </a:endParaRPr>
          </a:p>
        </p:txBody>
      </p:sp>
    </p:spTree>
    <p:extLst>
      <p:ext uri="{BB962C8B-B14F-4D97-AF65-F5344CB8AC3E}">
        <p14:creationId xmlns:p14="http://schemas.microsoft.com/office/powerpoint/2010/main" val="3068588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a:t>
            </a:r>
            <a:r>
              <a:rPr lang="de-DE" baseline="0" dirty="0" smtClean="0"/>
              <a:t> Mehrheit der Befragten bedient sich tatsächlich dem Angebot von </a:t>
            </a:r>
            <a:r>
              <a:rPr lang="de-DE" baseline="0" dirty="0" err="1" smtClean="0"/>
              <a:t>Datenvermarktern</a:t>
            </a:r>
            <a:r>
              <a:rPr lang="de-DE" baseline="0" dirty="0" smtClean="0"/>
              <a:t>. </a:t>
            </a:r>
          </a:p>
          <a:p>
            <a:r>
              <a:rPr lang="de-DE" baseline="0" dirty="0" smtClean="0"/>
              <a:t>Alternativ nutzen sie öffentliche Marktplätze und Direktkooperationen mit Partnern oder auch das Angebot von Mediaagenturen (wo auch immer die herkommen – könnten 2nd </a:t>
            </a:r>
            <a:r>
              <a:rPr lang="de-DE" baseline="0" dirty="0" err="1" smtClean="0"/>
              <a:t>party</a:t>
            </a:r>
            <a:r>
              <a:rPr lang="de-DE" baseline="0" dirty="0" smtClean="0"/>
              <a:t> </a:t>
            </a:r>
            <a:r>
              <a:rPr lang="de-DE" baseline="0" dirty="0" err="1" smtClean="0"/>
              <a:t>data</a:t>
            </a:r>
            <a:r>
              <a:rPr lang="de-DE" baseline="0" dirty="0" smtClean="0"/>
              <a:t> sein)</a:t>
            </a:r>
            <a:endParaRPr lang="de-DE" dirty="0"/>
          </a:p>
        </p:txBody>
      </p:sp>
      <p:sp>
        <p:nvSpPr>
          <p:cNvPr id="4" name="Foliennummernplatzhalter 3"/>
          <p:cNvSpPr>
            <a:spLocks noGrp="1"/>
          </p:cNvSpPr>
          <p:nvPr>
            <p:ph type="sldNum" sz="quarter" idx="10"/>
          </p:nvPr>
        </p:nvSpPr>
        <p:spPr/>
        <p:txBody>
          <a:bodyPr/>
          <a:lstStyle/>
          <a:p>
            <a:fld id="{95906CAA-BEF9-4587-9A8D-B7E54405EA2D}" type="slidenum">
              <a:rPr lang="de-DE" smtClean="0"/>
              <a:pPr/>
              <a:t>43</a:t>
            </a:fld>
            <a:endParaRPr lang="de-DE"/>
          </a:p>
        </p:txBody>
      </p:sp>
    </p:spTree>
    <p:extLst>
      <p:ext uri="{BB962C8B-B14F-4D97-AF65-F5344CB8AC3E}">
        <p14:creationId xmlns:p14="http://schemas.microsoft.com/office/powerpoint/2010/main" val="34760382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 guter Letzt</a:t>
            </a:r>
            <a:r>
              <a:rPr lang="de-DE" baseline="0" dirty="0" smtClean="0"/>
              <a:t> wollten wir noch wissen, worauf bei der Auswahl der 3rd </a:t>
            </a:r>
            <a:r>
              <a:rPr lang="de-DE" baseline="0" dirty="0" err="1" smtClean="0"/>
              <a:t>party</a:t>
            </a:r>
            <a:r>
              <a:rPr lang="de-DE" baseline="0" dirty="0" smtClean="0"/>
              <a:t> Daten geachtet wird, bzw. was wichtig den Befragten wichtig ist. </a:t>
            </a:r>
            <a:endParaRPr lang="de-DE" dirty="0"/>
          </a:p>
        </p:txBody>
      </p:sp>
      <p:sp>
        <p:nvSpPr>
          <p:cNvPr id="4" name="Foliennummernplatzhalter 3"/>
          <p:cNvSpPr>
            <a:spLocks noGrp="1"/>
          </p:cNvSpPr>
          <p:nvPr>
            <p:ph type="sldNum" sz="quarter" idx="10"/>
          </p:nvPr>
        </p:nvSpPr>
        <p:spPr/>
        <p:txBody>
          <a:bodyPr/>
          <a:lstStyle/>
          <a:p>
            <a:fld id="{95906CAA-BEF9-4587-9A8D-B7E54405EA2D}" type="slidenum">
              <a:rPr lang="de-DE" smtClean="0"/>
              <a:pPr/>
              <a:t>44</a:t>
            </a:fld>
            <a:endParaRPr lang="de-DE"/>
          </a:p>
        </p:txBody>
      </p:sp>
    </p:spTree>
    <p:extLst>
      <p:ext uri="{BB962C8B-B14F-4D97-AF65-F5344CB8AC3E}">
        <p14:creationId xmlns:p14="http://schemas.microsoft.com/office/powerpoint/2010/main" val="41656665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Beim</a:t>
            </a:r>
            <a:r>
              <a:rPr lang="de-DE" baseline="0" dirty="0" smtClean="0"/>
              <a:t> Thema „Was ist Ihnen bei der Auswahl der Profildaten wichtig, zeigen sich doch wieder weiche Faktoren und die teilweise </a:t>
            </a:r>
            <a:r>
              <a:rPr lang="de-DE" baseline="0" dirty="0" err="1" smtClean="0"/>
              <a:t>mistrauische</a:t>
            </a:r>
            <a:r>
              <a:rPr lang="de-DE" baseline="0" dirty="0" smtClean="0"/>
              <a:t> Grundhaltung gegenüber dem Thema </a:t>
            </a:r>
            <a:r>
              <a:rPr lang="de-DE" baseline="0" dirty="0" err="1" smtClean="0"/>
              <a:t>programmatic</a:t>
            </a:r>
            <a:r>
              <a:rPr lang="de-DE" baseline="0" dirty="0" smtClean="0"/>
              <a:t> offenbart sich. </a:t>
            </a:r>
          </a:p>
          <a:p>
            <a:r>
              <a:rPr lang="de-DE" baseline="0" dirty="0" smtClean="0"/>
              <a:t>Die Vertrauenswürdigkeit des Datenanbieters ist von sehr wichtiger Bedeutung. Ebenso wie die Datenquelle und die Aktualität der Daten, was auch wieder Bezug nimmt auf die Vertrauenswürdigkeit. </a:t>
            </a:r>
          </a:p>
          <a:p>
            <a:endParaRPr lang="de-DE" baseline="0" dirty="0" smtClean="0"/>
          </a:p>
          <a:p>
            <a:r>
              <a:rPr lang="de-DE" baseline="0" dirty="0" smtClean="0"/>
              <a:t>Der Preis – und da muss ich lachen, denn damit werde ich die 4% hier konfrontieren, die so geantwortet haben, scheint nicht ganz so wichtig, wie die o.g. weichen Faktoren. </a:t>
            </a:r>
          </a:p>
          <a:p>
            <a:r>
              <a:rPr lang="de-DE" baseline="0" dirty="0" smtClean="0"/>
              <a:t>Das ist vom Ansatz her auch gut so – denn eine feste Preisobergrenze macht schlicht weg keinen Sinn. Die Daten müssen getestet werden – und der </a:t>
            </a:r>
            <a:r>
              <a:rPr lang="de-DE" baseline="0" dirty="0" err="1" smtClean="0"/>
              <a:t>Uplift</a:t>
            </a:r>
            <a:r>
              <a:rPr lang="de-DE" baseline="0" dirty="0" smtClean="0"/>
              <a:t> muss betrachtet werden. </a:t>
            </a:r>
          </a:p>
          <a:p>
            <a:r>
              <a:rPr lang="de-DE" baseline="0" dirty="0" smtClean="0"/>
              <a:t>Das man sich von aktuellen Daten mehr verspricht und auch die Datenquelle kennen möchte, ist nachvollziehbar. </a:t>
            </a:r>
          </a:p>
          <a:p>
            <a:r>
              <a:rPr lang="de-DE" baseline="0" dirty="0" smtClean="0"/>
              <a:t>Wähle ich ein Datenpaket, das da heißt „An Schuhen interessierte Frauen“ und lässt der Anbieter die Datenquelle offen, so muss ich mich fragen ob das nicht a) ohnehin ein weißer Schimmel ist und b) worin sich das Interesse denn begründet? Hat sich die Dame einen Artikel zum Thema Schuhe angesehen? Vor ein paar Monaten ein paar Stiefel gekauft? Einen </a:t>
            </a:r>
            <a:r>
              <a:rPr lang="de-DE" baseline="0" dirty="0" err="1" smtClean="0"/>
              <a:t>Modeblog</a:t>
            </a:r>
            <a:r>
              <a:rPr lang="de-DE" baseline="0" dirty="0" smtClean="0"/>
              <a:t> gelesen? </a:t>
            </a:r>
          </a:p>
          <a:p>
            <a:endParaRPr lang="de-DE" baseline="0" dirty="0" smtClean="0"/>
          </a:p>
          <a:p>
            <a:r>
              <a:rPr lang="de-DE" baseline="0" dirty="0" smtClean="0"/>
              <a:t>Weiß ich, wo die Daten erhoben werden, tue ich mich mit der Beurteilung des Interesses leichter. </a:t>
            </a:r>
          </a:p>
          <a:p>
            <a:endParaRPr lang="de-DE" baseline="0" dirty="0" smtClean="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95906CAA-BEF9-4587-9A8D-B7E54405EA2D}" type="slidenum">
              <a:rPr lang="de-DE" smtClean="0"/>
              <a:pPr/>
              <a:t>45</a:t>
            </a:fld>
            <a:endParaRPr lang="de-DE"/>
          </a:p>
        </p:txBody>
      </p:sp>
    </p:spTree>
    <p:extLst>
      <p:ext uri="{BB962C8B-B14F-4D97-AF65-F5344CB8AC3E}">
        <p14:creationId xmlns:p14="http://schemas.microsoft.com/office/powerpoint/2010/main" val="35065904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46</a:t>
            </a:fld>
            <a:endParaRPr lang="de-DE">
              <a:solidFill>
                <a:prstClr val="black"/>
              </a:solidFill>
            </a:endParaRPr>
          </a:p>
        </p:txBody>
      </p:sp>
    </p:spTree>
    <p:extLst>
      <p:ext uri="{BB962C8B-B14F-4D97-AF65-F5344CB8AC3E}">
        <p14:creationId xmlns:p14="http://schemas.microsoft.com/office/powerpoint/2010/main" val="3068588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47</a:t>
            </a:fld>
            <a:endParaRPr lang="de-DE">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48</a:t>
            </a:fld>
            <a:endParaRPr lang="de-DE">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Kurz</a:t>
            </a:r>
            <a:r>
              <a:rPr lang="de-DE" baseline="0" dirty="0" smtClean="0"/>
              <a:t> zu mir: ich heiße Melanie Vogelbacher und bin eine der beiden Geschäftsführer der Q. </a:t>
            </a:r>
          </a:p>
          <a:p>
            <a:r>
              <a:rPr lang="de-DE" baseline="0" dirty="0" smtClean="0"/>
              <a:t>Seit einigen Jahren bin ich beruflich immer an der Schnittstelle zwischen Online-Händlern, </a:t>
            </a:r>
            <a:r>
              <a:rPr lang="de-DE" baseline="0" dirty="0" err="1" smtClean="0"/>
              <a:t>Affiliates</a:t>
            </a:r>
            <a:r>
              <a:rPr lang="de-DE" baseline="0" dirty="0" smtClean="0"/>
              <a:t> und auf der anderen Seite der </a:t>
            </a:r>
            <a:r>
              <a:rPr lang="de-DE" baseline="0" dirty="0" err="1" smtClean="0"/>
              <a:t>Brandadvertiser</a:t>
            </a:r>
            <a:r>
              <a:rPr lang="de-DE" baseline="0" dirty="0" smtClean="0"/>
              <a:t> (Hersteller, Dienstleister) tätig. </a:t>
            </a:r>
          </a:p>
          <a:p>
            <a:r>
              <a:rPr lang="de-DE" baseline="0" dirty="0" smtClean="0"/>
              <a:t>Bin also wohl vertraut mit Online-WKZ-Themen, mit Retail Media und eben seit über zwei Jahren ganz konkret mit dem Thema Datenvermarktung mit Fokus </a:t>
            </a:r>
            <a:r>
              <a:rPr lang="de-DE" baseline="0" dirty="0" err="1" smtClean="0"/>
              <a:t>Buying</a:t>
            </a:r>
            <a:r>
              <a:rPr lang="de-DE" baseline="0" dirty="0" smtClean="0"/>
              <a:t> </a:t>
            </a:r>
            <a:r>
              <a:rPr lang="de-DE" baseline="0" dirty="0" err="1" smtClean="0"/>
              <a:t>Intent</a:t>
            </a:r>
            <a:r>
              <a:rPr lang="de-DE" baseline="0" dirty="0" smtClean="0"/>
              <a:t>. </a:t>
            </a:r>
          </a:p>
          <a:p>
            <a:endParaRPr lang="de-DE" baseline="0" dirty="0" smtClean="0"/>
          </a:p>
          <a:p>
            <a:r>
              <a:rPr lang="de-DE" baseline="0" dirty="0" smtClean="0"/>
              <a:t>Legen wir los. </a:t>
            </a:r>
            <a:endParaRPr lang="de-DE" dirty="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49</a:t>
            </a:fld>
            <a:endParaRPr lang="de-DE">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Noch ein Beispiel. </a:t>
            </a:r>
          </a:p>
          <a:p>
            <a:r>
              <a:rPr lang="de-DE" baseline="0" dirty="0" smtClean="0"/>
              <a:t>Kennen Sie diese jungen Damen hier? </a:t>
            </a:r>
          </a:p>
          <a:p>
            <a:r>
              <a:rPr lang="de-DE" baseline="0" dirty="0" smtClean="0"/>
              <a:t>Die eine könnten sie kennen, die Dame links. Ist nur schwer, da sie ungeschminkt ist. </a:t>
            </a:r>
          </a:p>
          <a:p>
            <a:r>
              <a:rPr lang="de-DE" baseline="0" dirty="0" smtClean="0"/>
              <a:t>Die Aufnahme entstand auf Mallorca, im Mai 2016. </a:t>
            </a:r>
          </a:p>
          <a:p>
            <a:r>
              <a:rPr lang="de-DE" baseline="0" dirty="0" smtClean="0"/>
              <a:t>Ich möchte Ihnen meine Freundinnen und mich vorstellen. </a:t>
            </a:r>
          </a:p>
          <a:p>
            <a:r>
              <a:rPr lang="de-DE" baseline="0" dirty="0" smtClean="0"/>
              <a:t>Nachdem ich privat ja oft den Vorwurf aushalten muss, ich würde User ausspionieren (was wir vielleicht wirklich auf die harmloseste Art und Weise tun), denke ich schadet es nichts, vielleicht ein bisschen private Offenheit zu zeigen. </a:t>
            </a:r>
            <a:endParaRPr lang="de-DE" baseline="0" dirty="0" smtClean="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5</a:t>
            </a:fld>
            <a:endParaRPr lang="de-DE">
              <a:solidFill>
                <a:prstClr val="black"/>
              </a:solidFill>
            </a:endParaRPr>
          </a:p>
        </p:txBody>
      </p:sp>
    </p:spTree>
    <p:extLst>
      <p:ext uri="{BB962C8B-B14F-4D97-AF65-F5344CB8AC3E}">
        <p14:creationId xmlns:p14="http://schemas.microsoft.com/office/powerpoint/2010/main" val="306858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Lernen Sie also mich und meine Freundinnen kennen. </a:t>
            </a:r>
          </a:p>
          <a:p>
            <a:r>
              <a:rPr lang="de-DE" baseline="0" dirty="0" smtClean="0"/>
              <a:t>Mich kennen Sie schon. Mein wahres Alter verrate ich Ihnen auch. </a:t>
            </a:r>
          </a:p>
          <a:p>
            <a:r>
              <a:rPr lang="de-DE" baseline="0" dirty="0" smtClean="0"/>
              <a:t>Die Dame in der Mitte ist </a:t>
            </a:r>
            <a:r>
              <a:rPr lang="de-DE" baseline="0" dirty="0" err="1" smtClean="0"/>
              <a:t>Vroni</a:t>
            </a:r>
            <a:r>
              <a:rPr lang="de-DE" baseline="0" dirty="0" smtClean="0"/>
              <a:t>, die hübsche Frau rechts Anja. </a:t>
            </a:r>
          </a:p>
          <a:p>
            <a:endParaRPr lang="de-DE" baseline="0" dirty="0" smtClean="0"/>
          </a:p>
          <a:p>
            <a:r>
              <a:rPr lang="de-DE" baseline="0" dirty="0" smtClean="0"/>
              <a:t>Nun wissen Sie über uns drei schon ein paar Dinge: </a:t>
            </a:r>
          </a:p>
          <a:p>
            <a:r>
              <a:rPr lang="de-DE" baseline="0" dirty="0" smtClean="0"/>
              <a:t>Wir sind weiblich, zwischen 35 und 40 Jahre alt. Offensichtlich blond. </a:t>
            </a:r>
          </a:p>
          <a:p>
            <a:r>
              <a:rPr lang="de-DE" baseline="0" dirty="0" smtClean="0"/>
              <a:t>Und dass wir Urlaube auf Mallorca lieben, wissen Sie auch schon. </a:t>
            </a:r>
          </a:p>
          <a:p>
            <a:endParaRPr lang="de-DE" baseline="0" dirty="0" smtClean="0"/>
          </a:p>
          <a:p>
            <a:r>
              <a:rPr lang="de-DE" baseline="0" dirty="0" smtClean="0"/>
              <a:t>Nun verrate ich Ihnen noch ein paar Dinge mehr. </a:t>
            </a:r>
          </a:p>
          <a:p>
            <a:r>
              <a:rPr lang="de-DE" baseline="0" dirty="0" smtClean="0"/>
              <a:t>Wir verdienen alle ungefähr gleich viel, sind ledig bzw. zwei von uns geschieden, leben alle allein in einer deutschen Großstadt. </a:t>
            </a:r>
          </a:p>
          <a:p>
            <a:r>
              <a:rPr lang="de-DE" baseline="0" dirty="0" smtClean="0"/>
              <a:t>Meine Freundinnen in München, ich in Frankfurt. </a:t>
            </a:r>
          </a:p>
          <a:p>
            <a:endParaRPr lang="de-DE" baseline="0" dirty="0" smtClean="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6</a:t>
            </a:fld>
            <a:endParaRPr lang="de-DE">
              <a:solidFill>
                <a:prstClr val="black"/>
              </a:solidFill>
            </a:endParaRPr>
          </a:p>
        </p:txBody>
      </p:sp>
    </p:spTree>
    <p:extLst>
      <p:ext uri="{BB962C8B-B14F-4D97-AF65-F5344CB8AC3E}">
        <p14:creationId xmlns:p14="http://schemas.microsoft.com/office/powerpoint/2010/main" val="306858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Haben wir trotz aller Gemeinsamkeiten nun auch gleiche Kaufinteressen? </a:t>
            </a:r>
          </a:p>
          <a:p>
            <a:r>
              <a:rPr lang="de-DE" baseline="0" dirty="0" smtClean="0"/>
              <a:t>Definitiv NEIN!</a:t>
            </a:r>
          </a:p>
          <a:p>
            <a:endParaRPr lang="de-DE" baseline="0" dirty="0" smtClean="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7</a:t>
            </a:fld>
            <a:endParaRPr lang="de-DE">
              <a:solidFill>
                <a:prstClr val="black"/>
              </a:solidFill>
            </a:endParaRPr>
          </a:p>
        </p:txBody>
      </p:sp>
    </p:spTree>
    <p:extLst>
      <p:ext uri="{BB962C8B-B14F-4D97-AF65-F5344CB8AC3E}">
        <p14:creationId xmlns:p14="http://schemas.microsoft.com/office/powerpoint/2010/main" val="306858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err="1" smtClean="0"/>
              <a:t>Vroni</a:t>
            </a:r>
            <a:r>
              <a:rPr lang="de-DE" baseline="0" dirty="0" smtClean="0"/>
              <a:t>. Sie eröffnet gerade eine Physiotherapie-Praxis. Sie sucht und kauft die letzten Wochen alles, was man für eine Praxiseinrichtung braucht. </a:t>
            </a:r>
          </a:p>
          <a:p>
            <a:r>
              <a:rPr lang="de-DE" baseline="0" dirty="0" smtClean="0"/>
              <a:t>Möbel, Küche, Staubsauger, Putzzeug, Handtücher, PC, Telefanschluss. </a:t>
            </a:r>
            <a:endParaRPr lang="de-DE" baseline="0" dirty="0" smtClean="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8</a:t>
            </a:fld>
            <a:endParaRPr lang="de-DE">
              <a:solidFill>
                <a:prstClr val="black"/>
              </a:solidFill>
            </a:endParaRPr>
          </a:p>
        </p:txBody>
      </p:sp>
    </p:spTree>
    <p:extLst>
      <p:ext uri="{BB962C8B-B14F-4D97-AF65-F5344CB8AC3E}">
        <p14:creationId xmlns:p14="http://schemas.microsoft.com/office/powerpoint/2010/main" val="306858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Anja. Fotografiert viel und gut. </a:t>
            </a:r>
          </a:p>
          <a:p>
            <a:r>
              <a:rPr lang="de-DE" baseline="0" dirty="0" smtClean="0"/>
              <a:t>Sie sucht aktuell nach einem neuen leistungsstarken Rechner zur Bearbeitung ihrer Fotos. </a:t>
            </a:r>
            <a:endParaRPr lang="de-DE" baseline="0" dirty="0" smtClean="0"/>
          </a:p>
        </p:txBody>
      </p:sp>
      <p:sp>
        <p:nvSpPr>
          <p:cNvPr id="4" name="Foliennummernplatzhalter 3"/>
          <p:cNvSpPr>
            <a:spLocks noGrp="1"/>
          </p:cNvSpPr>
          <p:nvPr>
            <p:ph type="sldNum" sz="quarter" idx="10"/>
          </p:nvPr>
        </p:nvSpPr>
        <p:spPr/>
        <p:txBody>
          <a:bodyPr/>
          <a:lstStyle/>
          <a:p>
            <a:fld id="{95906CAA-BEF9-4587-9A8D-B7E54405EA2D}" type="slidenum">
              <a:rPr lang="de-DE" smtClean="0">
                <a:solidFill>
                  <a:prstClr val="black"/>
                </a:solidFill>
              </a:rPr>
              <a:pPr/>
              <a:t>9</a:t>
            </a:fld>
            <a:endParaRPr lang="de-DE">
              <a:solidFill>
                <a:prstClr val="black"/>
              </a:solidFill>
            </a:endParaRPr>
          </a:p>
        </p:txBody>
      </p:sp>
    </p:spTree>
    <p:extLst>
      <p:ext uri="{BB962C8B-B14F-4D97-AF65-F5344CB8AC3E}">
        <p14:creationId xmlns:p14="http://schemas.microsoft.com/office/powerpoint/2010/main" val="306858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e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itel 7"/>
          <p:cNvSpPr>
            <a:spLocks noGrp="1"/>
          </p:cNvSpPr>
          <p:nvPr>
            <p:ph type="title" hasCustomPrompt="1"/>
          </p:nvPr>
        </p:nvSpPr>
        <p:spPr>
          <a:xfrm>
            <a:off x="457200" y="699542"/>
            <a:ext cx="3898776" cy="3024336"/>
          </a:xfrm>
          <a:prstGeom prst="rect">
            <a:avLst/>
          </a:prstGeom>
        </p:spPr>
        <p:txBody>
          <a:bodyPr/>
          <a:lstStyle>
            <a:lvl1pPr algn="l">
              <a:defRPr sz="4400" b="1">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defTabSz="912813" fontAlgn="auto">
              <a:spcBef>
                <a:spcPts val="0"/>
              </a:spcBef>
              <a:spcAft>
                <a:spcPts val="0"/>
              </a:spcAft>
              <a:defRPr/>
            </a:pPr>
            <a:r>
              <a:rPr lang="de-DE" sz="6500" kern="0" smtClean="0">
                <a:solidFill>
                  <a:srgbClr val="2D6EA6"/>
                </a:solidFill>
                <a:latin typeface="Roboto Condensed" panose="02000000000000000000" pitchFamily="2" charset="0"/>
                <a:ea typeface="Roboto Condensed" panose="02000000000000000000" pitchFamily="2" charset="0"/>
                <a:cs typeface="Roboto Condensed Bold"/>
              </a:rPr>
              <a:t>HEADLINE </a:t>
            </a:r>
            <a:br>
              <a:rPr lang="de-DE" sz="6500" kern="0" smtClean="0">
                <a:solidFill>
                  <a:srgbClr val="2D6EA6"/>
                </a:solidFill>
                <a:latin typeface="Roboto Condensed" panose="02000000000000000000" pitchFamily="2" charset="0"/>
                <a:ea typeface="Roboto Condensed" panose="02000000000000000000" pitchFamily="2" charset="0"/>
                <a:cs typeface="Roboto Condensed Bold"/>
              </a:rPr>
            </a:br>
            <a:r>
              <a:rPr lang="de-DE" sz="6500" kern="0" smtClean="0">
                <a:solidFill>
                  <a:srgbClr val="2D6EA6"/>
                </a:solidFill>
                <a:latin typeface="Roboto Condensed" panose="02000000000000000000" pitchFamily="2" charset="0"/>
                <a:ea typeface="Roboto Condensed" panose="02000000000000000000" pitchFamily="2" charset="0"/>
                <a:cs typeface="Roboto Condensed Bold"/>
              </a:rPr>
              <a:t>65pt </a:t>
            </a:r>
            <a:br>
              <a:rPr lang="de-DE" sz="6500" kern="0" smtClean="0">
                <a:solidFill>
                  <a:srgbClr val="2D6EA6"/>
                </a:solidFill>
                <a:latin typeface="Roboto Condensed" panose="02000000000000000000" pitchFamily="2" charset="0"/>
                <a:ea typeface="Roboto Condensed" panose="02000000000000000000" pitchFamily="2" charset="0"/>
                <a:cs typeface="Roboto Condensed Bold"/>
              </a:rPr>
            </a:br>
            <a:r>
              <a:rPr lang="de-DE" sz="6500" kern="0" smtClean="0">
                <a:solidFill>
                  <a:srgbClr val="2D6EA6"/>
                </a:solidFill>
                <a:latin typeface="Roboto Condensed" panose="02000000000000000000" pitchFamily="2" charset="0"/>
                <a:ea typeface="Roboto Condensed" panose="02000000000000000000" pitchFamily="2" charset="0"/>
                <a:cs typeface="Roboto Condensed Bold"/>
              </a:rPr>
              <a:t>fett blau</a:t>
            </a:r>
            <a:endParaRPr lang="de-DE" sz="6500" dirty="0">
              <a:solidFill>
                <a:srgbClr val="2D6EA6"/>
              </a:solidFill>
              <a:latin typeface="Roboto Condensed" panose="02000000000000000000" pitchFamily="2" charset="0"/>
              <a:ea typeface="Roboto Condensed" panose="02000000000000000000" pitchFamily="2" charset="0"/>
              <a:cs typeface="Roboto Condensed Bold"/>
            </a:endParaRPr>
          </a:p>
        </p:txBody>
      </p:sp>
      <p:sp>
        <p:nvSpPr>
          <p:cNvPr id="12" name="Textplatzhalter 11"/>
          <p:cNvSpPr>
            <a:spLocks noGrp="1"/>
          </p:cNvSpPr>
          <p:nvPr>
            <p:ph type="body" sz="quarter" idx="10"/>
          </p:nvPr>
        </p:nvSpPr>
        <p:spPr>
          <a:xfrm>
            <a:off x="467544" y="4515966"/>
            <a:ext cx="3384550" cy="432272"/>
          </a:xfrm>
          <a:prstGeom prst="rect">
            <a:avLst/>
          </a:prstGeom>
        </p:spPr>
        <p:txBody>
          <a:bodyPr/>
          <a:lstStyle>
            <a:lvl1pPr marL="0" indent="0">
              <a:buNone/>
              <a:defRPr sz="1600">
                <a:solidFill>
                  <a:schemeClr val="bg1">
                    <a:lumMod val="65000"/>
                  </a:schemeClr>
                </a:solidFill>
                <a:latin typeface="Roboto Condensed" panose="02000000000000000000" pitchFamily="2" charset="0"/>
                <a:ea typeface="Roboto Condensed" panose="02000000000000000000" pitchFamily="2" charset="0"/>
              </a:defRPr>
            </a:lvl1pPr>
            <a:lvl2pPr marL="457200" indent="0">
              <a:buNone/>
              <a:defRPr sz="1600">
                <a:solidFill>
                  <a:schemeClr val="bg1">
                    <a:lumMod val="65000"/>
                  </a:schemeClr>
                </a:solidFill>
                <a:latin typeface="Roboto Condensed" panose="02000000000000000000" pitchFamily="2" charset="0"/>
                <a:ea typeface="Roboto Condensed" panose="02000000000000000000" pitchFamily="2" charset="0"/>
              </a:defRPr>
            </a:lvl2pPr>
            <a:lvl3pPr marL="914400" indent="0">
              <a:buNone/>
              <a:defRPr sz="1600">
                <a:solidFill>
                  <a:schemeClr val="bg1">
                    <a:lumMod val="65000"/>
                  </a:schemeClr>
                </a:solidFill>
                <a:latin typeface="Roboto Condensed" panose="02000000000000000000" pitchFamily="2" charset="0"/>
                <a:ea typeface="Roboto Condensed" panose="02000000000000000000" pitchFamily="2" charset="0"/>
              </a:defRPr>
            </a:lvl3pPr>
            <a:lvl4pPr marL="1371600" indent="0">
              <a:buNone/>
              <a:defRPr sz="1600">
                <a:solidFill>
                  <a:schemeClr val="bg1">
                    <a:lumMod val="65000"/>
                  </a:schemeClr>
                </a:solidFill>
                <a:latin typeface="Roboto Condensed" panose="02000000000000000000" pitchFamily="2" charset="0"/>
                <a:ea typeface="Roboto Condensed" panose="02000000000000000000" pitchFamily="2" charset="0"/>
              </a:defRPr>
            </a:lvl4pPr>
            <a:lvl5pPr marL="1828800" indent="0">
              <a:buNone/>
              <a:defRPr sz="1600">
                <a:solidFill>
                  <a:schemeClr val="bg1">
                    <a:lumMod val="65000"/>
                  </a:schemeClr>
                </a:solidFill>
                <a:latin typeface="Roboto Condensed" panose="02000000000000000000" pitchFamily="2" charset="0"/>
                <a:ea typeface="Roboto Condensed" panose="02000000000000000000" pitchFamily="2" charset="0"/>
              </a:defRPr>
            </a:lvl5pPr>
          </a:lstStyle>
          <a:p>
            <a:pPr lvl="0"/>
            <a:r>
              <a:rPr lang="de-DE" smtClean="0"/>
              <a:t>Textmasterformat bearbeiten</a:t>
            </a: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enBG_TopSmal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platzhalter 4"/>
          <p:cNvSpPr>
            <a:spLocks noGrp="1"/>
          </p:cNvSpPr>
          <p:nvPr>
            <p:ph type="body" sz="quarter" idx="10" hasCustomPrompt="1"/>
          </p:nvPr>
        </p:nvSpPr>
        <p:spPr>
          <a:xfrm>
            <a:off x="0" y="1707654"/>
            <a:ext cx="9144000" cy="1512168"/>
          </a:xfrm>
          <a:prstGeom prst="rect">
            <a:avLst/>
          </a:prstGeom>
        </p:spPr>
        <p:txBody>
          <a:bodyPr/>
          <a:lstStyle>
            <a:lvl1pPr marL="0" indent="0" algn="ctr">
              <a:buNone/>
              <a:defRPr sz="15000">
                <a:solidFill>
                  <a:schemeClr val="bg1"/>
                </a:solidFill>
                <a:latin typeface="Roboto Black" panose="02000000000000000000" pitchFamily="2" charset="0"/>
                <a:ea typeface="Roboto Black" panose="02000000000000000000" pitchFamily="2" charset="0"/>
              </a:defRPr>
            </a:lvl1pPr>
          </a:lstStyle>
          <a:p>
            <a:r>
              <a:rPr lang="de-DE" smtClean="0"/>
              <a:t>ROB BL</a:t>
            </a:r>
            <a:endParaRPr lang="de-DE"/>
          </a:p>
        </p:txBody>
      </p:sp>
      <p:sp>
        <p:nvSpPr>
          <p:cNvPr id="9" name="Titel 3"/>
          <p:cNvSpPr>
            <a:spLocks noGrp="1"/>
          </p:cNvSpPr>
          <p:nvPr>
            <p:ph type="title" hasCustomPrompt="1"/>
          </p:nvPr>
        </p:nvSpPr>
        <p:spPr>
          <a:xfrm>
            <a:off x="0" y="1419845"/>
            <a:ext cx="9144000" cy="857250"/>
          </a:xfrm>
          <a:prstGeom prst="rect">
            <a:avLst/>
          </a:prstGeom>
        </p:spPr>
        <p:txBody>
          <a:bodyPr/>
          <a:lstStyle>
            <a:lvl1pPr>
              <a:defRPr>
                <a:latin typeface="Roboto Black" panose="02000000000000000000" pitchFamily="2" charset="0"/>
                <a:ea typeface="Roboto Black" panose="02000000000000000000" pitchFamily="2" charset="0"/>
              </a:defRPr>
            </a:lvl1pPr>
          </a:lstStyle>
          <a:p>
            <a:r>
              <a:rPr lang="en-US" smtClean="0">
                <a:solidFill>
                  <a:srgbClr val="FFFFFF"/>
                </a:solidFill>
                <a:latin typeface="Roboto Condensed Light" pitchFamily="2" charset="0"/>
                <a:ea typeface="Roboto Condensed Light" pitchFamily="2" charset="0"/>
              </a:rPr>
              <a:t>Roboto Condensed 44</a:t>
            </a:r>
            <a:endParaRPr lang="de-DE"/>
          </a:p>
        </p:txBody>
      </p:sp>
    </p:spTree>
    <p:extLst>
      <p:ext uri="{BB962C8B-B14F-4D97-AF65-F5344CB8AC3E}">
        <p14:creationId xmlns:p14="http://schemas.microsoft.com/office/powerpoint/2010/main" val="126989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enBG_TopBi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platzhalter 4"/>
          <p:cNvSpPr>
            <a:spLocks noGrp="1"/>
          </p:cNvSpPr>
          <p:nvPr>
            <p:ph type="body" sz="quarter" idx="10" hasCustomPrompt="1"/>
          </p:nvPr>
        </p:nvSpPr>
        <p:spPr>
          <a:xfrm>
            <a:off x="0" y="987574"/>
            <a:ext cx="9144000" cy="1512168"/>
          </a:xfrm>
          <a:prstGeom prst="rect">
            <a:avLst/>
          </a:prstGeom>
        </p:spPr>
        <p:txBody>
          <a:bodyPr/>
          <a:lstStyle>
            <a:lvl1pPr marL="0" indent="0" algn="ctr">
              <a:buNone/>
              <a:defRPr sz="15000">
                <a:solidFill>
                  <a:schemeClr val="bg1"/>
                </a:solidFill>
                <a:latin typeface="Roboto Black" panose="02000000000000000000" pitchFamily="2" charset="0"/>
                <a:ea typeface="Roboto Black" panose="02000000000000000000" pitchFamily="2" charset="0"/>
              </a:defRPr>
            </a:lvl1pPr>
          </a:lstStyle>
          <a:p>
            <a:r>
              <a:rPr lang="de-DE" smtClean="0"/>
              <a:t>ROB BL </a:t>
            </a:r>
            <a:endParaRPr lang="de-DE"/>
          </a:p>
        </p:txBody>
      </p:sp>
      <p:sp>
        <p:nvSpPr>
          <p:cNvPr id="5" name="Titel 3"/>
          <p:cNvSpPr>
            <a:spLocks noGrp="1"/>
          </p:cNvSpPr>
          <p:nvPr>
            <p:ph type="title" hasCustomPrompt="1"/>
          </p:nvPr>
        </p:nvSpPr>
        <p:spPr>
          <a:xfrm>
            <a:off x="0" y="2931790"/>
            <a:ext cx="9144000" cy="857250"/>
          </a:xfrm>
          <a:prstGeom prst="rect">
            <a:avLst/>
          </a:prstGeom>
        </p:spPr>
        <p:txBody>
          <a:bodyPr/>
          <a:lstStyle>
            <a:lvl1pPr>
              <a:defRPr>
                <a:solidFill>
                  <a:schemeClr val="bg1"/>
                </a:solidFill>
                <a:latin typeface="Roboto Condensed" panose="02000000000000000000" pitchFamily="2" charset="0"/>
                <a:ea typeface="Roboto Condensed" panose="02000000000000000000" pitchFamily="2" charset="0"/>
              </a:defRPr>
            </a:lvl1pPr>
          </a:lstStyle>
          <a:p>
            <a:r>
              <a:rPr lang="en-US" smtClean="0">
                <a:solidFill>
                  <a:srgbClr val="FFFFFF"/>
                </a:solidFill>
                <a:latin typeface="Roboto Condensed Light" pitchFamily="2" charset="0"/>
                <a:ea typeface="Roboto Condensed Light" pitchFamily="2" charset="0"/>
              </a:rPr>
              <a:t>Roboto Condensed 44</a:t>
            </a:r>
            <a:endParaRPr lang="de-DE"/>
          </a:p>
        </p:txBody>
      </p:sp>
    </p:spTree>
    <p:extLst>
      <p:ext uri="{BB962C8B-B14F-4D97-AF65-F5344CB8AC3E}">
        <p14:creationId xmlns:p14="http://schemas.microsoft.com/office/powerpoint/2010/main" val="402123436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feld 1"/>
          <p:cNvSpPr txBox="1"/>
          <p:nvPr userDrawn="1"/>
        </p:nvSpPr>
        <p:spPr>
          <a:xfrm>
            <a:off x="7884368" y="4881890"/>
            <a:ext cx="648072" cy="246221"/>
          </a:xfrm>
          <a:prstGeom prst="rect">
            <a:avLst/>
          </a:prstGeom>
          <a:noFill/>
        </p:spPr>
        <p:txBody>
          <a:bodyPr wrap="square" rtlCol="0">
            <a:spAutoFit/>
          </a:bodyPr>
          <a:lstStyle/>
          <a:p>
            <a:pPr algn="r"/>
            <a:fld id="{1EAD7E2A-CC13-4AAE-82E9-9F63AC6F7CE5}" type="slidenum">
              <a:rPr lang="de-DE" sz="1000" smtClean="0">
                <a:solidFill>
                  <a:schemeClr val="bg1">
                    <a:lumMod val="50000"/>
                  </a:schemeClr>
                </a:solidFill>
                <a:latin typeface="Roboto Condensed Light" panose="02000000000000000000" pitchFamily="2" charset="0"/>
                <a:ea typeface="Roboto Condensed Light" panose="02000000000000000000" pitchFamily="2" charset="0"/>
              </a:rPr>
              <a:pPr algn="r"/>
              <a:t>‹Nr.›</a:t>
            </a:fld>
            <a:endParaRPr lang="de-DE" sz="1100" dirty="0">
              <a:solidFill>
                <a:schemeClr val="bg1">
                  <a:lumMod val="50000"/>
                </a:schemeClr>
              </a:solidFill>
              <a:latin typeface="Roboto Condensed Light" panose="02000000000000000000" pitchFamily="2" charset="0"/>
              <a:ea typeface="Roboto Condensed Light" panose="02000000000000000000" pitchFamily="2" charset="0"/>
            </a:endParaRPr>
          </a:p>
        </p:txBody>
      </p:sp>
      <p:sp>
        <p:nvSpPr>
          <p:cNvPr id="3" name="Textfeld 2"/>
          <p:cNvSpPr txBox="1"/>
          <p:nvPr userDrawn="1"/>
        </p:nvSpPr>
        <p:spPr>
          <a:xfrm>
            <a:off x="0" y="4881825"/>
            <a:ext cx="2448272" cy="246221"/>
          </a:xfrm>
          <a:prstGeom prst="rect">
            <a:avLst/>
          </a:prstGeom>
          <a:noFill/>
        </p:spPr>
        <p:txBody>
          <a:bodyPr wrap="square" rtlCol="0">
            <a:spAutoFit/>
          </a:bodyPr>
          <a:lstStyle/>
          <a:p>
            <a:r>
              <a:rPr lang="de-DE" sz="1000" kern="1200" smtClean="0">
                <a:solidFill>
                  <a:schemeClr val="bg1">
                    <a:lumMod val="50000"/>
                  </a:schemeClr>
                </a:solidFill>
                <a:latin typeface="Roboto Condensed Light" panose="02000000000000000000" pitchFamily="2" charset="0"/>
                <a:ea typeface="Roboto Condensed Light" panose="02000000000000000000" pitchFamily="2" charset="0"/>
                <a:cs typeface="+mn-cs"/>
              </a:rPr>
              <a:t>© Q division GmbH 2016</a:t>
            </a:r>
            <a:endParaRPr lang="de-DE" sz="1000" kern="1200">
              <a:solidFill>
                <a:schemeClr val="bg1">
                  <a:lumMod val="50000"/>
                </a:schemeClr>
              </a:solidFill>
              <a:latin typeface="Roboto Condensed Light" panose="02000000000000000000" pitchFamily="2" charset="0"/>
              <a:ea typeface="Roboto Condensed Light" panose="02000000000000000000" pitchFamily="2" charset="0"/>
              <a:cs typeface="+mn-cs"/>
            </a:endParaRPr>
          </a:p>
        </p:txBody>
      </p:sp>
    </p:spTree>
    <p:extLst>
      <p:ext uri="{BB962C8B-B14F-4D97-AF65-F5344CB8AC3E}">
        <p14:creationId xmlns:p14="http://schemas.microsoft.com/office/powerpoint/2010/main" val="1436061146"/>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Leer">
    <p:bg>
      <p:bgPr>
        <a:solidFill>
          <a:schemeClr val="bg1"/>
        </a:solidFill>
        <a:effectLst/>
      </p:bgPr>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4767263"/>
            <a:ext cx="2133600" cy="273844"/>
          </a:xfrm>
          <a:prstGeom prst="rect">
            <a:avLst/>
          </a:prstGeom>
        </p:spPr>
        <p:txBody>
          <a:bodyPr/>
          <a:lstStyle/>
          <a:p>
            <a:fld id="{8534A87F-2541-41C2-87AB-359E5C84BEA8}" type="datetimeFigureOut">
              <a:rPr lang="de-DE" smtClean="0">
                <a:solidFill>
                  <a:prstClr val="black">
                    <a:tint val="75000"/>
                  </a:prstClr>
                </a:solidFill>
              </a:rPr>
              <a:pPr/>
              <a:t>06.03.17</a:t>
            </a:fld>
            <a:endParaRPr lang="de-DE">
              <a:solidFill>
                <a:prstClr val="black">
                  <a:tint val="75000"/>
                </a:prstClr>
              </a:solidFill>
            </a:endParaRPr>
          </a:p>
        </p:txBody>
      </p:sp>
      <p:sp>
        <p:nvSpPr>
          <p:cNvPr id="3" name="Fußzeilenplatzhalter 2"/>
          <p:cNvSpPr>
            <a:spLocks noGrp="1"/>
          </p:cNvSpPr>
          <p:nvPr>
            <p:ph type="ftr" sz="quarter" idx="11"/>
          </p:nvPr>
        </p:nvSpPr>
        <p:spPr>
          <a:xfrm>
            <a:off x="3124200" y="4767263"/>
            <a:ext cx="2895600" cy="273844"/>
          </a:xfrm>
          <a:prstGeom prst="rect">
            <a:avLst/>
          </a:prstGeom>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a:xfrm>
            <a:off x="6553200" y="4767263"/>
            <a:ext cx="2133600" cy="273844"/>
          </a:xfrm>
          <a:prstGeom prst="rect">
            <a:avLst/>
          </a:prstGeom>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
        <p:nvSpPr>
          <p:cNvPr id="5" name="Textfeld 4"/>
          <p:cNvSpPr txBox="1"/>
          <p:nvPr userDrawn="1"/>
        </p:nvSpPr>
        <p:spPr>
          <a:xfrm>
            <a:off x="7884368" y="4881890"/>
            <a:ext cx="648072" cy="246221"/>
          </a:xfrm>
          <a:prstGeom prst="rect">
            <a:avLst/>
          </a:prstGeom>
          <a:noFill/>
        </p:spPr>
        <p:txBody>
          <a:bodyPr wrap="square" rtlCol="0">
            <a:spAutoFit/>
          </a:bodyPr>
          <a:lstStyle/>
          <a:p>
            <a:pPr algn="r"/>
            <a:fld id="{1EAD7E2A-CC13-4AAE-82E9-9F63AC6F7CE5}" type="slidenum">
              <a:rPr lang="de-DE" sz="1000" smtClean="0">
                <a:solidFill>
                  <a:schemeClr val="bg1">
                    <a:lumMod val="50000"/>
                  </a:schemeClr>
                </a:solidFill>
                <a:latin typeface="Roboto Condensed Light" panose="02000000000000000000" pitchFamily="2" charset="0"/>
                <a:ea typeface="Roboto Condensed Light" panose="02000000000000000000" pitchFamily="2" charset="0"/>
              </a:rPr>
              <a:pPr algn="r"/>
              <a:t>‹Nr.›</a:t>
            </a:fld>
            <a:endParaRPr lang="de-DE" sz="1100" dirty="0">
              <a:solidFill>
                <a:schemeClr val="bg1">
                  <a:lumMod val="5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2781750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solidFill>
                  <a:srgbClr val="CCCCCC"/>
                </a:solidFill>
              </a:rPr>
              <a:pPr/>
              <a:t>‹Nr.›</a:t>
            </a:fld>
            <a:endParaRPr lang="en-US">
              <a:solidFill>
                <a:srgbClr val="CCCCCC"/>
              </a:solidFill>
            </a:endParaRPr>
          </a:p>
        </p:txBody>
      </p:sp>
    </p:spTree>
    <p:extLst>
      <p:ext uri="{BB962C8B-B14F-4D97-AF65-F5344CB8AC3E}">
        <p14:creationId xmlns:p14="http://schemas.microsoft.com/office/powerpoint/2010/main" val="1374826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‹Nr.›</a:t>
            </a:fld>
            <a:endParaRPr lang="en-US">
              <a:solidFill>
                <a:srgbClr val="CCCCCC"/>
              </a:solidFill>
            </a:endParaRPr>
          </a:p>
        </p:txBody>
      </p:sp>
      <p:sp>
        <p:nvSpPr>
          <p:cNvPr id="7" name="Text Placeholder 6"/>
          <p:cNvSpPr>
            <a:spLocks noGrp="1"/>
          </p:cNvSpPr>
          <p:nvPr>
            <p:ph type="body" sz="quarter" idx="13"/>
          </p:nvPr>
        </p:nvSpPr>
        <p:spPr>
          <a:xfrm>
            <a:off x="115888" y="723900"/>
            <a:ext cx="3887787" cy="261938"/>
          </a:xfrm>
        </p:spPr>
        <p:txBody>
          <a:bodyPr/>
          <a:lstStyle/>
          <a:p>
            <a:pPr lvl="0"/>
            <a:r>
              <a:rPr lang="en-US" dirty="0" smtClean="0"/>
              <a:t>Click to edit Master text styles</a:t>
            </a:r>
          </a:p>
        </p:txBody>
      </p:sp>
    </p:spTree>
    <p:extLst>
      <p:ext uri="{BB962C8B-B14F-4D97-AF65-F5344CB8AC3E}">
        <p14:creationId xmlns:p14="http://schemas.microsoft.com/office/powerpoint/2010/main" val="3833824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‹Nr.›</a:t>
            </a:fld>
            <a:endParaRPr lang="en-US">
              <a:solidFill>
                <a:srgbClr val="CCCCCC"/>
              </a:solidFill>
            </a:endParaRPr>
          </a:p>
        </p:txBody>
      </p:sp>
      <p:graphicFrame>
        <p:nvGraphicFramePr>
          <p:cNvPr id="5" name="Table 4"/>
          <p:cNvGraphicFramePr>
            <a:graphicFrameLocks noGrp="1"/>
          </p:cNvGraphicFramePr>
          <p:nvPr userDrawn="1">
            <p:extLst>
              <p:ext uri="{D42A27DB-BD31-4B8C-83A1-F6EECF244321}">
                <p14:modId xmlns:p14="http://schemas.microsoft.com/office/powerpoint/2010/main" val="2149677945"/>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gridCol w="716414"/>
                <a:gridCol w="434865"/>
              </a:tblGrid>
              <a:tr h="312125">
                <a:tc>
                  <a:txBody>
                    <a:bodyPr/>
                    <a:lstStyle/>
                    <a:p>
                      <a:r>
                        <a:rPr lang="en-US" sz="1100" dirty="0" smtClean="0">
                          <a:solidFill>
                            <a:schemeClr val="bg1"/>
                          </a:solidFill>
                          <a:latin typeface="Arial"/>
                          <a:cs typeface="Arial"/>
                        </a:rPr>
                        <a:t>Answer Choices</a:t>
                      </a:r>
                      <a:endParaRPr lang="en-US" sz="1100" dirty="0">
                        <a:solidFill>
                          <a:schemeClr val="bg1"/>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smtClean="0">
                          <a:solidFill>
                            <a:schemeClr val="bg1"/>
                          </a:solidFill>
                          <a:latin typeface="Arial"/>
                          <a:cs typeface="Arial"/>
                        </a:rPr>
                        <a:t>Responses</a:t>
                      </a:r>
                      <a:endParaRPr lang="en-US" sz="1100" dirty="0">
                        <a:solidFill>
                          <a:schemeClr val="bg1"/>
                        </a:solidFill>
                        <a:latin typeface="Arial"/>
                        <a:cs typeface="Arial"/>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12125">
                <a:tc>
                  <a:txBody>
                    <a:bodyPr/>
                    <a:lstStyle/>
                    <a:p>
                      <a:r>
                        <a:rPr lang="en-US" sz="1050" dirty="0" smtClean="0">
                          <a:solidFill>
                            <a:schemeClr val="tx1"/>
                          </a:solidFill>
                          <a:latin typeface="Arial"/>
                          <a:cs typeface="Arial"/>
                        </a:rPr>
                        <a:t>Less than one year</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1 to 3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3 to 5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25.00%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25</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5 to 7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15.00%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15</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More than seven</a:t>
                      </a:r>
                      <a:r>
                        <a:rPr lang="en-US" sz="1050" baseline="0" dirty="0" smtClean="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40.00%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40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rgbClr val="FFFFFF"/>
                          </a:solidFill>
                          <a:latin typeface="Arial"/>
                          <a:cs typeface="Arial"/>
                        </a:rPr>
                        <a:t>Total</a:t>
                      </a:r>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smtClean="0">
                          <a:solidFill>
                            <a:srgbClr val="FFFFFF"/>
                          </a:solidFill>
                          <a:latin typeface="Arial"/>
                          <a:cs typeface="Arial"/>
                        </a:rPr>
                        <a:t>100</a:t>
                      </a:r>
                      <a:endParaRPr lang="en-US" sz="1050" dirty="0">
                        <a:solidFill>
                          <a:srgbClr val="FFFFFF"/>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2141819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solidFill>
                  <a:srgbClr val="CCCCCC"/>
                </a:solidFill>
              </a:rPr>
              <a:pPr/>
              <a:t>‹Nr.›</a:t>
            </a:fld>
            <a:endParaRPr lang="en-US">
              <a:solidFill>
                <a:srgbClr val="CCCCCC"/>
              </a:solidFill>
            </a:endParaRPr>
          </a:p>
        </p:txBody>
      </p:sp>
    </p:spTree>
    <p:extLst>
      <p:ext uri="{BB962C8B-B14F-4D97-AF65-F5344CB8AC3E}">
        <p14:creationId xmlns:p14="http://schemas.microsoft.com/office/powerpoint/2010/main" val="272318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‹Nr.›</a:t>
            </a:fld>
            <a:endParaRPr lang="en-US">
              <a:solidFill>
                <a:srgbClr val="CCCCCC"/>
              </a:solidFill>
            </a:endParaRPr>
          </a:p>
        </p:txBody>
      </p:sp>
      <p:sp>
        <p:nvSpPr>
          <p:cNvPr id="7" name="Text Placeholder 6"/>
          <p:cNvSpPr>
            <a:spLocks noGrp="1"/>
          </p:cNvSpPr>
          <p:nvPr>
            <p:ph type="body" sz="quarter" idx="13"/>
          </p:nvPr>
        </p:nvSpPr>
        <p:spPr>
          <a:xfrm>
            <a:off x="115888" y="723900"/>
            <a:ext cx="3887787" cy="261938"/>
          </a:xfrm>
        </p:spPr>
        <p:txBody>
          <a:bodyPr/>
          <a:lstStyle/>
          <a:p>
            <a:pPr lvl="0"/>
            <a:r>
              <a:rPr lang="en-US" dirty="0" smtClean="0"/>
              <a:t>Click to edit Master text styles</a:t>
            </a:r>
          </a:p>
        </p:txBody>
      </p:sp>
    </p:spTree>
    <p:extLst>
      <p:ext uri="{BB962C8B-B14F-4D97-AF65-F5344CB8AC3E}">
        <p14:creationId xmlns:p14="http://schemas.microsoft.com/office/powerpoint/2010/main" val="3071864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‹Nr.›</a:t>
            </a:fld>
            <a:endParaRPr lang="en-US">
              <a:solidFill>
                <a:srgbClr val="CCCCCC"/>
              </a:solidFill>
            </a:endParaRPr>
          </a:p>
        </p:txBody>
      </p:sp>
      <p:graphicFrame>
        <p:nvGraphicFramePr>
          <p:cNvPr id="5" name="Table 4"/>
          <p:cNvGraphicFramePr>
            <a:graphicFrameLocks noGrp="1"/>
          </p:cNvGraphicFramePr>
          <p:nvPr userDrawn="1">
            <p:extLst>
              <p:ext uri="{D42A27DB-BD31-4B8C-83A1-F6EECF244321}">
                <p14:modId xmlns:p14="http://schemas.microsoft.com/office/powerpoint/2010/main" val="869685028"/>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gridCol w="716414"/>
                <a:gridCol w="434865"/>
              </a:tblGrid>
              <a:tr h="312125">
                <a:tc>
                  <a:txBody>
                    <a:bodyPr/>
                    <a:lstStyle/>
                    <a:p>
                      <a:r>
                        <a:rPr lang="en-US" sz="1100" dirty="0" smtClean="0">
                          <a:solidFill>
                            <a:schemeClr val="bg1"/>
                          </a:solidFill>
                          <a:latin typeface="Arial"/>
                          <a:cs typeface="Arial"/>
                        </a:rPr>
                        <a:t>Answer Choices</a:t>
                      </a:r>
                      <a:endParaRPr lang="en-US" sz="1100" dirty="0">
                        <a:solidFill>
                          <a:schemeClr val="bg1"/>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smtClean="0">
                          <a:solidFill>
                            <a:schemeClr val="bg1"/>
                          </a:solidFill>
                          <a:latin typeface="Arial"/>
                          <a:cs typeface="Arial"/>
                        </a:rPr>
                        <a:t>Responses</a:t>
                      </a:r>
                      <a:endParaRPr lang="en-US" sz="1100" dirty="0">
                        <a:solidFill>
                          <a:schemeClr val="bg1"/>
                        </a:solidFill>
                        <a:latin typeface="Arial"/>
                        <a:cs typeface="Arial"/>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12125">
                <a:tc>
                  <a:txBody>
                    <a:bodyPr/>
                    <a:lstStyle/>
                    <a:p>
                      <a:r>
                        <a:rPr lang="en-US" sz="1050" dirty="0" smtClean="0">
                          <a:solidFill>
                            <a:schemeClr val="tx1"/>
                          </a:solidFill>
                          <a:latin typeface="Arial"/>
                          <a:cs typeface="Arial"/>
                        </a:rPr>
                        <a:t>Less than one year</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1 to 3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3 to 5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25.00%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25</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5 to 7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15.00%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15</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More than seven</a:t>
                      </a:r>
                      <a:r>
                        <a:rPr lang="en-US" sz="1050" baseline="0" dirty="0" smtClean="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40.00%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40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rgbClr val="FFFFFF"/>
                          </a:solidFill>
                          <a:latin typeface="Arial"/>
                          <a:cs typeface="Arial"/>
                        </a:rPr>
                        <a:t>Total</a:t>
                      </a:r>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smtClean="0">
                          <a:solidFill>
                            <a:srgbClr val="FFFFFF"/>
                          </a:solidFill>
                          <a:latin typeface="Arial"/>
                          <a:cs typeface="Arial"/>
                        </a:rPr>
                        <a:t>100</a:t>
                      </a:r>
                      <a:endParaRPr lang="en-US" sz="1050" dirty="0">
                        <a:solidFill>
                          <a:srgbClr val="FFFFFF"/>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89880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deBa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feld 2"/>
          <p:cNvSpPr txBox="1"/>
          <p:nvPr userDrawn="1"/>
        </p:nvSpPr>
        <p:spPr>
          <a:xfrm>
            <a:off x="7884368" y="4881890"/>
            <a:ext cx="648072" cy="246221"/>
          </a:xfrm>
          <a:prstGeom prst="rect">
            <a:avLst/>
          </a:prstGeom>
          <a:noFill/>
        </p:spPr>
        <p:txBody>
          <a:bodyPr wrap="square" rtlCol="0">
            <a:spAutoFit/>
          </a:bodyPr>
          <a:lstStyle/>
          <a:p>
            <a:pPr algn="r"/>
            <a:fld id="{1EAD7E2A-CC13-4AAE-82E9-9F63AC6F7CE5}" type="slidenum">
              <a:rPr lang="de-DE" sz="1000" smtClean="0">
                <a:solidFill>
                  <a:schemeClr val="bg1">
                    <a:lumMod val="50000"/>
                  </a:schemeClr>
                </a:solidFill>
                <a:latin typeface="Roboto Condensed Light" panose="02000000000000000000" pitchFamily="2" charset="0"/>
                <a:ea typeface="Roboto Condensed Light" panose="02000000000000000000" pitchFamily="2" charset="0"/>
              </a:rPr>
              <a:pPr algn="r"/>
              <a:t>‹Nr.›</a:t>
            </a:fld>
            <a:endParaRPr lang="de-DE" sz="1100">
              <a:solidFill>
                <a:schemeClr val="bg1">
                  <a:lumMod val="50000"/>
                </a:schemeClr>
              </a:solidFill>
              <a:latin typeface="Roboto Condensed Light" panose="02000000000000000000" pitchFamily="2" charset="0"/>
              <a:ea typeface="Roboto Condensed Light" panose="02000000000000000000" pitchFamily="2" charset="0"/>
            </a:endParaRPr>
          </a:p>
        </p:txBody>
      </p:sp>
      <p:sp>
        <p:nvSpPr>
          <p:cNvPr id="4" name="Textfeld 3"/>
          <p:cNvSpPr txBox="1"/>
          <p:nvPr userDrawn="1"/>
        </p:nvSpPr>
        <p:spPr>
          <a:xfrm>
            <a:off x="0" y="4881825"/>
            <a:ext cx="2448272" cy="246221"/>
          </a:xfrm>
          <a:prstGeom prst="rect">
            <a:avLst/>
          </a:prstGeom>
          <a:noFill/>
        </p:spPr>
        <p:txBody>
          <a:bodyPr wrap="square" rtlCol="0">
            <a:spAutoFit/>
          </a:bodyPr>
          <a:lstStyle/>
          <a:p>
            <a:r>
              <a:rPr lang="de-DE" sz="1000" kern="1200" smtClean="0">
                <a:solidFill>
                  <a:schemeClr val="bg1">
                    <a:lumMod val="50000"/>
                  </a:schemeClr>
                </a:solidFill>
                <a:latin typeface="Roboto Condensed Light" panose="02000000000000000000" pitchFamily="2" charset="0"/>
                <a:ea typeface="Roboto Condensed Light" panose="02000000000000000000" pitchFamily="2" charset="0"/>
                <a:cs typeface="+mn-cs"/>
              </a:rPr>
              <a:t>© Q division GmbH 2016</a:t>
            </a:r>
            <a:endParaRPr lang="de-DE" sz="1000" kern="1200">
              <a:solidFill>
                <a:schemeClr val="bg1">
                  <a:lumMod val="50000"/>
                </a:schemeClr>
              </a:solidFill>
              <a:latin typeface="Roboto Condensed Light" panose="02000000000000000000" pitchFamily="2" charset="0"/>
              <a:ea typeface="Roboto Condensed Light" panose="02000000000000000000" pitchFamily="2" charset="0"/>
              <a:cs typeface="+mn-cs"/>
            </a:endParaRPr>
          </a:p>
        </p:txBody>
      </p:sp>
      <p:sp>
        <p:nvSpPr>
          <p:cNvPr id="5" name="Titel 1"/>
          <p:cNvSpPr>
            <a:spLocks noGrp="1"/>
          </p:cNvSpPr>
          <p:nvPr>
            <p:ph type="title" hasCustomPrompt="1"/>
          </p:nvPr>
        </p:nvSpPr>
        <p:spPr>
          <a:xfrm>
            <a:off x="18811" y="140412"/>
            <a:ext cx="8441622" cy="559130"/>
          </a:xfrm>
          <a:prstGeom prst="rect">
            <a:avLst/>
          </a:prstGeom>
        </p:spPr>
        <p:txBody>
          <a:bodyPr lIns="0" tIns="0" rIns="0" bIns="0" anchor="ctr" anchorCtr="0"/>
          <a:lstStyle>
            <a:lvl1pPr marL="252000" algn="l">
              <a:lnSpc>
                <a:spcPct val="100000"/>
              </a:lnSpc>
              <a:defRPr>
                <a:solidFill>
                  <a:srgbClr val="1968B3"/>
                </a:solidFill>
                <a:latin typeface="Roboto Condensed Light" panose="02000000000000000000" pitchFamily="2" charset="0"/>
                <a:ea typeface="Roboto Condensed Light" panose="02000000000000000000" pitchFamily="2" charset="0"/>
              </a:defRPr>
            </a:lvl1pPr>
          </a:lstStyle>
          <a:p>
            <a:r>
              <a:rPr lang="de-DE" smtClean="0"/>
              <a:t>HEADLINE 44PT BLAU</a:t>
            </a:r>
            <a:endParaRPr lang="de-DE" dirty="0"/>
          </a:p>
        </p:txBody>
      </p:sp>
    </p:spTree>
    <p:extLst>
      <p:ext uri="{BB962C8B-B14F-4D97-AF65-F5344CB8AC3E}">
        <p14:creationId xmlns:p14="http://schemas.microsoft.com/office/powerpoint/2010/main" val="3176592195"/>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solidFill>
                  <a:srgbClr val="CCCCCC"/>
                </a:solidFill>
              </a:rPr>
              <a:pPr/>
              <a:t>‹Nr.›</a:t>
            </a:fld>
            <a:endParaRPr lang="en-US">
              <a:solidFill>
                <a:srgbClr val="CCCCCC"/>
              </a:solidFill>
            </a:endParaRPr>
          </a:p>
        </p:txBody>
      </p:sp>
    </p:spTree>
    <p:extLst>
      <p:ext uri="{BB962C8B-B14F-4D97-AF65-F5344CB8AC3E}">
        <p14:creationId xmlns:p14="http://schemas.microsoft.com/office/powerpoint/2010/main" val="4290961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‹Nr.›</a:t>
            </a:fld>
            <a:endParaRPr lang="en-US">
              <a:solidFill>
                <a:srgbClr val="CCCCCC"/>
              </a:solidFill>
            </a:endParaRPr>
          </a:p>
        </p:txBody>
      </p:sp>
      <p:sp>
        <p:nvSpPr>
          <p:cNvPr id="7" name="Text Placeholder 6"/>
          <p:cNvSpPr>
            <a:spLocks noGrp="1"/>
          </p:cNvSpPr>
          <p:nvPr>
            <p:ph type="body" sz="quarter" idx="13"/>
          </p:nvPr>
        </p:nvSpPr>
        <p:spPr>
          <a:xfrm>
            <a:off x="115888" y="723900"/>
            <a:ext cx="3887787" cy="261938"/>
          </a:xfrm>
        </p:spPr>
        <p:txBody>
          <a:bodyPr/>
          <a:lstStyle/>
          <a:p>
            <a:pPr lvl="0"/>
            <a:r>
              <a:rPr lang="en-US" dirty="0" smtClean="0"/>
              <a:t>Click to edit Master text styles</a:t>
            </a:r>
          </a:p>
        </p:txBody>
      </p:sp>
    </p:spTree>
    <p:extLst>
      <p:ext uri="{BB962C8B-B14F-4D97-AF65-F5344CB8AC3E}">
        <p14:creationId xmlns:p14="http://schemas.microsoft.com/office/powerpoint/2010/main" val="2802463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‹Nr.›</a:t>
            </a:fld>
            <a:endParaRPr lang="en-US">
              <a:solidFill>
                <a:srgbClr val="CCCCCC"/>
              </a:solidFill>
            </a:endParaRPr>
          </a:p>
        </p:txBody>
      </p:sp>
      <p:graphicFrame>
        <p:nvGraphicFramePr>
          <p:cNvPr id="5" name="Table 4"/>
          <p:cNvGraphicFramePr>
            <a:graphicFrameLocks noGrp="1"/>
          </p:cNvGraphicFramePr>
          <p:nvPr userDrawn="1">
            <p:extLst>
              <p:ext uri="{D42A27DB-BD31-4B8C-83A1-F6EECF244321}">
                <p14:modId xmlns:p14="http://schemas.microsoft.com/office/powerpoint/2010/main" val="2806426143"/>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gridCol w="716414"/>
                <a:gridCol w="434865"/>
              </a:tblGrid>
              <a:tr h="312125">
                <a:tc>
                  <a:txBody>
                    <a:bodyPr/>
                    <a:lstStyle/>
                    <a:p>
                      <a:r>
                        <a:rPr lang="en-US" sz="1100" dirty="0" smtClean="0">
                          <a:solidFill>
                            <a:schemeClr val="bg1"/>
                          </a:solidFill>
                          <a:latin typeface="Arial"/>
                          <a:cs typeface="Arial"/>
                        </a:rPr>
                        <a:t>Answer Choices</a:t>
                      </a:r>
                      <a:endParaRPr lang="en-US" sz="1100" dirty="0">
                        <a:solidFill>
                          <a:schemeClr val="bg1"/>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smtClean="0">
                          <a:solidFill>
                            <a:schemeClr val="bg1"/>
                          </a:solidFill>
                          <a:latin typeface="Arial"/>
                          <a:cs typeface="Arial"/>
                        </a:rPr>
                        <a:t>Responses</a:t>
                      </a:r>
                      <a:endParaRPr lang="en-US" sz="1100" dirty="0">
                        <a:solidFill>
                          <a:schemeClr val="bg1"/>
                        </a:solidFill>
                        <a:latin typeface="Arial"/>
                        <a:cs typeface="Arial"/>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12125">
                <a:tc>
                  <a:txBody>
                    <a:bodyPr/>
                    <a:lstStyle/>
                    <a:p>
                      <a:r>
                        <a:rPr lang="en-US" sz="1050" dirty="0" smtClean="0">
                          <a:solidFill>
                            <a:schemeClr val="tx1"/>
                          </a:solidFill>
                          <a:latin typeface="Arial"/>
                          <a:cs typeface="Arial"/>
                        </a:rPr>
                        <a:t>Less than one year</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1 to 3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3 to 5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25.00%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25</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5 to 7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15.00%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15</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chemeClr val="tx1"/>
                          </a:solidFill>
                          <a:latin typeface="Arial"/>
                          <a:cs typeface="Arial"/>
                        </a:rPr>
                        <a:t>More than seven</a:t>
                      </a:r>
                      <a:r>
                        <a:rPr lang="en-US" sz="1050" baseline="0" dirty="0" smtClean="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40.00%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40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2125">
                <a:tc>
                  <a:txBody>
                    <a:bodyPr/>
                    <a:lstStyle/>
                    <a:p>
                      <a:r>
                        <a:rPr lang="en-US" sz="1050" dirty="0" smtClean="0">
                          <a:solidFill>
                            <a:srgbClr val="FFFFFF"/>
                          </a:solidFill>
                          <a:latin typeface="Arial"/>
                          <a:cs typeface="Arial"/>
                        </a:rPr>
                        <a:t>Total</a:t>
                      </a:r>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smtClean="0">
                          <a:solidFill>
                            <a:srgbClr val="FFFFFF"/>
                          </a:solidFill>
                          <a:latin typeface="Arial"/>
                          <a:cs typeface="Arial"/>
                        </a:rPr>
                        <a:t>100</a:t>
                      </a:r>
                      <a:endParaRPr lang="en-US" sz="1050" dirty="0">
                        <a:solidFill>
                          <a:srgbClr val="FFFFFF"/>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3878551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lvl1pPr>
              <a:defRPr sz="8000"/>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403648" y="3003798"/>
            <a:ext cx="6400800" cy="1314450"/>
          </a:xfrm>
        </p:spPr>
        <p:txBody>
          <a:bodyPr>
            <a:noAutofit/>
          </a:bodyPr>
          <a:lstStyle>
            <a:lvl1pPr marL="0" indent="0" algn="ctr">
              <a:buNone/>
              <a:defRPr sz="3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8534A87F-2541-41C2-87AB-359E5C84BEA8}" type="datetimeFigureOut">
              <a:rPr lang="de-DE" smtClean="0">
                <a:solidFill>
                  <a:prstClr val="black">
                    <a:tint val="75000"/>
                  </a:prstClr>
                </a:solidFill>
              </a:rPr>
              <a:pPr/>
              <a:t>06.03.17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73791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7544" y="339502"/>
            <a:ext cx="7632848" cy="857250"/>
          </a:xfr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457200" y="1491631"/>
            <a:ext cx="8229600" cy="3102992"/>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8534A87F-2541-41C2-87AB-359E5C84BEA8}" type="datetimeFigureOut">
              <a:rPr lang="de-DE" smtClean="0">
                <a:solidFill>
                  <a:prstClr val="black">
                    <a:tint val="75000"/>
                  </a:prstClr>
                </a:solidFill>
              </a:rPr>
              <a:pPr/>
              <a:t>06.03.17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14506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0" y="1347614"/>
            <a:ext cx="9144000" cy="1021556"/>
          </a:xfrm>
        </p:spPr>
        <p:txBody>
          <a:bodyPr anchor="t"/>
          <a:lstStyle>
            <a:lvl1pPr algn="ctr">
              <a:defRPr sz="5000" b="1" cap="all"/>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683568" y="3075806"/>
            <a:ext cx="7772400" cy="1053132"/>
          </a:xfrm>
        </p:spPr>
        <p:txBody>
          <a:bodyPr anchor="t"/>
          <a:lstStyle>
            <a:lvl1pPr marL="0" indent="0" algn="ctr">
              <a:buNone/>
              <a:defRPr sz="2000">
                <a:solidFill>
                  <a:srgbClr val="9B9B9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
        <p:nvSpPr>
          <p:cNvPr id="4" name="Datumsplatzhalter 3"/>
          <p:cNvSpPr>
            <a:spLocks noGrp="1"/>
          </p:cNvSpPr>
          <p:nvPr>
            <p:ph type="dt" sz="half" idx="10"/>
          </p:nvPr>
        </p:nvSpPr>
        <p:spPr/>
        <p:txBody>
          <a:bodyPr/>
          <a:lstStyle/>
          <a:p>
            <a:fld id="{8534A87F-2541-41C2-87AB-359E5C84BEA8}" type="datetimeFigureOut">
              <a:rPr lang="de-DE" smtClean="0">
                <a:solidFill>
                  <a:prstClr val="black">
                    <a:tint val="75000"/>
                  </a:prstClr>
                </a:solidFill>
              </a:rPr>
              <a:pPr/>
              <a:t>06.03.17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281760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7544" y="267494"/>
            <a:ext cx="8229600" cy="857250"/>
          </a:xfrm>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457200" y="1419623"/>
            <a:ext cx="40386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1419621"/>
            <a:ext cx="4038600" cy="31750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Datumsplatzhalter 4"/>
          <p:cNvSpPr>
            <a:spLocks noGrp="1"/>
          </p:cNvSpPr>
          <p:nvPr>
            <p:ph type="dt" sz="half" idx="10"/>
          </p:nvPr>
        </p:nvSpPr>
        <p:spPr/>
        <p:txBody>
          <a:bodyPr/>
          <a:lstStyle/>
          <a:p>
            <a:fld id="{8534A87F-2541-41C2-87AB-359E5C84BEA8}" type="datetimeFigureOut">
              <a:rPr lang="de-DE" smtClean="0">
                <a:solidFill>
                  <a:prstClr val="black">
                    <a:tint val="75000"/>
                  </a:prstClr>
                </a:solidFill>
              </a:rPr>
              <a:pPr/>
              <a:t>06.03.17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736924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8534A87F-2541-41C2-87AB-359E5C84BEA8}" type="datetimeFigureOut">
              <a:rPr lang="de-DE" smtClean="0">
                <a:solidFill>
                  <a:prstClr val="black">
                    <a:tint val="75000"/>
                  </a:prstClr>
                </a:solidFill>
              </a:rPr>
              <a:pPr/>
              <a:t>06.03.17</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749743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5"/>
          <p:cNvSpPr>
            <a:spLocks noGrp="1"/>
          </p:cNvSpPr>
          <p:nvPr>
            <p:ph type="title"/>
          </p:nvPr>
        </p:nvSpPr>
        <p:spPr>
          <a:xfrm>
            <a:off x="539552" y="1995686"/>
            <a:ext cx="8229600" cy="857250"/>
          </a:xfrm>
        </p:spPr>
        <p:txBody>
          <a:bodyPr/>
          <a:lstStyle>
            <a:lvl1pPr>
              <a:defRPr sz="6000"/>
            </a:lvl1pPr>
          </a:lstStyle>
          <a:p>
            <a:r>
              <a:rPr lang="de-DE" dirty="0" smtClean="0"/>
              <a:t>Titelmasterformat durch Klicken bearbeiten</a:t>
            </a:r>
            <a:endParaRPr lang="de-DE" dirty="0"/>
          </a:p>
        </p:txBody>
      </p:sp>
      <p:sp>
        <p:nvSpPr>
          <p:cNvPr id="7" name="Datumsplatzhalter 6"/>
          <p:cNvSpPr>
            <a:spLocks noGrp="1"/>
          </p:cNvSpPr>
          <p:nvPr>
            <p:ph type="dt" sz="half" idx="10"/>
          </p:nvPr>
        </p:nvSpPr>
        <p:spPr/>
        <p:txBody>
          <a:bodyPr/>
          <a:lstStyle/>
          <a:p>
            <a:fld id="{8534A87F-2541-41C2-87AB-359E5C84BEA8}" type="datetimeFigureOut">
              <a:rPr lang="de-DE" smtClean="0">
                <a:solidFill>
                  <a:prstClr val="black">
                    <a:tint val="75000"/>
                  </a:prstClr>
                </a:solidFill>
              </a:rPr>
              <a:pPr/>
              <a:t>06.03.17</a:t>
            </a:fld>
            <a:endParaRPr lang="de-DE" dirty="0">
              <a:solidFill>
                <a:prstClr val="black">
                  <a:tint val="75000"/>
                </a:prstClr>
              </a:solidFill>
            </a:endParaRPr>
          </a:p>
        </p:txBody>
      </p:sp>
      <p:sp>
        <p:nvSpPr>
          <p:cNvPr id="8" name="Foliennummernplatzhalter 7"/>
          <p:cNvSpPr>
            <a:spLocks noGrp="1"/>
          </p:cNvSpPr>
          <p:nvPr>
            <p:ph type="sldNum" sz="quarter" idx="11"/>
          </p:nvPr>
        </p:nvSpPr>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
        <p:nvSpPr>
          <p:cNvPr id="9" name="Fußzeilenplatzhalter 8"/>
          <p:cNvSpPr>
            <a:spLocks noGrp="1"/>
          </p:cNvSpPr>
          <p:nvPr>
            <p:ph type="ftr" sz="quarter" idx="12"/>
          </p:nvPr>
        </p:nvSpPr>
        <p:spPr/>
        <p:txBody>
          <a:bodyPr/>
          <a:lstStyle/>
          <a:p>
            <a:endParaRPr lang="de-DE" dirty="0">
              <a:solidFill>
                <a:prstClr val="black">
                  <a:tint val="75000"/>
                </a:prstClr>
              </a:solidFill>
            </a:endParaRPr>
          </a:p>
        </p:txBody>
      </p:sp>
    </p:spTree>
    <p:extLst>
      <p:ext uri="{BB962C8B-B14F-4D97-AF65-F5344CB8AC3E}">
        <p14:creationId xmlns:p14="http://schemas.microsoft.com/office/powerpoint/2010/main" val="326278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bg>
      <p:bgPr>
        <a:solidFill>
          <a:schemeClr val="bg1"/>
        </a:solidFill>
        <a:effectLst/>
      </p:bgPr>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534A87F-2541-41C2-87AB-359E5C84BEA8}" type="datetimeFigureOut">
              <a:rPr lang="de-DE" smtClean="0">
                <a:solidFill>
                  <a:prstClr val="black">
                    <a:tint val="75000"/>
                  </a:prstClr>
                </a:solidFill>
              </a:rPr>
              <a:pPr/>
              <a:t>06.03.17</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546602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Head">
    <p:spTree>
      <p:nvGrpSpPr>
        <p:cNvPr id="1" name=""/>
        <p:cNvGrpSpPr/>
        <p:nvPr/>
      </p:nvGrpSpPr>
      <p:grpSpPr>
        <a:xfrm>
          <a:off x="0" y="0"/>
          <a:ext cx="0" cy="0"/>
          <a:chOff x="0" y="0"/>
          <a:chExt cx="0" cy="0"/>
        </a:xfrm>
      </p:grpSpPr>
      <p:sp>
        <p:nvSpPr>
          <p:cNvPr id="3" name="Rechteck 2"/>
          <p:cNvSpPr/>
          <p:nvPr userDrawn="1"/>
        </p:nvSpPr>
        <p:spPr>
          <a:xfrm>
            <a:off x="0" y="1"/>
            <a:ext cx="9144000" cy="843557"/>
          </a:xfrm>
          <a:prstGeom prst="rect">
            <a:avLst/>
          </a:prstGeom>
          <a:solidFill>
            <a:srgbClr val="1968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prstClr val="white"/>
              </a:solidFill>
            </a:endParaRPr>
          </a:p>
        </p:txBody>
      </p:sp>
      <p:sp>
        <p:nvSpPr>
          <p:cNvPr id="5" name="Titel 1"/>
          <p:cNvSpPr>
            <a:spLocks noGrp="1"/>
          </p:cNvSpPr>
          <p:nvPr>
            <p:ph type="title" hasCustomPrompt="1"/>
          </p:nvPr>
        </p:nvSpPr>
        <p:spPr>
          <a:xfrm>
            <a:off x="0" y="140412"/>
            <a:ext cx="9125189" cy="559130"/>
          </a:xfrm>
          <a:prstGeom prst="rect">
            <a:avLst/>
          </a:prstGeom>
        </p:spPr>
        <p:txBody>
          <a:bodyPr lIns="0" tIns="0" rIns="0" bIns="0" anchor="ctr" anchorCtr="0"/>
          <a:lstStyle>
            <a:lvl1pPr marL="252000" algn="l">
              <a:lnSpc>
                <a:spcPct val="100000"/>
              </a:lnSpc>
              <a:defRPr sz="4400">
                <a:solidFill>
                  <a:schemeClr val="bg1"/>
                </a:solidFill>
                <a:latin typeface="Roboto Condensed Light" panose="02000000000000000000" pitchFamily="2" charset="0"/>
                <a:ea typeface="Roboto Condensed Light" panose="02000000000000000000" pitchFamily="2" charset="0"/>
              </a:defRPr>
            </a:lvl1pPr>
          </a:lstStyle>
          <a:p>
            <a:r>
              <a:rPr lang="de-DE" smtClean="0"/>
              <a:t>HEADLINE 44PT WEIß</a:t>
            </a:r>
            <a:endParaRPr lang="de-DE" dirty="0"/>
          </a:p>
        </p:txBody>
      </p:sp>
      <p:sp>
        <p:nvSpPr>
          <p:cNvPr id="6" name="Textfeld 5"/>
          <p:cNvSpPr txBox="1"/>
          <p:nvPr userDrawn="1"/>
        </p:nvSpPr>
        <p:spPr>
          <a:xfrm>
            <a:off x="7884368" y="4881890"/>
            <a:ext cx="648072" cy="246221"/>
          </a:xfrm>
          <a:prstGeom prst="rect">
            <a:avLst/>
          </a:prstGeom>
          <a:noFill/>
        </p:spPr>
        <p:txBody>
          <a:bodyPr wrap="square" rtlCol="0">
            <a:spAutoFit/>
          </a:bodyPr>
          <a:lstStyle/>
          <a:p>
            <a:pPr algn="r"/>
            <a:fld id="{1EAD7E2A-CC13-4AAE-82E9-9F63AC6F7CE5}" type="slidenum">
              <a:rPr lang="de-DE" sz="1000" smtClean="0">
                <a:solidFill>
                  <a:schemeClr val="bg1">
                    <a:lumMod val="50000"/>
                  </a:schemeClr>
                </a:solidFill>
                <a:latin typeface="Roboto Condensed Light" panose="02000000000000000000" pitchFamily="2" charset="0"/>
                <a:ea typeface="Roboto Condensed Light" panose="02000000000000000000" pitchFamily="2" charset="0"/>
              </a:rPr>
              <a:pPr algn="r"/>
              <a:t>‹Nr.›</a:t>
            </a:fld>
            <a:endParaRPr lang="de-DE" sz="1100">
              <a:solidFill>
                <a:schemeClr val="bg1">
                  <a:lumMod val="50000"/>
                </a:schemeClr>
              </a:solidFill>
              <a:latin typeface="Roboto Condensed Light" panose="02000000000000000000" pitchFamily="2" charset="0"/>
              <a:ea typeface="Roboto Condensed Light" panose="02000000000000000000" pitchFamily="2" charset="0"/>
            </a:endParaRPr>
          </a:p>
        </p:txBody>
      </p:sp>
      <p:sp>
        <p:nvSpPr>
          <p:cNvPr id="7" name="Textfeld 6"/>
          <p:cNvSpPr txBox="1"/>
          <p:nvPr userDrawn="1"/>
        </p:nvSpPr>
        <p:spPr>
          <a:xfrm>
            <a:off x="0" y="4881825"/>
            <a:ext cx="2448272" cy="246221"/>
          </a:xfrm>
          <a:prstGeom prst="rect">
            <a:avLst/>
          </a:prstGeom>
          <a:noFill/>
        </p:spPr>
        <p:txBody>
          <a:bodyPr wrap="square" rtlCol="0">
            <a:spAutoFit/>
          </a:bodyPr>
          <a:lstStyle/>
          <a:p>
            <a:r>
              <a:rPr lang="de-DE" sz="1000" kern="1200" smtClean="0">
                <a:solidFill>
                  <a:schemeClr val="bg1">
                    <a:lumMod val="50000"/>
                  </a:schemeClr>
                </a:solidFill>
                <a:latin typeface="Roboto Condensed Light" panose="02000000000000000000" pitchFamily="2" charset="0"/>
                <a:ea typeface="Roboto Condensed Light" panose="02000000000000000000" pitchFamily="2" charset="0"/>
                <a:cs typeface="+mn-cs"/>
              </a:rPr>
              <a:t>© Q division GmbH 2016</a:t>
            </a:r>
            <a:endParaRPr lang="de-DE" sz="1000" kern="1200">
              <a:solidFill>
                <a:schemeClr val="bg1">
                  <a:lumMod val="50000"/>
                </a:schemeClr>
              </a:solidFill>
              <a:latin typeface="Roboto Condensed Light" panose="02000000000000000000" pitchFamily="2" charset="0"/>
              <a:ea typeface="Roboto Condensed Light" panose="02000000000000000000" pitchFamily="2" charset="0"/>
              <a:cs typeface="+mn-cs"/>
            </a:endParaRPr>
          </a:p>
        </p:txBody>
      </p:sp>
      <p:sp>
        <p:nvSpPr>
          <p:cNvPr id="8" name="Textplatzhalter 3"/>
          <p:cNvSpPr>
            <a:spLocks noGrp="1"/>
          </p:cNvSpPr>
          <p:nvPr>
            <p:ph type="body" sz="quarter" idx="11" hasCustomPrompt="1"/>
          </p:nvPr>
        </p:nvSpPr>
        <p:spPr>
          <a:xfrm>
            <a:off x="179512" y="1271371"/>
            <a:ext cx="8784976" cy="3610519"/>
          </a:xfrm>
          <a:prstGeom prst="rect">
            <a:avLst/>
          </a:prstGeom>
        </p:spPr>
        <p:txBody>
          <a:bodyPr lIns="0" tIns="0" rIns="0" bIns="0" numCol="1" spcCol="0"/>
          <a:lstStyle>
            <a:lvl1pPr marL="0" indent="0">
              <a:buFont typeface="Arial" panose="020B0604020202020204" pitchFamily="34" charset="0"/>
              <a:buNone/>
              <a:defRPr sz="1600">
                <a:latin typeface="Roboto Condensed" panose="02000000000000000000" pitchFamily="2" charset="0"/>
                <a:ea typeface="Roboto Condensed" panose="02000000000000000000" pitchFamily="2" charset="0"/>
              </a:defRPr>
            </a:lvl1pPr>
            <a:lvl2pPr marL="457200" indent="0">
              <a:lnSpc>
                <a:spcPct val="150000"/>
              </a:lnSpc>
              <a:spcBef>
                <a:spcPts val="300"/>
              </a:spcBef>
              <a:buClr>
                <a:srgbClr val="2D6EA6"/>
              </a:buClr>
              <a:buSzPct val="120000"/>
              <a:buFont typeface="Arial" pitchFamily="34" charset="0"/>
              <a:buNone/>
              <a:defRPr sz="1800" baseline="0">
                <a:latin typeface="Roboto Condensed" panose="02000000000000000000" pitchFamily="2" charset="0"/>
                <a:ea typeface="Roboto Condensed" panose="02000000000000000000" pitchFamily="2" charset="0"/>
              </a:defRPr>
            </a:lvl2pPr>
            <a:lvl3pPr marL="914400" indent="0">
              <a:buNone/>
              <a:defRPr sz="1600">
                <a:latin typeface="Roboto Condensed" panose="02000000000000000000" pitchFamily="2" charset="0"/>
                <a:ea typeface="Roboto Condensed" panose="02000000000000000000" pitchFamily="2" charset="0"/>
              </a:defRPr>
            </a:lvl3pPr>
            <a:lvl4pPr marL="1371600" indent="0">
              <a:buNone/>
              <a:defRPr sz="1600">
                <a:latin typeface="Roboto Condensed" panose="02000000000000000000" pitchFamily="2" charset="0"/>
                <a:ea typeface="Roboto Condensed" panose="02000000000000000000" pitchFamily="2" charset="0"/>
              </a:defRPr>
            </a:lvl4pPr>
            <a:lvl5pPr marL="1828800" indent="0">
              <a:buNone/>
              <a:defRPr sz="1600">
                <a:latin typeface="Roboto Condensed" panose="02000000000000000000" pitchFamily="2" charset="0"/>
                <a:ea typeface="Roboto Condensed" panose="02000000000000000000" pitchFamily="2" charset="0"/>
              </a:defRPr>
            </a:lvl5pPr>
          </a:lstStyle>
          <a:p>
            <a:pPr lvl="1">
              <a:lnSpc>
                <a:spcPct val="150000"/>
              </a:lnSpc>
              <a:spcBef>
                <a:spcPts val="300"/>
              </a:spcBef>
              <a:buClr>
                <a:srgbClr val="2D6EA6"/>
              </a:buClr>
              <a:buSzPct val="120000"/>
              <a:defRPr sz="1800"/>
            </a:pPr>
            <a:r>
              <a:rPr lang="de-DE" sz="1600" smtClean="0">
                <a:latin typeface="Roboto Condensed" pitchFamily="2" charset="0"/>
                <a:ea typeface="Roboto Condensed" pitchFamily="2" charset="0"/>
                <a:cs typeface="Roboto Condensed  "/>
                <a:sym typeface="Rajdhani Semibold"/>
              </a:rPr>
              <a:t>Rob Condensed 16</a:t>
            </a:r>
          </a:p>
          <a:p>
            <a:pPr lvl="0"/>
            <a:endParaRPr lang="de-DE"/>
          </a:p>
        </p:txBody>
      </p:sp>
      <p:sp>
        <p:nvSpPr>
          <p:cNvPr id="9" name="Textplatzhalter 13"/>
          <p:cNvSpPr>
            <a:spLocks noGrp="1"/>
          </p:cNvSpPr>
          <p:nvPr>
            <p:ph type="body" sz="quarter" idx="12" hasCustomPrompt="1"/>
          </p:nvPr>
        </p:nvSpPr>
        <p:spPr>
          <a:xfrm>
            <a:off x="539552" y="920070"/>
            <a:ext cx="2459038" cy="42754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000" b="0" i="0" baseline="0">
                <a:solidFill>
                  <a:srgbClr val="1968B3"/>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de-DE" sz="2000" b="1" smtClean="0">
                <a:solidFill>
                  <a:srgbClr val="1968B3"/>
                </a:solidFill>
                <a:latin typeface="Roboto Condensed" pitchFamily="2" charset="0"/>
                <a:ea typeface="Roboto Condensed" pitchFamily="2" charset="0"/>
                <a:cs typeface="Arial Narrow"/>
                <a:sym typeface="Rajdhani Semibold"/>
              </a:rPr>
              <a:t>Condensed Bold 20</a:t>
            </a:r>
          </a:p>
        </p:txBody>
      </p:sp>
    </p:spTree>
    <p:extLst>
      <p:ext uri="{BB962C8B-B14F-4D97-AF65-F5344CB8AC3E}">
        <p14:creationId xmlns:p14="http://schemas.microsoft.com/office/powerpoint/2010/main" val="4236594080"/>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1" y="411510"/>
            <a:ext cx="3008313" cy="664814"/>
          </a:xfrm>
        </p:spPr>
        <p:txBody>
          <a:bodyPr anchor="b"/>
          <a:lstStyle>
            <a:lvl1pPr algn="l">
              <a:defRPr sz="20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411510"/>
            <a:ext cx="5111750" cy="418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1" y="1203598"/>
            <a:ext cx="3008313" cy="3391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5" name="Datumsplatzhalter 4"/>
          <p:cNvSpPr>
            <a:spLocks noGrp="1"/>
          </p:cNvSpPr>
          <p:nvPr>
            <p:ph type="dt" sz="half" idx="10"/>
          </p:nvPr>
        </p:nvSpPr>
        <p:spPr/>
        <p:txBody>
          <a:bodyPr/>
          <a:lstStyle/>
          <a:p>
            <a:fld id="{8534A87F-2541-41C2-87AB-359E5C84BEA8}" type="datetimeFigureOut">
              <a:rPr lang="de-DE" smtClean="0">
                <a:solidFill>
                  <a:prstClr val="black">
                    <a:tint val="75000"/>
                  </a:prstClr>
                </a:solidFill>
              </a:rPr>
              <a:pPr/>
              <a:t>06.03.17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595825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534A87F-2541-41C2-87AB-359E5C84BEA8}" type="datetimeFigureOut">
              <a:rPr lang="de-DE" smtClean="0">
                <a:solidFill>
                  <a:prstClr val="black">
                    <a:tint val="75000"/>
                  </a:prstClr>
                </a:solidFill>
              </a:rPr>
              <a:pPr/>
              <a:t>06.03.17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1944976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Start">
    <p:bg>
      <p:bgPr>
        <a:blipFill rotWithShape="1">
          <a:blip r:embed="rId2"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5350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Bar_blueGRadi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hteck 3"/>
          <p:cNvSpPr/>
          <p:nvPr userDrawn="1"/>
        </p:nvSpPr>
        <p:spPr>
          <a:xfrm>
            <a:off x="0" y="1"/>
            <a:ext cx="9144000" cy="843557"/>
          </a:xfrm>
          <a:prstGeom prst="rect">
            <a:avLst/>
          </a:prstGeom>
          <a:solidFill>
            <a:srgbClr val="1968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prstClr val="white"/>
              </a:solidFill>
            </a:endParaRPr>
          </a:p>
        </p:txBody>
      </p:sp>
      <p:sp>
        <p:nvSpPr>
          <p:cNvPr id="5" name="Titel 1"/>
          <p:cNvSpPr>
            <a:spLocks noGrp="1"/>
          </p:cNvSpPr>
          <p:nvPr>
            <p:ph type="title" hasCustomPrompt="1"/>
          </p:nvPr>
        </p:nvSpPr>
        <p:spPr>
          <a:xfrm>
            <a:off x="18810" y="140412"/>
            <a:ext cx="9125189" cy="559130"/>
          </a:xfrm>
          <a:prstGeom prst="rect">
            <a:avLst/>
          </a:prstGeom>
        </p:spPr>
        <p:txBody>
          <a:bodyPr lIns="0" tIns="0" rIns="0" bIns="0" anchor="ctr" anchorCtr="0"/>
          <a:lstStyle>
            <a:lvl1pPr marL="252000" algn="l">
              <a:lnSpc>
                <a:spcPct val="100000"/>
              </a:lnSpc>
              <a:defRPr>
                <a:solidFill>
                  <a:schemeClr val="bg1"/>
                </a:solidFill>
                <a:latin typeface="Roboto Condensed Light" panose="02000000000000000000" pitchFamily="2" charset="0"/>
                <a:ea typeface="Roboto Condensed Light" panose="02000000000000000000" pitchFamily="2" charset="0"/>
              </a:defRPr>
            </a:lvl1pPr>
          </a:lstStyle>
          <a:p>
            <a:r>
              <a:rPr lang="de-DE" dirty="0" smtClean="0"/>
              <a:t>TITELMASTERFORMAT DURCH KLICKEN</a:t>
            </a:r>
            <a:endParaRPr lang="de-DE" dirty="0"/>
          </a:p>
        </p:txBody>
      </p:sp>
      <p:sp>
        <p:nvSpPr>
          <p:cNvPr id="6" name="Textfeld 5"/>
          <p:cNvSpPr txBox="1"/>
          <p:nvPr userDrawn="1"/>
        </p:nvSpPr>
        <p:spPr>
          <a:xfrm>
            <a:off x="8495928" y="4881890"/>
            <a:ext cx="648072" cy="246221"/>
          </a:xfrm>
          <a:prstGeom prst="rect">
            <a:avLst/>
          </a:prstGeom>
          <a:noFill/>
        </p:spPr>
        <p:txBody>
          <a:bodyPr wrap="square" rtlCol="0">
            <a:spAutoFit/>
          </a:bodyPr>
          <a:lstStyle/>
          <a:p>
            <a:pPr algn="r"/>
            <a:fld id="{1EAD7E2A-CC13-4AAE-82E9-9F63AC6F7CE5}" type="slidenum">
              <a:rPr lang="de-DE" sz="1000" smtClean="0">
                <a:solidFill>
                  <a:prstClr val="white">
                    <a:lumMod val="50000"/>
                  </a:prstClr>
                </a:solidFill>
                <a:latin typeface="Roboto Condensed Light" panose="02000000000000000000" pitchFamily="2" charset="0"/>
                <a:ea typeface="Roboto Condensed Light" panose="02000000000000000000" pitchFamily="2" charset="0"/>
              </a:rPr>
              <a:pPr algn="r"/>
              <a:t>‹Nr.›</a:t>
            </a:fld>
            <a:endParaRPr lang="de-DE" sz="1100">
              <a:solidFill>
                <a:prstClr val="white">
                  <a:lumMod val="50000"/>
                </a:prstClr>
              </a:solidFill>
              <a:latin typeface="Roboto Condensed Light" panose="02000000000000000000" pitchFamily="2" charset="0"/>
              <a:ea typeface="Roboto Condensed Light" panose="02000000000000000000" pitchFamily="2" charset="0"/>
            </a:endParaRPr>
          </a:p>
        </p:txBody>
      </p:sp>
      <p:sp>
        <p:nvSpPr>
          <p:cNvPr id="9" name="Textfeld 8"/>
          <p:cNvSpPr txBox="1"/>
          <p:nvPr userDrawn="1"/>
        </p:nvSpPr>
        <p:spPr>
          <a:xfrm>
            <a:off x="0" y="4881825"/>
            <a:ext cx="2448272" cy="246221"/>
          </a:xfrm>
          <a:prstGeom prst="rect">
            <a:avLst/>
          </a:prstGeom>
          <a:noFill/>
        </p:spPr>
        <p:txBody>
          <a:bodyPr wrap="square" rtlCol="0">
            <a:spAutoFit/>
          </a:bodyPr>
          <a:lstStyle/>
          <a:p>
            <a:r>
              <a:rPr lang="de-DE" sz="1000" smtClean="0">
                <a:solidFill>
                  <a:prstClr val="white">
                    <a:lumMod val="50000"/>
                  </a:prstClr>
                </a:solidFill>
                <a:latin typeface="Roboto Condensed Light" panose="02000000000000000000" pitchFamily="2" charset="0"/>
                <a:ea typeface="Roboto Condensed Light" panose="02000000000000000000" pitchFamily="2" charset="0"/>
              </a:rPr>
              <a:t>© Q division GmbH 2016 | confidential</a:t>
            </a:r>
            <a:endParaRPr lang="de-DE" sz="1000">
              <a:solidFill>
                <a:prstClr val="white">
                  <a:lumMod val="50000"/>
                </a:prst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1174007470"/>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extfeld 1"/>
          <p:cNvSpPr txBox="1"/>
          <p:nvPr userDrawn="1"/>
        </p:nvSpPr>
        <p:spPr>
          <a:xfrm>
            <a:off x="7884368" y="4881890"/>
            <a:ext cx="648072" cy="246221"/>
          </a:xfrm>
          <a:prstGeom prst="rect">
            <a:avLst/>
          </a:prstGeom>
          <a:noFill/>
        </p:spPr>
        <p:txBody>
          <a:bodyPr wrap="square" rtlCol="0">
            <a:spAutoFit/>
          </a:bodyPr>
          <a:lstStyle/>
          <a:p>
            <a:pPr algn="r"/>
            <a:fld id="{1EAD7E2A-CC13-4AAE-82E9-9F63AC6F7CE5}" type="slidenum">
              <a:rPr lang="de-DE" sz="1000" smtClean="0">
                <a:solidFill>
                  <a:prstClr val="white">
                    <a:lumMod val="50000"/>
                  </a:prstClr>
                </a:solidFill>
                <a:latin typeface="Roboto Condensed Light" panose="02000000000000000000" pitchFamily="2" charset="0"/>
                <a:ea typeface="Roboto Condensed Light" panose="02000000000000000000" pitchFamily="2" charset="0"/>
              </a:rPr>
              <a:pPr algn="r"/>
              <a:t>‹Nr.›</a:t>
            </a:fld>
            <a:endParaRPr lang="de-DE" sz="1100">
              <a:solidFill>
                <a:prstClr val="white">
                  <a:lumMod val="50000"/>
                </a:prstClr>
              </a:solidFill>
              <a:latin typeface="Roboto Condensed Light" panose="02000000000000000000" pitchFamily="2" charset="0"/>
              <a:ea typeface="Roboto Condensed Light" panose="02000000000000000000" pitchFamily="2" charset="0"/>
            </a:endParaRPr>
          </a:p>
        </p:txBody>
      </p:sp>
      <p:sp>
        <p:nvSpPr>
          <p:cNvPr id="3" name="Textfeld 2"/>
          <p:cNvSpPr txBox="1"/>
          <p:nvPr userDrawn="1"/>
        </p:nvSpPr>
        <p:spPr>
          <a:xfrm>
            <a:off x="0" y="4881825"/>
            <a:ext cx="2448272" cy="246221"/>
          </a:xfrm>
          <a:prstGeom prst="rect">
            <a:avLst/>
          </a:prstGeom>
          <a:noFill/>
        </p:spPr>
        <p:txBody>
          <a:bodyPr wrap="square" rtlCol="0">
            <a:spAutoFit/>
          </a:bodyPr>
          <a:lstStyle/>
          <a:p>
            <a:r>
              <a:rPr lang="de-DE" sz="1000" smtClean="0">
                <a:solidFill>
                  <a:prstClr val="white">
                    <a:lumMod val="50000"/>
                  </a:prstClr>
                </a:solidFill>
                <a:latin typeface="Roboto Condensed Light" panose="02000000000000000000" pitchFamily="2" charset="0"/>
                <a:ea typeface="Roboto Condensed Light" panose="02000000000000000000" pitchFamily="2" charset="0"/>
              </a:rPr>
              <a:t>© Q division GmbH 2016</a:t>
            </a:r>
            <a:endParaRPr lang="de-DE" sz="1000">
              <a:solidFill>
                <a:prstClr val="white">
                  <a:lumMod val="50000"/>
                </a:prst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589951480"/>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ankHeadline">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18810" y="140412"/>
            <a:ext cx="9125189" cy="559130"/>
          </a:xfrm>
          <a:prstGeom prst="rect">
            <a:avLst/>
          </a:prstGeom>
        </p:spPr>
        <p:txBody>
          <a:bodyPr lIns="0" tIns="0" rIns="0" bIns="0" anchor="ctr" anchorCtr="0"/>
          <a:lstStyle>
            <a:lvl1pPr marL="252000" algn="l">
              <a:lnSpc>
                <a:spcPct val="100000"/>
              </a:lnSpc>
              <a:defRPr>
                <a:solidFill>
                  <a:srgbClr val="1968B3"/>
                </a:solidFill>
                <a:latin typeface="Roboto Condensed Light" panose="02000000000000000000" pitchFamily="2" charset="0"/>
                <a:ea typeface="Roboto Condensed Light" panose="02000000000000000000" pitchFamily="2" charset="0"/>
              </a:defRPr>
            </a:lvl1pPr>
          </a:lstStyle>
          <a:p>
            <a:r>
              <a:rPr lang="de-DE" smtClean="0"/>
              <a:t>HEADLINE 44PT BLAU</a:t>
            </a:r>
            <a:endParaRPr lang="de-DE" dirty="0"/>
          </a:p>
        </p:txBody>
      </p:sp>
      <p:sp>
        <p:nvSpPr>
          <p:cNvPr id="4" name="Textfeld 3"/>
          <p:cNvSpPr txBox="1"/>
          <p:nvPr userDrawn="1"/>
        </p:nvSpPr>
        <p:spPr>
          <a:xfrm>
            <a:off x="7884368" y="4881890"/>
            <a:ext cx="648072" cy="246221"/>
          </a:xfrm>
          <a:prstGeom prst="rect">
            <a:avLst/>
          </a:prstGeom>
          <a:noFill/>
        </p:spPr>
        <p:txBody>
          <a:bodyPr wrap="square" rtlCol="0">
            <a:spAutoFit/>
          </a:bodyPr>
          <a:lstStyle/>
          <a:p>
            <a:pPr algn="r"/>
            <a:fld id="{1EAD7E2A-CC13-4AAE-82E9-9F63AC6F7CE5}" type="slidenum">
              <a:rPr lang="de-DE" sz="1000" smtClean="0">
                <a:solidFill>
                  <a:prstClr val="white">
                    <a:lumMod val="50000"/>
                  </a:prstClr>
                </a:solidFill>
                <a:latin typeface="Roboto Condensed Light" panose="02000000000000000000" pitchFamily="2" charset="0"/>
                <a:ea typeface="Roboto Condensed Light" panose="02000000000000000000" pitchFamily="2" charset="0"/>
              </a:rPr>
              <a:pPr algn="r"/>
              <a:t>‹Nr.›</a:t>
            </a:fld>
            <a:endParaRPr lang="de-DE" sz="1100">
              <a:solidFill>
                <a:prstClr val="white">
                  <a:lumMod val="50000"/>
                </a:prst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338234415"/>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lvl1pPr>
              <a:defRPr sz="8000"/>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403648" y="3003798"/>
            <a:ext cx="6400800" cy="1314450"/>
          </a:xfrm>
        </p:spPr>
        <p:txBody>
          <a:bodyPr>
            <a:noAutofit/>
          </a:bodyPr>
          <a:lstStyle>
            <a:lvl1pPr marL="0" indent="0" algn="ctr">
              <a:buNone/>
              <a:defRPr sz="3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8534A87F-2541-41C2-87AB-359E5C84BEA8}" type="datetimeFigureOut">
              <a:rPr lang="de-DE" smtClean="0">
                <a:solidFill>
                  <a:prstClr val="black">
                    <a:tint val="75000"/>
                  </a:prstClr>
                </a:solidFill>
              </a:rPr>
              <a:pPr/>
              <a:t>06.03.17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3867996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7544" y="339502"/>
            <a:ext cx="7632848" cy="857250"/>
          </a:xfr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457200" y="1491631"/>
            <a:ext cx="8229600" cy="3102992"/>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8534A87F-2541-41C2-87AB-359E5C84BEA8}" type="datetimeFigureOut">
              <a:rPr lang="de-DE" smtClean="0">
                <a:solidFill>
                  <a:prstClr val="black">
                    <a:tint val="75000"/>
                  </a:prstClr>
                </a:solidFill>
              </a:rPr>
              <a:pPr/>
              <a:t>06.03.17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480250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0" y="1347614"/>
            <a:ext cx="9144000" cy="1021556"/>
          </a:xfrm>
        </p:spPr>
        <p:txBody>
          <a:bodyPr anchor="t"/>
          <a:lstStyle>
            <a:lvl1pPr algn="ctr">
              <a:defRPr sz="5000" b="1" cap="all"/>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683568" y="3075806"/>
            <a:ext cx="7772400" cy="1053132"/>
          </a:xfrm>
        </p:spPr>
        <p:txBody>
          <a:bodyPr anchor="t"/>
          <a:lstStyle>
            <a:lvl1pPr marL="0" indent="0" algn="ctr">
              <a:buNone/>
              <a:defRPr sz="2000">
                <a:solidFill>
                  <a:srgbClr val="9B9B9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
        <p:nvSpPr>
          <p:cNvPr id="4" name="Datumsplatzhalter 3"/>
          <p:cNvSpPr>
            <a:spLocks noGrp="1"/>
          </p:cNvSpPr>
          <p:nvPr>
            <p:ph type="dt" sz="half" idx="10"/>
          </p:nvPr>
        </p:nvSpPr>
        <p:spPr/>
        <p:txBody>
          <a:bodyPr/>
          <a:lstStyle/>
          <a:p>
            <a:fld id="{8534A87F-2541-41C2-87AB-359E5C84BEA8}" type="datetimeFigureOut">
              <a:rPr lang="de-DE" smtClean="0">
                <a:solidFill>
                  <a:prstClr val="black">
                    <a:tint val="75000"/>
                  </a:prstClr>
                </a:solidFill>
              </a:rPr>
              <a:pPr/>
              <a:t>06.03.17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5617254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Zwei Inhal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7544" y="267494"/>
            <a:ext cx="8229600" cy="857250"/>
          </a:xfrm>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457200" y="1419623"/>
            <a:ext cx="40386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1419621"/>
            <a:ext cx="4038600" cy="31750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Datumsplatzhalter 4"/>
          <p:cNvSpPr>
            <a:spLocks noGrp="1"/>
          </p:cNvSpPr>
          <p:nvPr>
            <p:ph type="dt" sz="half" idx="10"/>
          </p:nvPr>
        </p:nvSpPr>
        <p:spPr/>
        <p:txBody>
          <a:bodyPr/>
          <a:lstStyle/>
          <a:p>
            <a:fld id="{8534A87F-2541-41C2-87AB-359E5C84BEA8}" type="datetimeFigureOut">
              <a:rPr lang="de-DE" smtClean="0">
                <a:solidFill>
                  <a:prstClr val="black">
                    <a:tint val="75000"/>
                  </a:prstClr>
                </a:solidFill>
              </a:rPr>
              <a:pPr/>
              <a:t>06.03.17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86062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Head 2 spaltig">
    <p:spTree>
      <p:nvGrpSpPr>
        <p:cNvPr id="1" name=""/>
        <p:cNvGrpSpPr/>
        <p:nvPr/>
      </p:nvGrpSpPr>
      <p:grpSpPr>
        <a:xfrm>
          <a:off x="0" y="0"/>
          <a:ext cx="0" cy="0"/>
          <a:chOff x="0" y="0"/>
          <a:chExt cx="0" cy="0"/>
        </a:xfrm>
      </p:grpSpPr>
      <p:sp>
        <p:nvSpPr>
          <p:cNvPr id="3" name="Rechteck 2"/>
          <p:cNvSpPr/>
          <p:nvPr userDrawn="1"/>
        </p:nvSpPr>
        <p:spPr>
          <a:xfrm>
            <a:off x="-1" y="-2251"/>
            <a:ext cx="9144000" cy="843557"/>
          </a:xfrm>
          <a:prstGeom prst="rect">
            <a:avLst/>
          </a:prstGeom>
          <a:solidFill>
            <a:srgbClr val="1968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prstClr val="white"/>
              </a:solidFill>
            </a:endParaRPr>
          </a:p>
        </p:txBody>
      </p:sp>
      <p:sp>
        <p:nvSpPr>
          <p:cNvPr id="5" name="Titel 1"/>
          <p:cNvSpPr>
            <a:spLocks noGrp="1"/>
          </p:cNvSpPr>
          <p:nvPr>
            <p:ph type="title" hasCustomPrompt="1"/>
          </p:nvPr>
        </p:nvSpPr>
        <p:spPr>
          <a:xfrm>
            <a:off x="-1" y="138160"/>
            <a:ext cx="9125189" cy="559130"/>
          </a:xfrm>
          <a:prstGeom prst="rect">
            <a:avLst/>
          </a:prstGeom>
        </p:spPr>
        <p:txBody>
          <a:bodyPr lIns="0" tIns="0" rIns="0" bIns="0" anchor="ctr" anchorCtr="0"/>
          <a:lstStyle>
            <a:lvl1pPr marL="252000" algn="l">
              <a:lnSpc>
                <a:spcPct val="100000"/>
              </a:lnSpc>
              <a:defRPr>
                <a:solidFill>
                  <a:schemeClr val="bg1"/>
                </a:solidFill>
                <a:latin typeface="Roboto Condensed Light" panose="02000000000000000000" pitchFamily="2" charset="0"/>
                <a:ea typeface="Roboto Condensed Light" panose="02000000000000000000" pitchFamily="2" charset="0"/>
              </a:defRPr>
            </a:lvl1pPr>
          </a:lstStyle>
          <a:p>
            <a:r>
              <a:rPr lang="de-DE" smtClean="0"/>
              <a:t>HEADLINE 44PT WEIß</a:t>
            </a:r>
            <a:endParaRPr lang="de-DE" dirty="0"/>
          </a:p>
        </p:txBody>
      </p:sp>
      <p:sp>
        <p:nvSpPr>
          <p:cNvPr id="8" name="Textfeld 7"/>
          <p:cNvSpPr txBox="1"/>
          <p:nvPr userDrawn="1"/>
        </p:nvSpPr>
        <p:spPr>
          <a:xfrm>
            <a:off x="7884367" y="4879638"/>
            <a:ext cx="648072" cy="246221"/>
          </a:xfrm>
          <a:prstGeom prst="rect">
            <a:avLst/>
          </a:prstGeom>
          <a:noFill/>
        </p:spPr>
        <p:txBody>
          <a:bodyPr wrap="square" rtlCol="0">
            <a:spAutoFit/>
          </a:bodyPr>
          <a:lstStyle/>
          <a:p>
            <a:pPr algn="r"/>
            <a:fld id="{1EAD7E2A-CC13-4AAE-82E9-9F63AC6F7CE5}" type="slidenum">
              <a:rPr lang="de-DE" sz="1000" smtClean="0">
                <a:solidFill>
                  <a:schemeClr val="bg1"/>
                </a:solidFill>
                <a:latin typeface="Roboto Condensed Light" panose="02000000000000000000" pitchFamily="2" charset="0"/>
                <a:ea typeface="Roboto Condensed Light" panose="02000000000000000000" pitchFamily="2" charset="0"/>
              </a:rPr>
              <a:pPr algn="r"/>
              <a:t>‹Nr.›</a:t>
            </a:fld>
            <a:endParaRPr lang="de-DE" sz="1100">
              <a:solidFill>
                <a:schemeClr val="bg1"/>
              </a:solidFill>
              <a:latin typeface="Roboto Condensed Light" panose="02000000000000000000" pitchFamily="2" charset="0"/>
              <a:ea typeface="Roboto Condensed Light" panose="02000000000000000000" pitchFamily="2" charset="0"/>
            </a:endParaRPr>
          </a:p>
        </p:txBody>
      </p:sp>
      <p:sp>
        <p:nvSpPr>
          <p:cNvPr id="16" name="Textplatzhalter 3"/>
          <p:cNvSpPr>
            <a:spLocks noGrp="1"/>
          </p:cNvSpPr>
          <p:nvPr>
            <p:ph type="body" sz="quarter" idx="11" hasCustomPrompt="1"/>
          </p:nvPr>
        </p:nvSpPr>
        <p:spPr>
          <a:xfrm>
            <a:off x="179512" y="1271371"/>
            <a:ext cx="8784976" cy="3964676"/>
          </a:xfrm>
          <a:prstGeom prst="rect">
            <a:avLst/>
          </a:prstGeom>
        </p:spPr>
        <p:txBody>
          <a:bodyPr lIns="0" tIns="0" rIns="0" bIns="0" numCol="2" spcCol="0"/>
          <a:lstStyle>
            <a:lvl1pPr marL="0" indent="0">
              <a:buNone/>
              <a:defRPr sz="1600">
                <a:latin typeface="Roboto Condensed" panose="02000000000000000000" pitchFamily="2" charset="0"/>
                <a:ea typeface="Roboto Condensed" panose="02000000000000000000" pitchFamily="2" charset="0"/>
              </a:defRPr>
            </a:lvl1pPr>
            <a:lvl2pPr marL="800100" indent="-800100">
              <a:lnSpc>
                <a:spcPct val="150000"/>
              </a:lnSpc>
              <a:spcBef>
                <a:spcPts val="300"/>
              </a:spcBef>
              <a:buClr>
                <a:srgbClr val="2D6EA6"/>
              </a:buClr>
              <a:buSzPct val="120000"/>
              <a:buFont typeface="Arial" pitchFamily="34" charset="0"/>
              <a:buChar char="•"/>
              <a:defRPr sz="1800">
                <a:latin typeface="Roboto Condensed" panose="02000000000000000000" pitchFamily="2" charset="0"/>
                <a:ea typeface="Roboto Condensed" panose="02000000000000000000" pitchFamily="2" charset="0"/>
              </a:defRPr>
            </a:lvl2pPr>
            <a:lvl3pPr marL="914400" indent="0">
              <a:buNone/>
              <a:defRPr sz="1600">
                <a:latin typeface="Roboto Condensed" panose="02000000000000000000" pitchFamily="2" charset="0"/>
                <a:ea typeface="Roboto Condensed" panose="02000000000000000000" pitchFamily="2" charset="0"/>
              </a:defRPr>
            </a:lvl3pPr>
            <a:lvl4pPr marL="1371600" indent="0">
              <a:buNone/>
              <a:defRPr sz="1600">
                <a:latin typeface="Roboto Condensed" panose="02000000000000000000" pitchFamily="2" charset="0"/>
                <a:ea typeface="Roboto Condensed" panose="02000000000000000000" pitchFamily="2" charset="0"/>
              </a:defRPr>
            </a:lvl4pPr>
            <a:lvl5pPr marL="1828800" indent="0">
              <a:buNone/>
              <a:defRPr sz="1600">
                <a:latin typeface="Roboto Condensed" panose="02000000000000000000" pitchFamily="2" charset="0"/>
                <a:ea typeface="Roboto Condensed" panose="02000000000000000000" pitchFamily="2" charset="0"/>
              </a:defRPr>
            </a:lvl5pPr>
          </a:lstStyle>
          <a:p>
            <a:pPr marL="800100" lvl="1" indent="-342900">
              <a:lnSpc>
                <a:spcPct val="150000"/>
              </a:lnSpc>
              <a:spcBef>
                <a:spcPts val="300"/>
              </a:spcBef>
              <a:buClr>
                <a:srgbClr val="2D6EA6"/>
              </a:buClr>
              <a:buSzPct val="120000"/>
              <a:buFont typeface="Arial" pitchFamily="34" charset="0"/>
              <a:buChar char="•"/>
              <a:defRPr sz="1800"/>
            </a:pPr>
            <a:r>
              <a:rPr lang="de-DE" sz="1600" smtClean="0">
                <a:latin typeface="Roboto Condensed" pitchFamily="2" charset="0"/>
                <a:ea typeface="Roboto Condensed" pitchFamily="2" charset="0"/>
                <a:cs typeface="Roboto Condensed  "/>
                <a:sym typeface="Rajdhani Semibold"/>
              </a:rPr>
              <a:t>2 spaltig</a:t>
            </a:r>
          </a:p>
          <a:p>
            <a:pPr marL="800100" lvl="1" indent="-342900">
              <a:lnSpc>
                <a:spcPct val="150000"/>
              </a:lnSpc>
              <a:spcBef>
                <a:spcPts val="300"/>
              </a:spcBef>
              <a:buClr>
                <a:srgbClr val="2D6EA6"/>
              </a:buClr>
              <a:buSzPct val="120000"/>
              <a:buFont typeface="Arial" pitchFamily="34" charset="0"/>
              <a:buChar char="•"/>
              <a:defRPr sz="1800"/>
            </a:pPr>
            <a:r>
              <a:rPr lang="de-DE" sz="1600" smtClean="0">
                <a:latin typeface="Roboto Condensed" pitchFamily="2" charset="0"/>
                <a:ea typeface="Roboto Condensed" pitchFamily="2" charset="0"/>
                <a:cs typeface="Roboto Condensed  "/>
                <a:sym typeface="Rajdhani Semibold"/>
              </a:rPr>
              <a:t>Condensed 16</a:t>
            </a:r>
          </a:p>
          <a:p>
            <a:pPr marL="800100" lvl="1" indent="-342900">
              <a:lnSpc>
                <a:spcPct val="150000"/>
              </a:lnSpc>
              <a:spcBef>
                <a:spcPts val="300"/>
              </a:spcBef>
              <a:buClr>
                <a:srgbClr val="2D6EA6"/>
              </a:buClr>
              <a:buSzPct val="120000"/>
              <a:buFont typeface="Arial" pitchFamily="34" charset="0"/>
              <a:buChar char="•"/>
              <a:defRPr sz="1800"/>
            </a:pPr>
            <a:r>
              <a:rPr lang="de-DE" sz="1600" smtClean="0">
                <a:latin typeface="Roboto Condensed" pitchFamily="2" charset="0"/>
                <a:ea typeface="Roboto Condensed" pitchFamily="2" charset="0"/>
                <a:cs typeface="Roboto Condensed  "/>
                <a:sym typeface="Rajdhani Semibold"/>
              </a:rPr>
              <a:t>Medizinfuchs</a:t>
            </a:r>
          </a:p>
          <a:p>
            <a:pPr marL="800100" lvl="1" indent="-342900">
              <a:lnSpc>
                <a:spcPct val="150000"/>
              </a:lnSpc>
              <a:spcBef>
                <a:spcPts val="300"/>
              </a:spcBef>
              <a:buClr>
                <a:srgbClr val="2D6EA6"/>
              </a:buClr>
              <a:buSzPct val="120000"/>
              <a:buFont typeface="Arial" pitchFamily="34" charset="0"/>
              <a:buChar char="•"/>
              <a:defRPr sz="1800"/>
            </a:pPr>
            <a:r>
              <a:rPr lang="de-DE" sz="1600" smtClean="0">
                <a:latin typeface="Roboto Condensed" pitchFamily="2" charset="0"/>
                <a:ea typeface="Roboto Condensed" pitchFamily="2" charset="0"/>
                <a:cs typeface="Roboto Condensed  "/>
                <a:sym typeface="Rajdhani Semibold"/>
              </a:rPr>
              <a:t>Sparmedo</a:t>
            </a:r>
          </a:p>
          <a:p>
            <a:pPr marL="800100" lvl="1" indent="-342900">
              <a:lnSpc>
                <a:spcPct val="150000"/>
              </a:lnSpc>
              <a:spcBef>
                <a:spcPts val="300"/>
              </a:spcBef>
              <a:buClr>
                <a:srgbClr val="2D6EA6"/>
              </a:buClr>
              <a:buSzPct val="120000"/>
              <a:buFont typeface="Arial" pitchFamily="34" charset="0"/>
              <a:buChar char="•"/>
              <a:defRPr sz="1800"/>
            </a:pPr>
            <a:endParaRPr lang="de-DE" sz="1600" smtClean="0">
              <a:latin typeface="Roboto Condensed" pitchFamily="2" charset="0"/>
              <a:ea typeface="Roboto Condensed" pitchFamily="2" charset="0"/>
              <a:cs typeface="Roboto Condensed  "/>
              <a:sym typeface="Rajdhani Semibold"/>
            </a:endParaRPr>
          </a:p>
          <a:p>
            <a:pPr marL="800100" lvl="1" indent="-342900">
              <a:lnSpc>
                <a:spcPct val="150000"/>
              </a:lnSpc>
              <a:spcBef>
                <a:spcPts val="300"/>
              </a:spcBef>
              <a:buClr>
                <a:srgbClr val="2D6EA6"/>
              </a:buClr>
              <a:buSzPct val="120000"/>
              <a:buFont typeface="Arial" pitchFamily="34" charset="0"/>
              <a:buChar char="•"/>
              <a:defRPr sz="1800"/>
            </a:pPr>
            <a:endParaRPr lang="de-DE" sz="1600" smtClean="0">
              <a:latin typeface="Roboto Condensed" pitchFamily="2" charset="0"/>
              <a:ea typeface="Roboto Condensed" pitchFamily="2" charset="0"/>
              <a:cs typeface="Roboto Condensed  "/>
              <a:sym typeface="Rajdhani Semibold"/>
            </a:endParaRPr>
          </a:p>
          <a:p>
            <a:pPr marL="800100" lvl="1" indent="-342900">
              <a:lnSpc>
                <a:spcPct val="150000"/>
              </a:lnSpc>
              <a:spcBef>
                <a:spcPts val="300"/>
              </a:spcBef>
              <a:buClr>
                <a:srgbClr val="2D6EA6"/>
              </a:buClr>
              <a:buSzPct val="120000"/>
              <a:buFont typeface="Arial" pitchFamily="34" charset="0"/>
              <a:buChar char="•"/>
              <a:defRPr sz="1800"/>
            </a:pPr>
            <a:endParaRPr lang="de-DE" sz="1600" smtClean="0">
              <a:latin typeface="Roboto Condensed" pitchFamily="2" charset="0"/>
              <a:ea typeface="Roboto Condensed" pitchFamily="2" charset="0"/>
              <a:cs typeface="Roboto Condensed  "/>
              <a:sym typeface="Rajdhani Semibold"/>
            </a:endParaRPr>
          </a:p>
          <a:p>
            <a:pPr marL="800100" lvl="1" indent="-342900">
              <a:lnSpc>
                <a:spcPct val="150000"/>
              </a:lnSpc>
              <a:spcBef>
                <a:spcPts val="300"/>
              </a:spcBef>
              <a:buClr>
                <a:srgbClr val="2D6EA6"/>
              </a:buClr>
              <a:buSzPct val="120000"/>
              <a:buFont typeface="Arial" pitchFamily="34" charset="0"/>
              <a:buChar char="•"/>
              <a:defRPr sz="1800"/>
            </a:pPr>
            <a:endParaRPr lang="de-DE" sz="1600" smtClean="0">
              <a:latin typeface="Roboto Condensed" pitchFamily="2" charset="0"/>
              <a:ea typeface="Roboto Condensed" pitchFamily="2" charset="0"/>
              <a:cs typeface="Roboto Condensed  "/>
              <a:sym typeface="Rajdhani Semibold"/>
            </a:endParaRPr>
          </a:p>
          <a:p>
            <a:pPr marL="800100" lvl="1" indent="-342900">
              <a:lnSpc>
                <a:spcPct val="150000"/>
              </a:lnSpc>
              <a:spcBef>
                <a:spcPts val="300"/>
              </a:spcBef>
              <a:buClr>
                <a:srgbClr val="2D6EA6"/>
              </a:buClr>
              <a:buSzPct val="120000"/>
              <a:buFont typeface="Arial" pitchFamily="34" charset="0"/>
              <a:buChar char="•"/>
              <a:defRPr sz="1800"/>
            </a:pPr>
            <a:endParaRPr lang="de-DE" sz="1600" smtClean="0">
              <a:latin typeface="Roboto Condensed" pitchFamily="2" charset="0"/>
              <a:ea typeface="Roboto Condensed" pitchFamily="2" charset="0"/>
              <a:cs typeface="Roboto Condensed  "/>
              <a:sym typeface="Rajdhani Semibold"/>
            </a:endParaRPr>
          </a:p>
          <a:p>
            <a:pPr marL="800100" lvl="1" indent="-342900">
              <a:lnSpc>
                <a:spcPct val="150000"/>
              </a:lnSpc>
              <a:spcBef>
                <a:spcPts val="300"/>
              </a:spcBef>
              <a:buClr>
                <a:srgbClr val="2D6EA6"/>
              </a:buClr>
              <a:buSzPct val="120000"/>
              <a:buFont typeface="Arial" pitchFamily="34" charset="0"/>
              <a:buChar char="•"/>
              <a:defRPr sz="1800"/>
            </a:pPr>
            <a:endParaRPr lang="de-DE" sz="1600" smtClean="0">
              <a:latin typeface="Roboto Condensed" pitchFamily="2" charset="0"/>
              <a:ea typeface="Roboto Condensed" pitchFamily="2" charset="0"/>
              <a:cs typeface="Roboto Condensed  "/>
              <a:sym typeface="Rajdhani Semibold"/>
            </a:endParaRPr>
          </a:p>
          <a:p>
            <a:pPr marL="800100" lvl="1" indent="-342900">
              <a:lnSpc>
                <a:spcPct val="150000"/>
              </a:lnSpc>
              <a:spcBef>
                <a:spcPts val="300"/>
              </a:spcBef>
              <a:buClr>
                <a:srgbClr val="2D6EA6"/>
              </a:buClr>
              <a:buSzPct val="120000"/>
              <a:buFont typeface="Arial" pitchFamily="34" charset="0"/>
              <a:buChar char="•"/>
              <a:defRPr sz="1800"/>
            </a:pPr>
            <a:endParaRPr lang="de-DE" sz="1600" smtClean="0">
              <a:latin typeface="Roboto Condensed" pitchFamily="2" charset="0"/>
              <a:ea typeface="Roboto Condensed" pitchFamily="2" charset="0"/>
              <a:cs typeface="Roboto Condensed  "/>
              <a:sym typeface="Rajdhani Semibold"/>
            </a:endParaRPr>
          </a:p>
          <a:p>
            <a:pPr marL="742950" lvl="1" indent="-285750">
              <a:lnSpc>
                <a:spcPct val="150000"/>
              </a:lnSpc>
              <a:spcBef>
                <a:spcPts val="300"/>
              </a:spcBef>
              <a:buClr>
                <a:srgbClr val="2D6EA6"/>
              </a:buClr>
              <a:buSzPct val="120000"/>
              <a:buFont typeface="Arial" pitchFamily="34" charset="0"/>
              <a:buChar char="•"/>
              <a:defRPr sz="1800"/>
            </a:pPr>
            <a:r>
              <a:rPr lang="de-DE" sz="1600" smtClean="0">
                <a:latin typeface="Roboto Condensed  "/>
                <a:ea typeface="Roboto Medium" panose="02000000000000000000" pitchFamily="2" charset="0"/>
                <a:cs typeface="Roboto Condensed  "/>
                <a:sym typeface="Rajdhani Semibold"/>
              </a:rPr>
              <a:t> </a:t>
            </a:r>
            <a:r>
              <a:rPr lang="de-DE" sz="1600" smtClean="0">
                <a:latin typeface="Roboto Condensed" pitchFamily="2" charset="0"/>
                <a:ea typeface="Roboto Condensed" pitchFamily="2" charset="0"/>
                <a:cs typeface="Roboto Condensed  "/>
                <a:sym typeface="Rajdhani Semibold"/>
              </a:rPr>
              <a:t>Aliva.de</a:t>
            </a:r>
          </a:p>
          <a:p>
            <a:pPr marL="800100" lvl="1" indent="-342900">
              <a:lnSpc>
                <a:spcPct val="150000"/>
              </a:lnSpc>
              <a:spcBef>
                <a:spcPts val="300"/>
              </a:spcBef>
              <a:buClr>
                <a:srgbClr val="2D6EA6"/>
              </a:buClr>
              <a:buSzPct val="120000"/>
              <a:buFont typeface="Arial" pitchFamily="34" charset="0"/>
              <a:buChar char="•"/>
              <a:defRPr sz="1800"/>
            </a:pPr>
            <a:r>
              <a:rPr lang="de-DE" sz="1600" smtClean="0">
                <a:latin typeface="Roboto Condensed" pitchFamily="2" charset="0"/>
                <a:ea typeface="Roboto Condensed" pitchFamily="2" charset="0"/>
                <a:cs typeface="Roboto Condensed  "/>
                <a:sym typeface="Rajdhani Semibold"/>
              </a:rPr>
              <a:t>Aponeo.de</a:t>
            </a:r>
          </a:p>
          <a:p>
            <a:pPr marL="800100" lvl="1" indent="-342900">
              <a:lnSpc>
                <a:spcPct val="150000"/>
              </a:lnSpc>
              <a:spcBef>
                <a:spcPts val="300"/>
              </a:spcBef>
              <a:buClr>
                <a:srgbClr val="2D6EA6"/>
              </a:buClr>
              <a:buSzPct val="120000"/>
              <a:buFont typeface="Arial" pitchFamily="34" charset="0"/>
              <a:buChar char="•"/>
              <a:defRPr sz="1800"/>
            </a:pPr>
            <a:r>
              <a:rPr lang="de-DE" sz="1600" smtClean="0">
                <a:latin typeface="Roboto Condensed" pitchFamily="2" charset="0"/>
                <a:ea typeface="Roboto Condensed" pitchFamily="2" charset="0"/>
                <a:cs typeface="Roboto Condensed  "/>
                <a:sym typeface="Rajdhani Semibold"/>
              </a:rPr>
              <a:t>Apo-rot.de</a:t>
            </a:r>
          </a:p>
          <a:p>
            <a:pPr marL="800100" lvl="1" indent="-342900">
              <a:lnSpc>
                <a:spcPct val="150000"/>
              </a:lnSpc>
              <a:spcBef>
                <a:spcPts val="300"/>
              </a:spcBef>
              <a:buClr>
                <a:srgbClr val="2D6EA6"/>
              </a:buClr>
              <a:buSzPct val="120000"/>
              <a:buFont typeface="Arial" pitchFamily="34" charset="0"/>
              <a:buChar char="•"/>
              <a:defRPr sz="1800"/>
            </a:pPr>
            <a:r>
              <a:rPr lang="de-DE" sz="1600" smtClean="0">
                <a:latin typeface="Roboto Condensed" pitchFamily="2" charset="0"/>
                <a:ea typeface="Roboto Condensed" pitchFamily="2" charset="0"/>
                <a:cs typeface="Roboto Condensed  "/>
                <a:sym typeface="Rajdhani Semibold"/>
              </a:rPr>
              <a:t>Berlinda-versandapotheke.de</a:t>
            </a:r>
          </a:p>
          <a:p>
            <a:pPr marL="800100" lvl="1" indent="-342900">
              <a:lnSpc>
                <a:spcPct val="150000"/>
              </a:lnSpc>
              <a:spcBef>
                <a:spcPts val="300"/>
              </a:spcBef>
              <a:buClr>
                <a:srgbClr val="2D6EA6"/>
              </a:buClr>
              <a:buSzPct val="120000"/>
              <a:buFont typeface="Arial" pitchFamily="34" charset="0"/>
              <a:buChar char="•"/>
              <a:defRPr sz="1800"/>
            </a:pPr>
            <a:r>
              <a:rPr lang="de-DE" sz="1600" smtClean="0">
                <a:latin typeface="Roboto Condensed" pitchFamily="2" charset="0"/>
                <a:ea typeface="Roboto Condensed" pitchFamily="2" charset="0"/>
                <a:cs typeface="Roboto Condensed  "/>
                <a:sym typeface="Rajdhani Semibold"/>
              </a:rPr>
              <a:t>Besamex.de</a:t>
            </a:r>
          </a:p>
          <a:p>
            <a:pPr marL="800100" lvl="1" indent="-342900">
              <a:lnSpc>
                <a:spcPct val="150000"/>
              </a:lnSpc>
              <a:spcBef>
                <a:spcPts val="300"/>
              </a:spcBef>
              <a:buClr>
                <a:srgbClr val="2D6EA6"/>
              </a:buClr>
              <a:buSzPct val="120000"/>
              <a:buFont typeface="Arial" pitchFamily="34" charset="0"/>
              <a:buChar char="•"/>
              <a:defRPr sz="1800"/>
            </a:pPr>
            <a:r>
              <a:rPr lang="de-DE" sz="1600" smtClean="0">
                <a:latin typeface="Roboto Condensed" pitchFamily="2" charset="0"/>
                <a:ea typeface="Roboto Condensed" pitchFamily="2" charset="0"/>
                <a:cs typeface="Roboto Condensed  "/>
                <a:sym typeface="Rajdhani Semibold"/>
              </a:rPr>
              <a:t>Euva.net</a:t>
            </a:r>
          </a:p>
          <a:p>
            <a:pPr marL="800100" lvl="1" indent="-342900">
              <a:lnSpc>
                <a:spcPct val="150000"/>
              </a:lnSpc>
              <a:spcBef>
                <a:spcPts val="300"/>
              </a:spcBef>
              <a:buClr>
                <a:srgbClr val="2D6EA6"/>
              </a:buClr>
              <a:buSzPct val="120000"/>
              <a:buFont typeface="Arial" pitchFamily="34" charset="0"/>
              <a:buChar char="•"/>
              <a:defRPr sz="1800"/>
            </a:pPr>
            <a:r>
              <a:rPr lang="de-DE" sz="1600" smtClean="0">
                <a:latin typeface="Roboto Condensed" pitchFamily="2" charset="0"/>
                <a:ea typeface="Roboto Condensed" pitchFamily="2" charset="0"/>
                <a:cs typeface="Roboto Condensed  "/>
                <a:sym typeface="Rajdhani Semibold"/>
              </a:rPr>
              <a:t>Sanicare.de</a:t>
            </a:r>
          </a:p>
          <a:p>
            <a:pPr marL="800100" lvl="1" indent="-342900">
              <a:lnSpc>
                <a:spcPct val="150000"/>
              </a:lnSpc>
              <a:spcBef>
                <a:spcPts val="300"/>
              </a:spcBef>
              <a:buClr>
                <a:srgbClr val="2D6EA6"/>
              </a:buClr>
              <a:buSzPct val="120000"/>
              <a:buFont typeface="Arial" pitchFamily="34" charset="0"/>
              <a:buChar char="•"/>
              <a:defRPr sz="1800"/>
            </a:pPr>
            <a:r>
              <a:rPr lang="de-DE" sz="1600" smtClean="0">
                <a:latin typeface="Roboto Condensed" pitchFamily="2" charset="0"/>
                <a:ea typeface="Roboto Condensed" pitchFamily="2" charset="0"/>
                <a:cs typeface="Roboto Condensed  "/>
                <a:sym typeface="Rajdhani Semibold"/>
              </a:rPr>
              <a:t>Vitalsana.de</a:t>
            </a:r>
            <a:endParaRPr lang="de-DE" sz="2800" smtClean="0">
              <a:latin typeface="Roboto Condensed" pitchFamily="2" charset="0"/>
              <a:ea typeface="Roboto Condensed" pitchFamily="2" charset="0"/>
            </a:endParaRPr>
          </a:p>
          <a:p>
            <a:pPr marL="800100" lvl="1" indent="-342900">
              <a:lnSpc>
                <a:spcPct val="150000"/>
              </a:lnSpc>
              <a:spcBef>
                <a:spcPts val="300"/>
              </a:spcBef>
              <a:buClr>
                <a:srgbClr val="2D6EA6"/>
              </a:buClr>
              <a:buSzPct val="120000"/>
              <a:buFont typeface="Arial" pitchFamily="34" charset="0"/>
              <a:buChar char="•"/>
              <a:defRPr sz="1800"/>
            </a:pPr>
            <a:endParaRPr lang="de-DE" sz="1600" smtClean="0">
              <a:latin typeface="Roboto Condensed" pitchFamily="2" charset="0"/>
              <a:ea typeface="Roboto Condensed" pitchFamily="2" charset="0"/>
              <a:cs typeface="Roboto Condensed  "/>
              <a:sym typeface="Rajdhani Semibold"/>
            </a:endParaRPr>
          </a:p>
          <a:p>
            <a:pPr lvl="1">
              <a:lnSpc>
                <a:spcPct val="150000"/>
              </a:lnSpc>
              <a:spcBef>
                <a:spcPts val="300"/>
              </a:spcBef>
              <a:buClr>
                <a:srgbClr val="2D6EA6"/>
              </a:buClr>
              <a:buSzPct val="120000"/>
              <a:defRPr sz="1800"/>
            </a:pPr>
            <a:endParaRPr lang="de-DE" sz="1600" smtClean="0">
              <a:latin typeface="Roboto Condensed" pitchFamily="2" charset="0"/>
              <a:ea typeface="Roboto Condensed" pitchFamily="2" charset="0"/>
              <a:cs typeface="Roboto Condensed  "/>
              <a:sym typeface="Rajdhani Semibold"/>
            </a:endParaRPr>
          </a:p>
          <a:p>
            <a:pPr lvl="0"/>
            <a:endParaRPr lang="de-DE"/>
          </a:p>
        </p:txBody>
      </p:sp>
      <p:sp>
        <p:nvSpPr>
          <p:cNvPr id="17" name="Textplatzhalter 13"/>
          <p:cNvSpPr>
            <a:spLocks noGrp="1"/>
          </p:cNvSpPr>
          <p:nvPr>
            <p:ph type="body" sz="quarter" idx="12" hasCustomPrompt="1"/>
          </p:nvPr>
        </p:nvSpPr>
        <p:spPr>
          <a:xfrm>
            <a:off x="611560" y="843558"/>
            <a:ext cx="2459038" cy="42754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000" b="0" i="0" baseline="0">
                <a:solidFill>
                  <a:srgbClr val="1968B3"/>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de-DE" sz="2000" b="1" smtClean="0">
                <a:solidFill>
                  <a:srgbClr val="1968B3"/>
                </a:solidFill>
                <a:latin typeface="Roboto Condensed" pitchFamily="2" charset="0"/>
                <a:ea typeface="Roboto Condensed" pitchFamily="2" charset="0"/>
                <a:cs typeface="Arial Narrow"/>
                <a:sym typeface="Rajdhani Semibold"/>
              </a:rPr>
              <a:t>Condensed Bold 20</a:t>
            </a:r>
          </a:p>
        </p:txBody>
      </p:sp>
      <p:sp>
        <p:nvSpPr>
          <p:cNvPr id="18" name="Textplatzhalter 13"/>
          <p:cNvSpPr>
            <a:spLocks noGrp="1"/>
          </p:cNvSpPr>
          <p:nvPr>
            <p:ph type="body" sz="quarter" idx="13" hasCustomPrompt="1"/>
          </p:nvPr>
        </p:nvSpPr>
        <p:spPr>
          <a:xfrm>
            <a:off x="5004048" y="843558"/>
            <a:ext cx="2459038" cy="42754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900" b="0" i="0" baseline="0">
                <a:solidFill>
                  <a:srgbClr val="1968B3"/>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de-DE" sz="2000" b="1" smtClean="0">
                <a:solidFill>
                  <a:srgbClr val="1968B3"/>
                </a:solidFill>
                <a:latin typeface="Roboto Condensed" pitchFamily="2" charset="0"/>
                <a:ea typeface="Roboto Condensed" pitchFamily="2" charset="0"/>
                <a:cs typeface="Arial Narrow"/>
                <a:sym typeface="Rajdhani Semibold"/>
              </a:rPr>
              <a:t>Condensed Bold 20</a:t>
            </a:r>
          </a:p>
        </p:txBody>
      </p:sp>
    </p:spTree>
    <p:extLst>
      <p:ext uri="{BB962C8B-B14F-4D97-AF65-F5344CB8AC3E}">
        <p14:creationId xmlns:p14="http://schemas.microsoft.com/office/powerpoint/2010/main" val="3759893761"/>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leich">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8534A87F-2541-41C2-87AB-359E5C84BEA8}" type="datetimeFigureOut">
              <a:rPr lang="de-DE" smtClean="0">
                <a:solidFill>
                  <a:prstClr val="black">
                    <a:tint val="75000"/>
                  </a:prstClr>
                </a:solidFill>
              </a:rPr>
              <a:pPr/>
              <a:t>06.03.17</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4712850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5"/>
          <p:cNvSpPr>
            <a:spLocks noGrp="1"/>
          </p:cNvSpPr>
          <p:nvPr>
            <p:ph type="title"/>
          </p:nvPr>
        </p:nvSpPr>
        <p:spPr>
          <a:xfrm>
            <a:off x="539552" y="1995686"/>
            <a:ext cx="8229600" cy="857250"/>
          </a:xfrm>
        </p:spPr>
        <p:txBody>
          <a:bodyPr/>
          <a:lstStyle>
            <a:lvl1pPr>
              <a:defRPr sz="6000"/>
            </a:lvl1pPr>
          </a:lstStyle>
          <a:p>
            <a:r>
              <a:rPr lang="de-DE" dirty="0" smtClean="0"/>
              <a:t>Titelmasterformat durch Klicken bearbeiten</a:t>
            </a:r>
            <a:endParaRPr lang="de-DE" dirty="0"/>
          </a:p>
        </p:txBody>
      </p:sp>
      <p:sp>
        <p:nvSpPr>
          <p:cNvPr id="7" name="Datumsplatzhalter 6"/>
          <p:cNvSpPr>
            <a:spLocks noGrp="1"/>
          </p:cNvSpPr>
          <p:nvPr>
            <p:ph type="dt" sz="half" idx="10"/>
          </p:nvPr>
        </p:nvSpPr>
        <p:spPr/>
        <p:txBody>
          <a:bodyPr/>
          <a:lstStyle/>
          <a:p>
            <a:fld id="{8534A87F-2541-41C2-87AB-359E5C84BEA8}" type="datetimeFigureOut">
              <a:rPr lang="de-DE" smtClean="0">
                <a:solidFill>
                  <a:prstClr val="black">
                    <a:tint val="75000"/>
                  </a:prstClr>
                </a:solidFill>
              </a:rPr>
              <a:pPr/>
              <a:t>06.03.17</a:t>
            </a:fld>
            <a:endParaRPr lang="de-DE" dirty="0">
              <a:solidFill>
                <a:prstClr val="black">
                  <a:tint val="75000"/>
                </a:prstClr>
              </a:solidFill>
            </a:endParaRPr>
          </a:p>
        </p:txBody>
      </p:sp>
      <p:sp>
        <p:nvSpPr>
          <p:cNvPr id="8" name="Foliennummernplatzhalter 7"/>
          <p:cNvSpPr>
            <a:spLocks noGrp="1"/>
          </p:cNvSpPr>
          <p:nvPr>
            <p:ph type="sldNum" sz="quarter" idx="11"/>
          </p:nvPr>
        </p:nvSpPr>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
        <p:nvSpPr>
          <p:cNvPr id="9" name="Fußzeilenplatzhalter 8"/>
          <p:cNvSpPr>
            <a:spLocks noGrp="1"/>
          </p:cNvSpPr>
          <p:nvPr>
            <p:ph type="ftr" sz="quarter" idx="12"/>
          </p:nvPr>
        </p:nvSpPr>
        <p:spPr/>
        <p:txBody>
          <a:bodyPr/>
          <a:lstStyle/>
          <a:p>
            <a:endParaRPr lang="de-DE" dirty="0">
              <a:solidFill>
                <a:prstClr val="black">
                  <a:tint val="75000"/>
                </a:prstClr>
              </a:solidFill>
            </a:endParaRPr>
          </a:p>
        </p:txBody>
      </p:sp>
    </p:spTree>
    <p:extLst>
      <p:ext uri="{BB962C8B-B14F-4D97-AF65-F5344CB8AC3E}">
        <p14:creationId xmlns:p14="http://schemas.microsoft.com/office/powerpoint/2010/main" val="3373420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r">
    <p:bg>
      <p:bgPr>
        <a:solidFill>
          <a:schemeClr val="bg1"/>
        </a:solidFill>
        <a:effectLst/>
      </p:bgPr>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534A87F-2541-41C2-87AB-359E5C84BEA8}" type="datetimeFigureOut">
              <a:rPr lang="de-DE" smtClean="0">
                <a:solidFill>
                  <a:prstClr val="black">
                    <a:tint val="75000"/>
                  </a:prstClr>
                </a:solidFill>
              </a:rPr>
              <a:pPr/>
              <a:t>06.03.17</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26526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halt mit Überschrif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1" y="411510"/>
            <a:ext cx="3008313" cy="664814"/>
          </a:xfrm>
        </p:spPr>
        <p:txBody>
          <a:bodyPr anchor="b"/>
          <a:lstStyle>
            <a:lvl1pPr algn="l">
              <a:defRPr sz="20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411510"/>
            <a:ext cx="5111750" cy="418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1" y="1203598"/>
            <a:ext cx="3008313" cy="3391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5" name="Datumsplatzhalter 4"/>
          <p:cNvSpPr>
            <a:spLocks noGrp="1"/>
          </p:cNvSpPr>
          <p:nvPr>
            <p:ph type="dt" sz="half" idx="10"/>
          </p:nvPr>
        </p:nvSpPr>
        <p:spPr/>
        <p:txBody>
          <a:bodyPr/>
          <a:lstStyle/>
          <a:p>
            <a:fld id="{8534A87F-2541-41C2-87AB-359E5C84BEA8}" type="datetimeFigureOut">
              <a:rPr lang="de-DE" smtClean="0">
                <a:solidFill>
                  <a:prstClr val="black">
                    <a:tint val="75000"/>
                  </a:prstClr>
                </a:solidFill>
              </a:rPr>
              <a:pPr/>
              <a:t>06.03.17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73484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534A87F-2541-41C2-87AB-359E5C84BEA8}" type="datetimeFigureOut">
              <a:rPr lang="de-DE" smtClean="0">
                <a:solidFill>
                  <a:prstClr val="black">
                    <a:tint val="75000"/>
                  </a:prstClr>
                </a:solidFill>
              </a:rPr>
              <a:pPr/>
              <a:t>06.03.17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504056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tartSe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itel 7"/>
          <p:cNvSpPr>
            <a:spLocks noGrp="1"/>
          </p:cNvSpPr>
          <p:nvPr>
            <p:ph type="title" hasCustomPrompt="1"/>
          </p:nvPr>
        </p:nvSpPr>
        <p:spPr>
          <a:xfrm>
            <a:off x="457200" y="699542"/>
            <a:ext cx="3898776" cy="3024336"/>
          </a:xfrm>
          <a:prstGeom prst="rect">
            <a:avLst/>
          </a:prstGeom>
        </p:spPr>
        <p:txBody>
          <a:bodyPr/>
          <a:lstStyle>
            <a:lvl1pPr algn="l">
              <a:defRPr sz="4400" b="1">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defTabSz="912813" fontAlgn="auto">
              <a:spcBef>
                <a:spcPts val="0"/>
              </a:spcBef>
              <a:spcAft>
                <a:spcPts val="0"/>
              </a:spcAft>
              <a:defRPr/>
            </a:pPr>
            <a:r>
              <a:rPr lang="de-DE" sz="6500" kern="0" smtClean="0">
                <a:solidFill>
                  <a:srgbClr val="2D6EA6"/>
                </a:solidFill>
                <a:latin typeface="Roboto Condensed" panose="02000000000000000000" pitchFamily="2" charset="0"/>
                <a:ea typeface="Roboto Condensed" panose="02000000000000000000" pitchFamily="2" charset="0"/>
                <a:cs typeface="Roboto Condensed Bold"/>
              </a:rPr>
              <a:t>HEADLINE </a:t>
            </a:r>
            <a:br>
              <a:rPr lang="de-DE" sz="6500" kern="0" smtClean="0">
                <a:solidFill>
                  <a:srgbClr val="2D6EA6"/>
                </a:solidFill>
                <a:latin typeface="Roboto Condensed" panose="02000000000000000000" pitchFamily="2" charset="0"/>
                <a:ea typeface="Roboto Condensed" panose="02000000000000000000" pitchFamily="2" charset="0"/>
                <a:cs typeface="Roboto Condensed Bold"/>
              </a:rPr>
            </a:br>
            <a:r>
              <a:rPr lang="de-DE" sz="6500" kern="0" smtClean="0">
                <a:solidFill>
                  <a:srgbClr val="2D6EA6"/>
                </a:solidFill>
                <a:latin typeface="Roboto Condensed" panose="02000000000000000000" pitchFamily="2" charset="0"/>
                <a:ea typeface="Roboto Condensed" panose="02000000000000000000" pitchFamily="2" charset="0"/>
                <a:cs typeface="Roboto Condensed Bold"/>
              </a:rPr>
              <a:t>65pt </a:t>
            </a:r>
            <a:br>
              <a:rPr lang="de-DE" sz="6500" kern="0" smtClean="0">
                <a:solidFill>
                  <a:srgbClr val="2D6EA6"/>
                </a:solidFill>
                <a:latin typeface="Roboto Condensed" panose="02000000000000000000" pitchFamily="2" charset="0"/>
                <a:ea typeface="Roboto Condensed" panose="02000000000000000000" pitchFamily="2" charset="0"/>
                <a:cs typeface="Roboto Condensed Bold"/>
              </a:rPr>
            </a:br>
            <a:r>
              <a:rPr lang="de-DE" sz="6500" kern="0" smtClean="0">
                <a:solidFill>
                  <a:srgbClr val="2D6EA6"/>
                </a:solidFill>
                <a:latin typeface="Roboto Condensed" panose="02000000000000000000" pitchFamily="2" charset="0"/>
                <a:ea typeface="Roboto Condensed" panose="02000000000000000000" pitchFamily="2" charset="0"/>
                <a:cs typeface="Roboto Condensed Bold"/>
              </a:rPr>
              <a:t>fett blau</a:t>
            </a:r>
            <a:endParaRPr lang="de-DE" sz="6500" dirty="0">
              <a:solidFill>
                <a:srgbClr val="2D6EA6"/>
              </a:solidFill>
              <a:latin typeface="Roboto Condensed" panose="02000000000000000000" pitchFamily="2" charset="0"/>
              <a:ea typeface="Roboto Condensed" panose="02000000000000000000" pitchFamily="2" charset="0"/>
              <a:cs typeface="Roboto Condensed Bold"/>
            </a:endParaRPr>
          </a:p>
        </p:txBody>
      </p:sp>
      <p:sp>
        <p:nvSpPr>
          <p:cNvPr id="12" name="Textplatzhalter 11"/>
          <p:cNvSpPr>
            <a:spLocks noGrp="1"/>
          </p:cNvSpPr>
          <p:nvPr>
            <p:ph type="body" sz="quarter" idx="10"/>
          </p:nvPr>
        </p:nvSpPr>
        <p:spPr>
          <a:xfrm>
            <a:off x="467544" y="4515966"/>
            <a:ext cx="3384550" cy="432272"/>
          </a:xfrm>
          <a:prstGeom prst="rect">
            <a:avLst/>
          </a:prstGeom>
        </p:spPr>
        <p:txBody>
          <a:bodyPr/>
          <a:lstStyle>
            <a:lvl1pPr marL="0" indent="0">
              <a:buNone/>
              <a:defRPr sz="1600">
                <a:solidFill>
                  <a:schemeClr val="bg1">
                    <a:lumMod val="65000"/>
                  </a:schemeClr>
                </a:solidFill>
                <a:latin typeface="Roboto Condensed" panose="02000000000000000000" pitchFamily="2" charset="0"/>
                <a:ea typeface="Roboto Condensed" panose="02000000000000000000" pitchFamily="2" charset="0"/>
              </a:defRPr>
            </a:lvl1pPr>
            <a:lvl2pPr marL="457200" indent="0">
              <a:buNone/>
              <a:defRPr sz="1600">
                <a:solidFill>
                  <a:schemeClr val="bg1">
                    <a:lumMod val="65000"/>
                  </a:schemeClr>
                </a:solidFill>
                <a:latin typeface="Roboto Condensed" panose="02000000000000000000" pitchFamily="2" charset="0"/>
                <a:ea typeface="Roboto Condensed" panose="02000000000000000000" pitchFamily="2" charset="0"/>
              </a:defRPr>
            </a:lvl2pPr>
            <a:lvl3pPr marL="914400" indent="0">
              <a:buNone/>
              <a:defRPr sz="1600">
                <a:solidFill>
                  <a:schemeClr val="bg1">
                    <a:lumMod val="65000"/>
                  </a:schemeClr>
                </a:solidFill>
                <a:latin typeface="Roboto Condensed" panose="02000000000000000000" pitchFamily="2" charset="0"/>
                <a:ea typeface="Roboto Condensed" panose="02000000000000000000" pitchFamily="2" charset="0"/>
              </a:defRPr>
            </a:lvl3pPr>
            <a:lvl4pPr marL="1371600" indent="0">
              <a:buNone/>
              <a:defRPr sz="1600">
                <a:solidFill>
                  <a:schemeClr val="bg1">
                    <a:lumMod val="65000"/>
                  </a:schemeClr>
                </a:solidFill>
                <a:latin typeface="Roboto Condensed" panose="02000000000000000000" pitchFamily="2" charset="0"/>
                <a:ea typeface="Roboto Condensed" panose="02000000000000000000" pitchFamily="2" charset="0"/>
              </a:defRPr>
            </a:lvl4pPr>
            <a:lvl5pPr marL="1828800" indent="0">
              <a:buNone/>
              <a:defRPr sz="1600">
                <a:solidFill>
                  <a:schemeClr val="bg1">
                    <a:lumMod val="65000"/>
                  </a:schemeClr>
                </a:solidFill>
                <a:latin typeface="Roboto Condensed" panose="02000000000000000000" pitchFamily="2" charset="0"/>
                <a:ea typeface="Roboto Condensed" panose="02000000000000000000" pitchFamily="2" charset="0"/>
              </a:defRPr>
            </a:lvl5pPr>
          </a:lstStyle>
          <a:p>
            <a:pPr lvl="0"/>
            <a:r>
              <a:rPr lang="de-DE" smtClean="0"/>
              <a:t>Textmasterformat bearbeiten</a:t>
            </a:r>
          </a:p>
        </p:txBody>
      </p:sp>
    </p:spTree>
    <p:extLst>
      <p:ext uri="{BB962C8B-B14F-4D97-AF65-F5344CB8AC3E}">
        <p14:creationId xmlns:p14="http://schemas.microsoft.com/office/powerpoint/2010/main" val="1931652937"/>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ideBa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feld 2"/>
          <p:cNvSpPr txBox="1"/>
          <p:nvPr userDrawn="1"/>
        </p:nvSpPr>
        <p:spPr>
          <a:xfrm>
            <a:off x="7884368" y="4881890"/>
            <a:ext cx="648072" cy="246221"/>
          </a:xfrm>
          <a:prstGeom prst="rect">
            <a:avLst/>
          </a:prstGeom>
          <a:noFill/>
        </p:spPr>
        <p:txBody>
          <a:bodyPr wrap="square" rtlCol="0">
            <a:spAutoFit/>
          </a:bodyPr>
          <a:lstStyle/>
          <a:p>
            <a:pPr algn="r"/>
            <a:fld id="{1EAD7E2A-CC13-4AAE-82E9-9F63AC6F7CE5}" type="slidenum">
              <a:rPr lang="de-DE" sz="1000" smtClean="0">
                <a:solidFill>
                  <a:prstClr val="white">
                    <a:lumMod val="50000"/>
                  </a:prstClr>
                </a:solidFill>
                <a:latin typeface="Roboto Condensed Light" panose="02000000000000000000" pitchFamily="2" charset="0"/>
                <a:ea typeface="Roboto Condensed Light" panose="02000000000000000000" pitchFamily="2" charset="0"/>
              </a:rPr>
              <a:pPr algn="r"/>
              <a:t>‹Nr.›</a:t>
            </a:fld>
            <a:endParaRPr lang="de-DE" sz="1100">
              <a:solidFill>
                <a:prstClr val="white">
                  <a:lumMod val="50000"/>
                </a:prstClr>
              </a:solidFill>
              <a:latin typeface="Roboto Condensed Light" panose="02000000000000000000" pitchFamily="2" charset="0"/>
              <a:ea typeface="Roboto Condensed Light" panose="02000000000000000000" pitchFamily="2" charset="0"/>
            </a:endParaRPr>
          </a:p>
        </p:txBody>
      </p:sp>
      <p:sp>
        <p:nvSpPr>
          <p:cNvPr id="4" name="Textfeld 3"/>
          <p:cNvSpPr txBox="1"/>
          <p:nvPr userDrawn="1"/>
        </p:nvSpPr>
        <p:spPr>
          <a:xfrm>
            <a:off x="0" y="4881825"/>
            <a:ext cx="2448272" cy="246221"/>
          </a:xfrm>
          <a:prstGeom prst="rect">
            <a:avLst/>
          </a:prstGeom>
          <a:noFill/>
        </p:spPr>
        <p:txBody>
          <a:bodyPr wrap="square" rtlCol="0">
            <a:spAutoFit/>
          </a:bodyPr>
          <a:lstStyle/>
          <a:p>
            <a:r>
              <a:rPr lang="de-DE" sz="1000" smtClean="0">
                <a:solidFill>
                  <a:prstClr val="white">
                    <a:lumMod val="50000"/>
                  </a:prstClr>
                </a:solidFill>
                <a:latin typeface="Roboto Condensed Light" panose="02000000000000000000" pitchFamily="2" charset="0"/>
                <a:ea typeface="Roboto Condensed Light" panose="02000000000000000000" pitchFamily="2" charset="0"/>
              </a:rPr>
              <a:t>© Q division GmbH 2016</a:t>
            </a:r>
            <a:endParaRPr lang="de-DE" sz="1000">
              <a:solidFill>
                <a:prstClr val="white">
                  <a:lumMod val="50000"/>
                </a:prstClr>
              </a:solidFill>
              <a:latin typeface="Roboto Condensed Light" panose="02000000000000000000" pitchFamily="2" charset="0"/>
              <a:ea typeface="Roboto Condensed Light" panose="02000000000000000000" pitchFamily="2" charset="0"/>
            </a:endParaRPr>
          </a:p>
        </p:txBody>
      </p:sp>
      <p:sp>
        <p:nvSpPr>
          <p:cNvPr id="5" name="Titel 1"/>
          <p:cNvSpPr>
            <a:spLocks noGrp="1"/>
          </p:cNvSpPr>
          <p:nvPr>
            <p:ph type="title" hasCustomPrompt="1"/>
          </p:nvPr>
        </p:nvSpPr>
        <p:spPr>
          <a:xfrm>
            <a:off x="18811" y="140412"/>
            <a:ext cx="8441622" cy="559130"/>
          </a:xfrm>
          <a:prstGeom prst="rect">
            <a:avLst/>
          </a:prstGeom>
        </p:spPr>
        <p:txBody>
          <a:bodyPr lIns="0" tIns="0" rIns="0" bIns="0" anchor="ctr" anchorCtr="0"/>
          <a:lstStyle>
            <a:lvl1pPr marL="252000" algn="l">
              <a:lnSpc>
                <a:spcPct val="100000"/>
              </a:lnSpc>
              <a:defRPr>
                <a:solidFill>
                  <a:srgbClr val="1968B3"/>
                </a:solidFill>
                <a:latin typeface="Roboto Condensed Light" panose="02000000000000000000" pitchFamily="2" charset="0"/>
                <a:ea typeface="Roboto Condensed Light" panose="02000000000000000000" pitchFamily="2" charset="0"/>
              </a:defRPr>
            </a:lvl1pPr>
          </a:lstStyle>
          <a:p>
            <a:r>
              <a:rPr lang="de-DE" smtClean="0"/>
              <a:t>HEADLINE 44PT BLAU</a:t>
            </a:r>
            <a:endParaRPr lang="de-DE" dirty="0"/>
          </a:p>
        </p:txBody>
      </p:sp>
    </p:spTree>
    <p:extLst>
      <p:ext uri="{BB962C8B-B14F-4D97-AF65-F5344CB8AC3E}">
        <p14:creationId xmlns:p14="http://schemas.microsoft.com/office/powerpoint/2010/main" val="38329065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lvl1pPr>
              <a:defRPr sz="8000"/>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403648" y="3003798"/>
            <a:ext cx="6400800" cy="1314450"/>
          </a:xfrm>
        </p:spPr>
        <p:txBody>
          <a:bodyPr>
            <a:noAutofit/>
          </a:bodyPr>
          <a:lstStyle>
            <a:lvl1pPr marL="0" indent="0" algn="ctr">
              <a:buNone/>
              <a:defRPr sz="3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8534A87F-2541-41C2-87AB-359E5C84BEA8}" type="datetimeFigureOut">
              <a:rPr lang="de-DE" smtClean="0">
                <a:solidFill>
                  <a:prstClr val="black">
                    <a:tint val="75000"/>
                  </a:prstClr>
                </a:solidFill>
              </a:rPr>
              <a:pPr/>
              <a:t>06.03.17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0306766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7544" y="339502"/>
            <a:ext cx="7632848" cy="857250"/>
          </a:xfr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457200" y="1491631"/>
            <a:ext cx="8229600" cy="3102992"/>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8534A87F-2541-41C2-87AB-359E5C84BEA8}" type="datetimeFigureOut">
              <a:rPr lang="de-DE" smtClean="0">
                <a:solidFill>
                  <a:prstClr val="black">
                    <a:tint val="75000"/>
                  </a:prstClr>
                </a:solidFill>
              </a:rPr>
              <a:pPr/>
              <a:t>06.03.17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9484739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0" y="1347614"/>
            <a:ext cx="9144000" cy="1021556"/>
          </a:xfrm>
        </p:spPr>
        <p:txBody>
          <a:bodyPr anchor="t"/>
          <a:lstStyle>
            <a:lvl1pPr algn="ctr">
              <a:defRPr sz="5000" b="1" cap="all"/>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683568" y="3075806"/>
            <a:ext cx="7772400" cy="1053132"/>
          </a:xfrm>
        </p:spPr>
        <p:txBody>
          <a:bodyPr anchor="t"/>
          <a:lstStyle>
            <a:lvl1pPr marL="0" indent="0" algn="ctr">
              <a:buNone/>
              <a:defRPr sz="2000">
                <a:solidFill>
                  <a:srgbClr val="9B9B9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
        <p:nvSpPr>
          <p:cNvPr id="4" name="Datumsplatzhalter 3"/>
          <p:cNvSpPr>
            <a:spLocks noGrp="1"/>
          </p:cNvSpPr>
          <p:nvPr>
            <p:ph type="dt" sz="half" idx="10"/>
          </p:nvPr>
        </p:nvSpPr>
        <p:spPr/>
        <p:txBody>
          <a:bodyPr/>
          <a:lstStyle/>
          <a:p>
            <a:fld id="{8534A87F-2541-41C2-87AB-359E5C84BEA8}" type="datetimeFigureOut">
              <a:rPr lang="de-DE" smtClean="0">
                <a:solidFill>
                  <a:prstClr val="black">
                    <a:tint val="75000"/>
                  </a:prstClr>
                </a:solidFill>
              </a:rPr>
              <a:pPr/>
              <a:t>06.03.17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939627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HeadFoot 2spaltig">
    <p:spTree>
      <p:nvGrpSpPr>
        <p:cNvPr id="1" name=""/>
        <p:cNvGrpSpPr/>
        <p:nvPr/>
      </p:nvGrpSpPr>
      <p:grpSpPr>
        <a:xfrm>
          <a:off x="0" y="0"/>
          <a:ext cx="0" cy="0"/>
          <a:chOff x="0" y="0"/>
          <a:chExt cx="0" cy="0"/>
        </a:xfrm>
      </p:grpSpPr>
      <p:sp>
        <p:nvSpPr>
          <p:cNvPr id="3" name="Rechteck 2"/>
          <p:cNvSpPr/>
          <p:nvPr userDrawn="1"/>
        </p:nvSpPr>
        <p:spPr>
          <a:xfrm>
            <a:off x="-1" y="-2251"/>
            <a:ext cx="9144000" cy="843557"/>
          </a:xfrm>
          <a:prstGeom prst="rect">
            <a:avLst/>
          </a:prstGeom>
          <a:solidFill>
            <a:srgbClr val="1968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prstClr val="white"/>
              </a:solidFill>
            </a:endParaRPr>
          </a:p>
        </p:txBody>
      </p:sp>
      <p:sp>
        <p:nvSpPr>
          <p:cNvPr id="5" name="Titel 1"/>
          <p:cNvSpPr>
            <a:spLocks noGrp="1"/>
          </p:cNvSpPr>
          <p:nvPr>
            <p:ph type="title" hasCustomPrompt="1"/>
          </p:nvPr>
        </p:nvSpPr>
        <p:spPr>
          <a:xfrm>
            <a:off x="-1" y="138160"/>
            <a:ext cx="9125189" cy="559130"/>
          </a:xfrm>
          <a:prstGeom prst="rect">
            <a:avLst/>
          </a:prstGeom>
        </p:spPr>
        <p:txBody>
          <a:bodyPr lIns="0" tIns="0" rIns="0" bIns="0" anchor="ctr" anchorCtr="0"/>
          <a:lstStyle>
            <a:lvl1pPr marL="252000" algn="l">
              <a:lnSpc>
                <a:spcPct val="100000"/>
              </a:lnSpc>
              <a:defRPr>
                <a:solidFill>
                  <a:schemeClr val="bg1"/>
                </a:solidFill>
                <a:latin typeface="Roboto Condensed Light" panose="02000000000000000000" pitchFamily="2" charset="0"/>
                <a:ea typeface="Roboto Condensed Light" panose="02000000000000000000" pitchFamily="2" charset="0"/>
              </a:defRPr>
            </a:lvl1pPr>
          </a:lstStyle>
          <a:p>
            <a:r>
              <a:rPr lang="de-DE" smtClean="0"/>
              <a:t>HEADLINE 44PT WEIß</a:t>
            </a:r>
            <a:endParaRPr lang="de-DE" dirty="0"/>
          </a:p>
        </p:txBody>
      </p:sp>
      <p:sp>
        <p:nvSpPr>
          <p:cNvPr id="8" name="Textfeld 7"/>
          <p:cNvSpPr txBox="1"/>
          <p:nvPr userDrawn="1"/>
        </p:nvSpPr>
        <p:spPr>
          <a:xfrm>
            <a:off x="7884367" y="4879638"/>
            <a:ext cx="648072" cy="246221"/>
          </a:xfrm>
          <a:prstGeom prst="rect">
            <a:avLst/>
          </a:prstGeom>
          <a:noFill/>
        </p:spPr>
        <p:txBody>
          <a:bodyPr wrap="square" rtlCol="0">
            <a:spAutoFit/>
          </a:bodyPr>
          <a:lstStyle/>
          <a:p>
            <a:pPr algn="r"/>
            <a:fld id="{1EAD7E2A-CC13-4AAE-82E9-9F63AC6F7CE5}" type="slidenum">
              <a:rPr lang="de-DE" sz="1000" smtClean="0">
                <a:solidFill>
                  <a:schemeClr val="bg1"/>
                </a:solidFill>
                <a:latin typeface="Roboto Condensed Light" panose="02000000000000000000" pitchFamily="2" charset="0"/>
                <a:ea typeface="Roboto Condensed Light" panose="02000000000000000000" pitchFamily="2" charset="0"/>
              </a:rPr>
              <a:pPr algn="r"/>
              <a:t>‹Nr.›</a:t>
            </a:fld>
            <a:endParaRPr lang="de-DE" sz="1100">
              <a:solidFill>
                <a:schemeClr val="bg1"/>
              </a:solidFill>
              <a:latin typeface="Roboto Condensed Light" panose="02000000000000000000" pitchFamily="2" charset="0"/>
              <a:ea typeface="Roboto Condensed Light" panose="02000000000000000000" pitchFamily="2" charset="0"/>
            </a:endParaRPr>
          </a:p>
        </p:txBody>
      </p:sp>
      <p:sp>
        <p:nvSpPr>
          <p:cNvPr id="4" name="Textplatzhalter 3"/>
          <p:cNvSpPr>
            <a:spLocks noGrp="1"/>
          </p:cNvSpPr>
          <p:nvPr>
            <p:ph type="body" sz="quarter" idx="11" hasCustomPrompt="1"/>
          </p:nvPr>
        </p:nvSpPr>
        <p:spPr>
          <a:xfrm>
            <a:off x="179512" y="1271371"/>
            <a:ext cx="8784976" cy="3964676"/>
          </a:xfrm>
          <a:prstGeom prst="rect">
            <a:avLst/>
          </a:prstGeom>
        </p:spPr>
        <p:txBody>
          <a:bodyPr lIns="0" tIns="0" rIns="0" bIns="0" numCol="2" spcCol="0"/>
          <a:lstStyle>
            <a:lvl1pPr marL="0" indent="0">
              <a:buNone/>
              <a:defRPr sz="1600">
                <a:latin typeface="Roboto Condensed" panose="02000000000000000000" pitchFamily="2" charset="0"/>
                <a:ea typeface="Roboto Condensed" panose="02000000000000000000" pitchFamily="2" charset="0"/>
              </a:defRPr>
            </a:lvl1pPr>
            <a:lvl2pPr marL="800100" indent="-800100">
              <a:lnSpc>
                <a:spcPct val="150000"/>
              </a:lnSpc>
              <a:spcBef>
                <a:spcPts val="300"/>
              </a:spcBef>
              <a:buClr>
                <a:srgbClr val="2D6EA6"/>
              </a:buClr>
              <a:buSzPct val="120000"/>
              <a:buFont typeface="Arial" pitchFamily="34" charset="0"/>
              <a:buChar char="•"/>
              <a:defRPr sz="1800">
                <a:latin typeface="Roboto Condensed" panose="02000000000000000000" pitchFamily="2" charset="0"/>
                <a:ea typeface="Roboto Condensed" panose="02000000000000000000" pitchFamily="2" charset="0"/>
              </a:defRPr>
            </a:lvl2pPr>
            <a:lvl3pPr marL="914400" indent="0">
              <a:buNone/>
              <a:defRPr sz="1600">
                <a:latin typeface="Roboto Condensed" panose="02000000000000000000" pitchFamily="2" charset="0"/>
                <a:ea typeface="Roboto Condensed" panose="02000000000000000000" pitchFamily="2" charset="0"/>
              </a:defRPr>
            </a:lvl3pPr>
            <a:lvl4pPr marL="1371600" indent="0">
              <a:buNone/>
              <a:defRPr sz="1600">
                <a:latin typeface="Roboto Condensed" panose="02000000000000000000" pitchFamily="2" charset="0"/>
                <a:ea typeface="Roboto Condensed" panose="02000000000000000000" pitchFamily="2" charset="0"/>
              </a:defRPr>
            </a:lvl4pPr>
            <a:lvl5pPr marL="1828800" indent="0">
              <a:buNone/>
              <a:defRPr sz="1600">
                <a:latin typeface="Roboto Condensed" panose="02000000000000000000" pitchFamily="2" charset="0"/>
                <a:ea typeface="Roboto Condensed" panose="02000000000000000000" pitchFamily="2" charset="0"/>
              </a:defRPr>
            </a:lvl5pPr>
          </a:lstStyle>
          <a:p>
            <a:pPr marL="800100" lvl="1" indent="-342900">
              <a:lnSpc>
                <a:spcPct val="150000"/>
              </a:lnSpc>
              <a:spcBef>
                <a:spcPts val="300"/>
              </a:spcBef>
              <a:buClr>
                <a:srgbClr val="2D6EA6"/>
              </a:buClr>
              <a:buSzPct val="120000"/>
              <a:buFont typeface="Arial" pitchFamily="34" charset="0"/>
              <a:buChar char="•"/>
              <a:defRPr sz="1800"/>
            </a:pPr>
            <a:r>
              <a:rPr lang="de-DE" sz="1600" smtClean="0">
                <a:latin typeface="Roboto Condensed" pitchFamily="2" charset="0"/>
                <a:ea typeface="Roboto Condensed" pitchFamily="2" charset="0"/>
                <a:cs typeface="Roboto Condensed  "/>
                <a:sym typeface="Rajdhani Semibold"/>
              </a:rPr>
              <a:t>2 spaltig</a:t>
            </a:r>
          </a:p>
          <a:p>
            <a:pPr marL="800100" lvl="1" indent="-342900">
              <a:lnSpc>
                <a:spcPct val="150000"/>
              </a:lnSpc>
              <a:spcBef>
                <a:spcPts val="300"/>
              </a:spcBef>
              <a:buClr>
                <a:srgbClr val="2D6EA6"/>
              </a:buClr>
              <a:buSzPct val="120000"/>
              <a:buFont typeface="Arial" pitchFamily="34" charset="0"/>
              <a:buChar char="•"/>
              <a:defRPr sz="1800"/>
            </a:pPr>
            <a:r>
              <a:rPr lang="de-DE" sz="1600" smtClean="0">
                <a:latin typeface="Roboto Condensed" pitchFamily="2" charset="0"/>
                <a:ea typeface="Roboto Condensed" pitchFamily="2" charset="0"/>
                <a:cs typeface="Roboto Condensed  "/>
                <a:sym typeface="Rajdhani Semibold"/>
              </a:rPr>
              <a:t>Condensed 16</a:t>
            </a:r>
          </a:p>
          <a:p>
            <a:pPr marL="800100" lvl="1" indent="-342900">
              <a:lnSpc>
                <a:spcPct val="150000"/>
              </a:lnSpc>
              <a:spcBef>
                <a:spcPts val="300"/>
              </a:spcBef>
              <a:buClr>
                <a:srgbClr val="2D6EA6"/>
              </a:buClr>
              <a:buSzPct val="120000"/>
              <a:buFont typeface="Arial" pitchFamily="34" charset="0"/>
              <a:buChar char="•"/>
              <a:defRPr sz="1800"/>
            </a:pPr>
            <a:r>
              <a:rPr lang="de-DE" sz="1600" smtClean="0">
                <a:latin typeface="Roboto Condensed" pitchFamily="2" charset="0"/>
                <a:ea typeface="Roboto Condensed" pitchFamily="2" charset="0"/>
                <a:cs typeface="Roboto Condensed  "/>
                <a:sym typeface="Rajdhani Semibold"/>
              </a:rPr>
              <a:t>Medizinfuchs</a:t>
            </a:r>
          </a:p>
          <a:p>
            <a:pPr marL="800100" lvl="1" indent="-342900">
              <a:lnSpc>
                <a:spcPct val="150000"/>
              </a:lnSpc>
              <a:spcBef>
                <a:spcPts val="300"/>
              </a:spcBef>
              <a:buClr>
                <a:srgbClr val="2D6EA6"/>
              </a:buClr>
              <a:buSzPct val="120000"/>
              <a:buFont typeface="Arial" pitchFamily="34" charset="0"/>
              <a:buChar char="•"/>
              <a:defRPr sz="1800"/>
            </a:pPr>
            <a:r>
              <a:rPr lang="de-DE" sz="1600" smtClean="0">
                <a:latin typeface="Roboto Condensed" pitchFamily="2" charset="0"/>
                <a:ea typeface="Roboto Condensed" pitchFamily="2" charset="0"/>
                <a:cs typeface="Roboto Condensed  "/>
                <a:sym typeface="Rajdhani Semibold"/>
              </a:rPr>
              <a:t>Sparmedo</a:t>
            </a:r>
          </a:p>
          <a:p>
            <a:pPr marL="800100" lvl="1" indent="-342900">
              <a:lnSpc>
                <a:spcPct val="150000"/>
              </a:lnSpc>
              <a:spcBef>
                <a:spcPts val="300"/>
              </a:spcBef>
              <a:buClr>
                <a:srgbClr val="2D6EA6"/>
              </a:buClr>
              <a:buSzPct val="120000"/>
              <a:buFont typeface="Arial" pitchFamily="34" charset="0"/>
              <a:buChar char="•"/>
              <a:defRPr sz="1800"/>
            </a:pPr>
            <a:endParaRPr lang="de-DE" sz="1600" smtClean="0">
              <a:latin typeface="Roboto Condensed" pitchFamily="2" charset="0"/>
              <a:ea typeface="Roboto Condensed" pitchFamily="2" charset="0"/>
              <a:cs typeface="Roboto Condensed  "/>
              <a:sym typeface="Rajdhani Semibold"/>
            </a:endParaRPr>
          </a:p>
          <a:p>
            <a:pPr marL="800100" lvl="1" indent="-342900">
              <a:lnSpc>
                <a:spcPct val="150000"/>
              </a:lnSpc>
              <a:spcBef>
                <a:spcPts val="300"/>
              </a:spcBef>
              <a:buClr>
                <a:srgbClr val="2D6EA6"/>
              </a:buClr>
              <a:buSzPct val="120000"/>
              <a:buFont typeface="Arial" pitchFamily="34" charset="0"/>
              <a:buChar char="•"/>
              <a:defRPr sz="1800"/>
            </a:pPr>
            <a:endParaRPr lang="de-DE" sz="1600" smtClean="0">
              <a:latin typeface="Roboto Condensed" pitchFamily="2" charset="0"/>
              <a:ea typeface="Roboto Condensed" pitchFamily="2" charset="0"/>
              <a:cs typeface="Roboto Condensed  "/>
              <a:sym typeface="Rajdhani Semibold"/>
            </a:endParaRPr>
          </a:p>
          <a:p>
            <a:pPr marL="800100" lvl="1" indent="-342900">
              <a:lnSpc>
                <a:spcPct val="150000"/>
              </a:lnSpc>
              <a:spcBef>
                <a:spcPts val="300"/>
              </a:spcBef>
              <a:buClr>
                <a:srgbClr val="2D6EA6"/>
              </a:buClr>
              <a:buSzPct val="120000"/>
              <a:buFont typeface="Arial" pitchFamily="34" charset="0"/>
              <a:buChar char="•"/>
              <a:defRPr sz="1800"/>
            </a:pPr>
            <a:endParaRPr lang="de-DE" sz="1600" smtClean="0">
              <a:latin typeface="Roboto Condensed" pitchFamily="2" charset="0"/>
              <a:ea typeface="Roboto Condensed" pitchFamily="2" charset="0"/>
              <a:cs typeface="Roboto Condensed  "/>
              <a:sym typeface="Rajdhani Semibold"/>
            </a:endParaRPr>
          </a:p>
          <a:p>
            <a:pPr marL="800100" lvl="1" indent="-342900">
              <a:lnSpc>
                <a:spcPct val="150000"/>
              </a:lnSpc>
              <a:spcBef>
                <a:spcPts val="300"/>
              </a:spcBef>
              <a:buClr>
                <a:srgbClr val="2D6EA6"/>
              </a:buClr>
              <a:buSzPct val="120000"/>
              <a:buFont typeface="Arial" pitchFamily="34" charset="0"/>
              <a:buChar char="•"/>
              <a:defRPr sz="1800"/>
            </a:pPr>
            <a:endParaRPr lang="de-DE" sz="1600" smtClean="0">
              <a:latin typeface="Roboto Condensed" pitchFamily="2" charset="0"/>
              <a:ea typeface="Roboto Condensed" pitchFamily="2" charset="0"/>
              <a:cs typeface="Roboto Condensed  "/>
              <a:sym typeface="Rajdhani Semibold"/>
            </a:endParaRPr>
          </a:p>
          <a:p>
            <a:pPr marL="800100" lvl="1" indent="-342900">
              <a:lnSpc>
                <a:spcPct val="150000"/>
              </a:lnSpc>
              <a:spcBef>
                <a:spcPts val="300"/>
              </a:spcBef>
              <a:buClr>
                <a:srgbClr val="2D6EA6"/>
              </a:buClr>
              <a:buSzPct val="120000"/>
              <a:buFont typeface="Arial" pitchFamily="34" charset="0"/>
              <a:buChar char="•"/>
              <a:defRPr sz="1800"/>
            </a:pPr>
            <a:endParaRPr lang="de-DE" sz="1600" smtClean="0">
              <a:latin typeface="Roboto Condensed" pitchFamily="2" charset="0"/>
              <a:ea typeface="Roboto Condensed" pitchFamily="2" charset="0"/>
              <a:cs typeface="Roboto Condensed  "/>
              <a:sym typeface="Rajdhani Semibold"/>
            </a:endParaRPr>
          </a:p>
          <a:p>
            <a:pPr marL="800100" lvl="1" indent="-342900">
              <a:lnSpc>
                <a:spcPct val="150000"/>
              </a:lnSpc>
              <a:spcBef>
                <a:spcPts val="300"/>
              </a:spcBef>
              <a:buClr>
                <a:srgbClr val="2D6EA6"/>
              </a:buClr>
              <a:buSzPct val="120000"/>
              <a:buFont typeface="Arial" pitchFamily="34" charset="0"/>
              <a:buChar char="•"/>
              <a:defRPr sz="1800"/>
            </a:pPr>
            <a:endParaRPr lang="de-DE" sz="1600" smtClean="0">
              <a:latin typeface="Roboto Condensed" pitchFamily="2" charset="0"/>
              <a:ea typeface="Roboto Condensed" pitchFamily="2" charset="0"/>
              <a:cs typeface="Roboto Condensed  "/>
              <a:sym typeface="Rajdhani Semibold"/>
            </a:endParaRPr>
          </a:p>
          <a:p>
            <a:pPr marL="800100" lvl="1" indent="-342900">
              <a:lnSpc>
                <a:spcPct val="150000"/>
              </a:lnSpc>
              <a:spcBef>
                <a:spcPts val="300"/>
              </a:spcBef>
              <a:buClr>
                <a:srgbClr val="2D6EA6"/>
              </a:buClr>
              <a:buSzPct val="120000"/>
              <a:buFont typeface="Arial" pitchFamily="34" charset="0"/>
              <a:buChar char="•"/>
              <a:defRPr sz="1800"/>
            </a:pPr>
            <a:endParaRPr lang="de-DE" sz="1600" smtClean="0">
              <a:latin typeface="Roboto Condensed" pitchFamily="2" charset="0"/>
              <a:ea typeface="Roboto Condensed" pitchFamily="2" charset="0"/>
              <a:cs typeface="Roboto Condensed  "/>
              <a:sym typeface="Rajdhani Semibold"/>
            </a:endParaRPr>
          </a:p>
          <a:p>
            <a:pPr marL="742950" lvl="1" indent="-285750">
              <a:lnSpc>
                <a:spcPct val="150000"/>
              </a:lnSpc>
              <a:spcBef>
                <a:spcPts val="300"/>
              </a:spcBef>
              <a:buClr>
                <a:srgbClr val="2D6EA6"/>
              </a:buClr>
              <a:buSzPct val="120000"/>
              <a:buFont typeface="Arial" pitchFamily="34" charset="0"/>
              <a:buChar char="•"/>
              <a:defRPr sz="1800"/>
            </a:pPr>
            <a:r>
              <a:rPr lang="de-DE" sz="1600" smtClean="0">
                <a:latin typeface="Roboto Condensed  "/>
                <a:ea typeface="Roboto Medium" panose="02000000000000000000" pitchFamily="2" charset="0"/>
                <a:cs typeface="Roboto Condensed  "/>
                <a:sym typeface="Rajdhani Semibold"/>
              </a:rPr>
              <a:t> </a:t>
            </a:r>
            <a:r>
              <a:rPr lang="de-DE" sz="1600" smtClean="0">
                <a:latin typeface="Roboto Condensed" pitchFamily="2" charset="0"/>
                <a:ea typeface="Roboto Condensed" pitchFamily="2" charset="0"/>
                <a:cs typeface="Roboto Condensed  "/>
                <a:sym typeface="Rajdhani Semibold"/>
              </a:rPr>
              <a:t>Aliva.de</a:t>
            </a:r>
          </a:p>
          <a:p>
            <a:pPr marL="800100" lvl="1" indent="-342900">
              <a:lnSpc>
                <a:spcPct val="150000"/>
              </a:lnSpc>
              <a:spcBef>
                <a:spcPts val="300"/>
              </a:spcBef>
              <a:buClr>
                <a:srgbClr val="2D6EA6"/>
              </a:buClr>
              <a:buSzPct val="120000"/>
              <a:buFont typeface="Arial" pitchFamily="34" charset="0"/>
              <a:buChar char="•"/>
              <a:defRPr sz="1800"/>
            </a:pPr>
            <a:r>
              <a:rPr lang="de-DE" sz="1600" smtClean="0">
                <a:latin typeface="Roboto Condensed" pitchFamily="2" charset="0"/>
                <a:ea typeface="Roboto Condensed" pitchFamily="2" charset="0"/>
                <a:cs typeface="Roboto Condensed  "/>
                <a:sym typeface="Rajdhani Semibold"/>
              </a:rPr>
              <a:t>Aponeo.de</a:t>
            </a:r>
          </a:p>
          <a:p>
            <a:pPr marL="800100" lvl="1" indent="-342900">
              <a:lnSpc>
                <a:spcPct val="150000"/>
              </a:lnSpc>
              <a:spcBef>
                <a:spcPts val="300"/>
              </a:spcBef>
              <a:buClr>
                <a:srgbClr val="2D6EA6"/>
              </a:buClr>
              <a:buSzPct val="120000"/>
              <a:buFont typeface="Arial" pitchFamily="34" charset="0"/>
              <a:buChar char="•"/>
              <a:defRPr sz="1800"/>
            </a:pPr>
            <a:r>
              <a:rPr lang="de-DE" sz="1600" smtClean="0">
                <a:latin typeface="Roboto Condensed" pitchFamily="2" charset="0"/>
                <a:ea typeface="Roboto Condensed" pitchFamily="2" charset="0"/>
                <a:cs typeface="Roboto Condensed  "/>
                <a:sym typeface="Rajdhani Semibold"/>
              </a:rPr>
              <a:t>Apo-rot.de</a:t>
            </a:r>
          </a:p>
          <a:p>
            <a:pPr marL="800100" lvl="1" indent="-342900">
              <a:lnSpc>
                <a:spcPct val="150000"/>
              </a:lnSpc>
              <a:spcBef>
                <a:spcPts val="300"/>
              </a:spcBef>
              <a:buClr>
                <a:srgbClr val="2D6EA6"/>
              </a:buClr>
              <a:buSzPct val="120000"/>
              <a:buFont typeface="Arial" pitchFamily="34" charset="0"/>
              <a:buChar char="•"/>
              <a:defRPr sz="1800"/>
            </a:pPr>
            <a:r>
              <a:rPr lang="de-DE" sz="1600" smtClean="0">
                <a:latin typeface="Roboto Condensed" pitchFamily="2" charset="0"/>
                <a:ea typeface="Roboto Condensed" pitchFamily="2" charset="0"/>
                <a:cs typeface="Roboto Condensed  "/>
                <a:sym typeface="Rajdhani Semibold"/>
              </a:rPr>
              <a:t>Berlinda-versandapotheke.de</a:t>
            </a:r>
          </a:p>
          <a:p>
            <a:pPr marL="800100" lvl="1" indent="-342900">
              <a:lnSpc>
                <a:spcPct val="150000"/>
              </a:lnSpc>
              <a:spcBef>
                <a:spcPts val="300"/>
              </a:spcBef>
              <a:buClr>
                <a:srgbClr val="2D6EA6"/>
              </a:buClr>
              <a:buSzPct val="120000"/>
              <a:buFont typeface="Arial" pitchFamily="34" charset="0"/>
              <a:buChar char="•"/>
              <a:defRPr sz="1800"/>
            </a:pPr>
            <a:r>
              <a:rPr lang="de-DE" sz="1600" smtClean="0">
                <a:latin typeface="Roboto Condensed" pitchFamily="2" charset="0"/>
                <a:ea typeface="Roboto Condensed" pitchFamily="2" charset="0"/>
                <a:cs typeface="Roboto Condensed  "/>
                <a:sym typeface="Rajdhani Semibold"/>
              </a:rPr>
              <a:t>Besamex.de</a:t>
            </a:r>
          </a:p>
          <a:p>
            <a:pPr marL="800100" lvl="1" indent="-342900">
              <a:lnSpc>
                <a:spcPct val="150000"/>
              </a:lnSpc>
              <a:spcBef>
                <a:spcPts val="300"/>
              </a:spcBef>
              <a:buClr>
                <a:srgbClr val="2D6EA6"/>
              </a:buClr>
              <a:buSzPct val="120000"/>
              <a:buFont typeface="Arial" pitchFamily="34" charset="0"/>
              <a:buChar char="•"/>
              <a:defRPr sz="1800"/>
            </a:pPr>
            <a:r>
              <a:rPr lang="de-DE" sz="1600" smtClean="0">
                <a:latin typeface="Roboto Condensed" pitchFamily="2" charset="0"/>
                <a:ea typeface="Roboto Condensed" pitchFamily="2" charset="0"/>
                <a:cs typeface="Roboto Condensed  "/>
                <a:sym typeface="Rajdhani Semibold"/>
              </a:rPr>
              <a:t>Euva.net</a:t>
            </a:r>
          </a:p>
          <a:p>
            <a:pPr marL="800100" lvl="1" indent="-342900">
              <a:lnSpc>
                <a:spcPct val="150000"/>
              </a:lnSpc>
              <a:spcBef>
                <a:spcPts val="300"/>
              </a:spcBef>
              <a:buClr>
                <a:srgbClr val="2D6EA6"/>
              </a:buClr>
              <a:buSzPct val="120000"/>
              <a:buFont typeface="Arial" pitchFamily="34" charset="0"/>
              <a:buChar char="•"/>
              <a:defRPr sz="1800"/>
            </a:pPr>
            <a:r>
              <a:rPr lang="de-DE" sz="1600" smtClean="0">
                <a:latin typeface="Roboto Condensed" pitchFamily="2" charset="0"/>
                <a:ea typeface="Roboto Condensed" pitchFamily="2" charset="0"/>
                <a:cs typeface="Roboto Condensed  "/>
                <a:sym typeface="Rajdhani Semibold"/>
              </a:rPr>
              <a:t>Sanicare.de</a:t>
            </a:r>
          </a:p>
          <a:p>
            <a:pPr marL="800100" lvl="1" indent="-342900">
              <a:lnSpc>
                <a:spcPct val="150000"/>
              </a:lnSpc>
              <a:spcBef>
                <a:spcPts val="300"/>
              </a:spcBef>
              <a:buClr>
                <a:srgbClr val="2D6EA6"/>
              </a:buClr>
              <a:buSzPct val="120000"/>
              <a:buFont typeface="Arial" pitchFamily="34" charset="0"/>
              <a:buChar char="•"/>
              <a:defRPr sz="1800"/>
            </a:pPr>
            <a:r>
              <a:rPr lang="de-DE" sz="1600" smtClean="0">
                <a:latin typeface="Roboto Condensed" pitchFamily="2" charset="0"/>
                <a:ea typeface="Roboto Condensed" pitchFamily="2" charset="0"/>
                <a:cs typeface="Roboto Condensed  "/>
                <a:sym typeface="Rajdhani Semibold"/>
              </a:rPr>
              <a:t>Vitalsana.de</a:t>
            </a:r>
            <a:endParaRPr lang="de-DE" sz="2800" smtClean="0">
              <a:latin typeface="Roboto Condensed" pitchFamily="2" charset="0"/>
              <a:ea typeface="Roboto Condensed" pitchFamily="2" charset="0"/>
            </a:endParaRPr>
          </a:p>
          <a:p>
            <a:pPr marL="800100" lvl="1" indent="-342900">
              <a:lnSpc>
                <a:spcPct val="150000"/>
              </a:lnSpc>
              <a:spcBef>
                <a:spcPts val="300"/>
              </a:spcBef>
              <a:buClr>
                <a:srgbClr val="2D6EA6"/>
              </a:buClr>
              <a:buSzPct val="120000"/>
              <a:buFont typeface="Arial" pitchFamily="34" charset="0"/>
              <a:buChar char="•"/>
              <a:defRPr sz="1800"/>
            </a:pPr>
            <a:endParaRPr lang="de-DE" sz="1600" smtClean="0">
              <a:latin typeface="Roboto Condensed" pitchFamily="2" charset="0"/>
              <a:ea typeface="Roboto Condensed" pitchFamily="2" charset="0"/>
              <a:cs typeface="Roboto Condensed  "/>
              <a:sym typeface="Rajdhani Semibold"/>
            </a:endParaRPr>
          </a:p>
          <a:p>
            <a:pPr lvl="1">
              <a:lnSpc>
                <a:spcPct val="150000"/>
              </a:lnSpc>
              <a:spcBef>
                <a:spcPts val="300"/>
              </a:spcBef>
              <a:buClr>
                <a:srgbClr val="2D6EA6"/>
              </a:buClr>
              <a:buSzPct val="120000"/>
              <a:defRPr sz="1800"/>
            </a:pPr>
            <a:endParaRPr lang="de-DE" sz="1600" smtClean="0">
              <a:latin typeface="Roboto Condensed" pitchFamily="2" charset="0"/>
              <a:ea typeface="Roboto Condensed" pitchFamily="2" charset="0"/>
              <a:cs typeface="Roboto Condensed  "/>
              <a:sym typeface="Rajdhani Semibold"/>
            </a:endParaRPr>
          </a:p>
          <a:p>
            <a:pPr lvl="0"/>
            <a:endParaRPr lang="de-DE"/>
          </a:p>
        </p:txBody>
      </p:sp>
      <p:sp>
        <p:nvSpPr>
          <p:cNvPr id="14" name="Textplatzhalter 13"/>
          <p:cNvSpPr>
            <a:spLocks noGrp="1"/>
          </p:cNvSpPr>
          <p:nvPr>
            <p:ph type="body" sz="quarter" idx="12" hasCustomPrompt="1"/>
          </p:nvPr>
        </p:nvSpPr>
        <p:spPr>
          <a:xfrm>
            <a:off x="611560" y="843558"/>
            <a:ext cx="2459038" cy="42754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000" b="0" i="0" baseline="0">
                <a:solidFill>
                  <a:srgbClr val="1968B3"/>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de-DE" sz="2000" b="1" smtClean="0">
                <a:solidFill>
                  <a:srgbClr val="1968B3"/>
                </a:solidFill>
                <a:latin typeface="Roboto Condensed" pitchFamily="2" charset="0"/>
                <a:ea typeface="Roboto Condensed" pitchFamily="2" charset="0"/>
                <a:cs typeface="Arial Narrow"/>
                <a:sym typeface="Rajdhani Semibold"/>
              </a:rPr>
              <a:t>Condensed Bold 20</a:t>
            </a:r>
          </a:p>
        </p:txBody>
      </p:sp>
      <p:sp>
        <p:nvSpPr>
          <p:cNvPr id="15" name="Textplatzhalter 13"/>
          <p:cNvSpPr>
            <a:spLocks noGrp="1"/>
          </p:cNvSpPr>
          <p:nvPr>
            <p:ph type="body" sz="quarter" idx="13" hasCustomPrompt="1"/>
          </p:nvPr>
        </p:nvSpPr>
        <p:spPr>
          <a:xfrm>
            <a:off x="5004048" y="843558"/>
            <a:ext cx="2459038" cy="42754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900" b="0" i="0" baseline="0">
                <a:solidFill>
                  <a:srgbClr val="1968B3"/>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de-DE" sz="2000" b="1" smtClean="0">
                <a:solidFill>
                  <a:srgbClr val="1968B3"/>
                </a:solidFill>
                <a:latin typeface="Roboto Condensed" pitchFamily="2" charset="0"/>
                <a:ea typeface="Roboto Condensed" pitchFamily="2" charset="0"/>
                <a:cs typeface="Arial Narrow"/>
                <a:sym typeface="Rajdhani Semibold"/>
              </a:rPr>
              <a:t>Condensed Bold 20</a:t>
            </a:r>
          </a:p>
        </p:txBody>
      </p:sp>
      <p:sp>
        <p:nvSpPr>
          <p:cNvPr id="9" name="Rechteck 8"/>
          <p:cNvSpPr/>
          <p:nvPr userDrawn="1"/>
        </p:nvSpPr>
        <p:spPr>
          <a:xfrm>
            <a:off x="0" y="4443958"/>
            <a:ext cx="9144000" cy="699542"/>
          </a:xfrm>
          <a:prstGeom prst="rect">
            <a:avLst/>
          </a:prstGeom>
          <a:solidFill>
            <a:srgbClr val="1968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prstClr val="white"/>
              </a:solidFill>
            </a:endParaRPr>
          </a:p>
        </p:txBody>
      </p:sp>
      <p:sp>
        <p:nvSpPr>
          <p:cNvPr id="10" name="Textplatzhalter 12"/>
          <p:cNvSpPr>
            <a:spLocks noGrp="1"/>
          </p:cNvSpPr>
          <p:nvPr>
            <p:ph type="body" sz="quarter" idx="10" hasCustomPrompt="1"/>
          </p:nvPr>
        </p:nvSpPr>
        <p:spPr>
          <a:xfrm>
            <a:off x="0" y="4443957"/>
            <a:ext cx="7956376" cy="684153"/>
          </a:xfrm>
          <a:prstGeom prst="rect">
            <a:avLst/>
          </a:prstGeom>
        </p:spPr>
        <p:txBody>
          <a:bodyPr wrap="none" lIns="252000" tIns="72000" rIns="0" bIns="0"/>
          <a:lstStyle>
            <a:lvl1pPr marL="0" indent="0">
              <a:buNone/>
              <a:defRPr>
                <a:solidFill>
                  <a:schemeClr val="bg1"/>
                </a:solidFill>
                <a:latin typeface="Roboto Condensed Light" panose="02000000000000000000" pitchFamily="2" charset="0"/>
                <a:ea typeface="Roboto Condensed Light" panose="02000000000000000000" pitchFamily="2" charset="0"/>
              </a:defRPr>
            </a:lvl1pPr>
          </a:lstStyle>
          <a:p>
            <a:pPr lvl="0"/>
            <a:r>
              <a:rPr lang="de-DE" smtClean="0"/>
              <a:t>Subline 28pt weiss</a:t>
            </a:r>
            <a:endParaRPr lang="de-DE"/>
          </a:p>
        </p:txBody>
      </p:sp>
    </p:spTree>
    <p:extLst>
      <p:ext uri="{BB962C8B-B14F-4D97-AF65-F5344CB8AC3E}">
        <p14:creationId xmlns:p14="http://schemas.microsoft.com/office/powerpoint/2010/main" val="3504470704"/>
      </p:ext>
    </p:extLst>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Zwei Inhal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7544" y="267494"/>
            <a:ext cx="8229600" cy="857250"/>
          </a:xfrm>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457200" y="1419623"/>
            <a:ext cx="40386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1419621"/>
            <a:ext cx="4038600" cy="31750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Datumsplatzhalter 4"/>
          <p:cNvSpPr>
            <a:spLocks noGrp="1"/>
          </p:cNvSpPr>
          <p:nvPr>
            <p:ph type="dt" sz="half" idx="10"/>
          </p:nvPr>
        </p:nvSpPr>
        <p:spPr/>
        <p:txBody>
          <a:bodyPr/>
          <a:lstStyle/>
          <a:p>
            <a:fld id="{8534A87F-2541-41C2-87AB-359E5C84BEA8}" type="datetimeFigureOut">
              <a:rPr lang="de-DE" smtClean="0">
                <a:solidFill>
                  <a:prstClr val="black">
                    <a:tint val="75000"/>
                  </a:prstClr>
                </a:solidFill>
              </a:rPr>
              <a:pPr/>
              <a:t>06.03.17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7123932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Vergleich">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8534A87F-2541-41C2-87AB-359E5C84BEA8}" type="datetimeFigureOut">
              <a:rPr lang="de-DE" smtClean="0">
                <a:solidFill>
                  <a:prstClr val="black">
                    <a:tint val="75000"/>
                  </a:prstClr>
                </a:solidFill>
              </a:rPr>
              <a:pPr/>
              <a:t>06.03.17</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2803291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5"/>
          <p:cNvSpPr>
            <a:spLocks noGrp="1"/>
          </p:cNvSpPr>
          <p:nvPr>
            <p:ph type="title"/>
          </p:nvPr>
        </p:nvSpPr>
        <p:spPr>
          <a:xfrm>
            <a:off x="539552" y="1995686"/>
            <a:ext cx="8229600" cy="857250"/>
          </a:xfrm>
        </p:spPr>
        <p:txBody>
          <a:bodyPr/>
          <a:lstStyle>
            <a:lvl1pPr>
              <a:defRPr sz="6000"/>
            </a:lvl1pPr>
          </a:lstStyle>
          <a:p>
            <a:r>
              <a:rPr lang="de-DE" dirty="0" smtClean="0"/>
              <a:t>Titelmasterformat durch Klicken bearbeiten</a:t>
            </a:r>
            <a:endParaRPr lang="de-DE" dirty="0"/>
          </a:p>
        </p:txBody>
      </p:sp>
      <p:sp>
        <p:nvSpPr>
          <p:cNvPr id="7" name="Datumsplatzhalter 6"/>
          <p:cNvSpPr>
            <a:spLocks noGrp="1"/>
          </p:cNvSpPr>
          <p:nvPr>
            <p:ph type="dt" sz="half" idx="10"/>
          </p:nvPr>
        </p:nvSpPr>
        <p:spPr/>
        <p:txBody>
          <a:bodyPr/>
          <a:lstStyle/>
          <a:p>
            <a:fld id="{8534A87F-2541-41C2-87AB-359E5C84BEA8}" type="datetimeFigureOut">
              <a:rPr lang="de-DE" smtClean="0">
                <a:solidFill>
                  <a:prstClr val="black">
                    <a:tint val="75000"/>
                  </a:prstClr>
                </a:solidFill>
              </a:rPr>
              <a:pPr/>
              <a:t>06.03.17</a:t>
            </a:fld>
            <a:endParaRPr lang="de-DE" dirty="0">
              <a:solidFill>
                <a:prstClr val="black">
                  <a:tint val="75000"/>
                </a:prstClr>
              </a:solidFill>
            </a:endParaRPr>
          </a:p>
        </p:txBody>
      </p:sp>
      <p:sp>
        <p:nvSpPr>
          <p:cNvPr id="8" name="Foliennummernplatzhalter 7"/>
          <p:cNvSpPr>
            <a:spLocks noGrp="1"/>
          </p:cNvSpPr>
          <p:nvPr>
            <p:ph type="sldNum" sz="quarter" idx="11"/>
          </p:nvPr>
        </p:nvSpPr>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
        <p:nvSpPr>
          <p:cNvPr id="9" name="Fußzeilenplatzhalter 8"/>
          <p:cNvSpPr>
            <a:spLocks noGrp="1"/>
          </p:cNvSpPr>
          <p:nvPr>
            <p:ph type="ftr" sz="quarter" idx="12"/>
          </p:nvPr>
        </p:nvSpPr>
        <p:spPr/>
        <p:txBody>
          <a:bodyPr/>
          <a:lstStyle/>
          <a:p>
            <a:endParaRPr lang="de-DE" dirty="0">
              <a:solidFill>
                <a:prstClr val="black">
                  <a:tint val="75000"/>
                </a:prstClr>
              </a:solidFill>
            </a:endParaRPr>
          </a:p>
        </p:txBody>
      </p:sp>
    </p:spTree>
    <p:extLst>
      <p:ext uri="{BB962C8B-B14F-4D97-AF65-F5344CB8AC3E}">
        <p14:creationId xmlns:p14="http://schemas.microsoft.com/office/powerpoint/2010/main" val="33951864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Leer">
    <p:bg>
      <p:bgPr>
        <a:solidFill>
          <a:schemeClr val="bg1"/>
        </a:solidFill>
        <a:effectLst/>
      </p:bgPr>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534A87F-2541-41C2-87AB-359E5C84BEA8}" type="datetimeFigureOut">
              <a:rPr lang="de-DE" smtClean="0">
                <a:solidFill>
                  <a:prstClr val="black">
                    <a:tint val="75000"/>
                  </a:prstClr>
                </a:solidFill>
              </a:rPr>
              <a:pPr/>
              <a:t>06.03.17</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9060866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halt mit Überschrif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1" y="411510"/>
            <a:ext cx="3008313" cy="664814"/>
          </a:xfrm>
        </p:spPr>
        <p:txBody>
          <a:bodyPr anchor="b"/>
          <a:lstStyle>
            <a:lvl1pPr algn="l">
              <a:defRPr sz="20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411510"/>
            <a:ext cx="5111750" cy="418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1" y="1203598"/>
            <a:ext cx="3008313" cy="3391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5" name="Datumsplatzhalter 4"/>
          <p:cNvSpPr>
            <a:spLocks noGrp="1"/>
          </p:cNvSpPr>
          <p:nvPr>
            <p:ph type="dt" sz="half" idx="10"/>
          </p:nvPr>
        </p:nvSpPr>
        <p:spPr/>
        <p:txBody>
          <a:bodyPr/>
          <a:lstStyle/>
          <a:p>
            <a:fld id="{8534A87F-2541-41C2-87AB-359E5C84BEA8}" type="datetimeFigureOut">
              <a:rPr lang="de-DE" smtClean="0">
                <a:solidFill>
                  <a:prstClr val="black">
                    <a:tint val="75000"/>
                  </a:prstClr>
                </a:solidFill>
              </a:rPr>
              <a:pPr/>
              <a:t>06.03.17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9276129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534A87F-2541-41C2-87AB-359E5C84BEA8}" type="datetimeFigureOut">
              <a:rPr lang="de-DE" smtClean="0">
                <a:solidFill>
                  <a:prstClr val="black">
                    <a:tint val="75000"/>
                  </a:prstClr>
                </a:solidFill>
              </a:rPr>
              <a:pPr/>
              <a:t>06.03.17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33980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HeadFoot">
    <p:spTree>
      <p:nvGrpSpPr>
        <p:cNvPr id="1" name=""/>
        <p:cNvGrpSpPr/>
        <p:nvPr/>
      </p:nvGrpSpPr>
      <p:grpSpPr>
        <a:xfrm>
          <a:off x="0" y="0"/>
          <a:ext cx="0" cy="0"/>
          <a:chOff x="0" y="0"/>
          <a:chExt cx="0" cy="0"/>
        </a:xfrm>
      </p:grpSpPr>
      <p:sp>
        <p:nvSpPr>
          <p:cNvPr id="3" name="Rechteck 2"/>
          <p:cNvSpPr/>
          <p:nvPr userDrawn="1"/>
        </p:nvSpPr>
        <p:spPr>
          <a:xfrm>
            <a:off x="0" y="1"/>
            <a:ext cx="9144000" cy="843557"/>
          </a:xfrm>
          <a:prstGeom prst="rect">
            <a:avLst/>
          </a:prstGeom>
          <a:solidFill>
            <a:srgbClr val="1968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prstClr val="white"/>
              </a:solidFill>
            </a:endParaRPr>
          </a:p>
        </p:txBody>
      </p:sp>
      <p:sp>
        <p:nvSpPr>
          <p:cNvPr id="5" name="Titel 1"/>
          <p:cNvSpPr>
            <a:spLocks noGrp="1"/>
          </p:cNvSpPr>
          <p:nvPr>
            <p:ph type="title" hasCustomPrompt="1"/>
          </p:nvPr>
        </p:nvSpPr>
        <p:spPr>
          <a:xfrm>
            <a:off x="0" y="140412"/>
            <a:ext cx="9125189" cy="559130"/>
          </a:xfrm>
          <a:prstGeom prst="rect">
            <a:avLst/>
          </a:prstGeom>
        </p:spPr>
        <p:txBody>
          <a:bodyPr lIns="0" tIns="0" rIns="0" bIns="0" anchor="ctr" anchorCtr="0"/>
          <a:lstStyle>
            <a:lvl1pPr marL="252000" algn="l">
              <a:lnSpc>
                <a:spcPct val="100000"/>
              </a:lnSpc>
              <a:defRPr>
                <a:solidFill>
                  <a:schemeClr val="bg1"/>
                </a:solidFill>
                <a:latin typeface="Roboto Condensed Light" panose="02000000000000000000" pitchFamily="2" charset="0"/>
                <a:ea typeface="Roboto Condensed Light" panose="02000000000000000000" pitchFamily="2" charset="0"/>
              </a:defRPr>
            </a:lvl1pPr>
          </a:lstStyle>
          <a:p>
            <a:r>
              <a:rPr lang="de-DE" smtClean="0"/>
              <a:t>HEADLINE 44PT WEIß</a:t>
            </a:r>
            <a:endParaRPr lang="de-DE" dirty="0"/>
          </a:p>
        </p:txBody>
      </p:sp>
      <p:sp>
        <p:nvSpPr>
          <p:cNvPr id="6" name="Rechteck 5"/>
          <p:cNvSpPr/>
          <p:nvPr userDrawn="1"/>
        </p:nvSpPr>
        <p:spPr>
          <a:xfrm>
            <a:off x="0" y="4443958"/>
            <a:ext cx="9144000" cy="699542"/>
          </a:xfrm>
          <a:prstGeom prst="rect">
            <a:avLst/>
          </a:prstGeom>
          <a:solidFill>
            <a:srgbClr val="1968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prstClr val="white"/>
              </a:solidFill>
            </a:endParaRPr>
          </a:p>
        </p:txBody>
      </p:sp>
      <p:sp>
        <p:nvSpPr>
          <p:cNvPr id="8" name="Textfeld 7"/>
          <p:cNvSpPr txBox="1"/>
          <p:nvPr userDrawn="1"/>
        </p:nvSpPr>
        <p:spPr>
          <a:xfrm>
            <a:off x="7884368" y="4881890"/>
            <a:ext cx="648072" cy="246221"/>
          </a:xfrm>
          <a:prstGeom prst="rect">
            <a:avLst/>
          </a:prstGeom>
          <a:noFill/>
        </p:spPr>
        <p:txBody>
          <a:bodyPr wrap="square" rtlCol="0">
            <a:spAutoFit/>
          </a:bodyPr>
          <a:lstStyle/>
          <a:p>
            <a:pPr algn="r"/>
            <a:fld id="{1EAD7E2A-CC13-4AAE-82E9-9F63AC6F7CE5}" type="slidenum">
              <a:rPr lang="de-DE" sz="1000" smtClean="0">
                <a:solidFill>
                  <a:schemeClr val="bg1"/>
                </a:solidFill>
                <a:latin typeface="Roboto Condensed Light" panose="02000000000000000000" pitchFamily="2" charset="0"/>
                <a:ea typeface="Roboto Condensed Light" panose="02000000000000000000" pitchFamily="2" charset="0"/>
              </a:rPr>
              <a:pPr algn="r"/>
              <a:t>‹Nr.›</a:t>
            </a:fld>
            <a:endParaRPr lang="de-DE" sz="1100">
              <a:solidFill>
                <a:schemeClr val="bg1"/>
              </a:solidFill>
              <a:latin typeface="Roboto Condensed Light" panose="02000000000000000000" pitchFamily="2" charset="0"/>
              <a:ea typeface="Roboto Condensed Light" panose="02000000000000000000" pitchFamily="2" charset="0"/>
            </a:endParaRPr>
          </a:p>
        </p:txBody>
      </p:sp>
      <p:sp>
        <p:nvSpPr>
          <p:cNvPr id="13" name="Textplatzhalter 12"/>
          <p:cNvSpPr>
            <a:spLocks noGrp="1"/>
          </p:cNvSpPr>
          <p:nvPr>
            <p:ph type="body" sz="quarter" idx="10" hasCustomPrompt="1"/>
          </p:nvPr>
        </p:nvSpPr>
        <p:spPr>
          <a:xfrm>
            <a:off x="0" y="4443957"/>
            <a:ext cx="7956376" cy="684153"/>
          </a:xfrm>
          <a:prstGeom prst="rect">
            <a:avLst/>
          </a:prstGeom>
        </p:spPr>
        <p:txBody>
          <a:bodyPr wrap="none" lIns="252000" tIns="72000" rIns="0" bIns="0"/>
          <a:lstStyle>
            <a:lvl1pPr marL="0" indent="0">
              <a:buNone/>
              <a:defRPr>
                <a:solidFill>
                  <a:schemeClr val="bg1"/>
                </a:solidFill>
                <a:latin typeface="Roboto Condensed Light" panose="02000000000000000000" pitchFamily="2" charset="0"/>
                <a:ea typeface="Roboto Condensed Light" panose="02000000000000000000" pitchFamily="2" charset="0"/>
              </a:defRPr>
            </a:lvl1pPr>
          </a:lstStyle>
          <a:p>
            <a:pPr lvl="0"/>
            <a:r>
              <a:rPr lang="de-DE" smtClean="0"/>
              <a:t>Subline 28pt weiss</a:t>
            </a:r>
            <a:endParaRPr lang="de-DE"/>
          </a:p>
        </p:txBody>
      </p:sp>
      <p:sp>
        <p:nvSpPr>
          <p:cNvPr id="7" name="Textplatzhalter 3"/>
          <p:cNvSpPr>
            <a:spLocks noGrp="1"/>
          </p:cNvSpPr>
          <p:nvPr>
            <p:ph type="body" sz="quarter" idx="11" hasCustomPrompt="1"/>
          </p:nvPr>
        </p:nvSpPr>
        <p:spPr>
          <a:xfrm>
            <a:off x="179512" y="1271371"/>
            <a:ext cx="8784976" cy="3100579"/>
          </a:xfrm>
          <a:prstGeom prst="rect">
            <a:avLst/>
          </a:prstGeom>
        </p:spPr>
        <p:txBody>
          <a:bodyPr lIns="0" tIns="0" rIns="0" bIns="0" numCol="1" spcCol="0"/>
          <a:lstStyle>
            <a:lvl1pPr marL="0" indent="0">
              <a:buFont typeface="Arial" panose="020B0604020202020204" pitchFamily="34" charset="0"/>
              <a:buNone/>
              <a:defRPr sz="1600">
                <a:latin typeface="Roboto Condensed" panose="02000000000000000000" pitchFamily="2" charset="0"/>
                <a:ea typeface="Roboto Condensed" panose="02000000000000000000" pitchFamily="2" charset="0"/>
              </a:defRPr>
            </a:lvl1pPr>
            <a:lvl2pPr marL="457200" indent="0">
              <a:lnSpc>
                <a:spcPct val="150000"/>
              </a:lnSpc>
              <a:spcBef>
                <a:spcPts val="300"/>
              </a:spcBef>
              <a:buClr>
                <a:srgbClr val="2D6EA6"/>
              </a:buClr>
              <a:buSzPct val="120000"/>
              <a:buFont typeface="Arial" pitchFamily="34" charset="0"/>
              <a:buNone/>
              <a:defRPr sz="1800" baseline="0">
                <a:latin typeface="Roboto Condensed" panose="02000000000000000000" pitchFamily="2" charset="0"/>
                <a:ea typeface="Roboto Condensed" panose="02000000000000000000" pitchFamily="2" charset="0"/>
              </a:defRPr>
            </a:lvl2pPr>
            <a:lvl3pPr marL="914400" indent="0">
              <a:buNone/>
              <a:defRPr sz="1600">
                <a:latin typeface="Roboto Condensed" panose="02000000000000000000" pitchFamily="2" charset="0"/>
                <a:ea typeface="Roboto Condensed" panose="02000000000000000000" pitchFamily="2" charset="0"/>
              </a:defRPr>
            </a:lvl3pPr>
            <a:lvl4pPr marL="1371600" indent="0">
              <a:buNone/>
              <a:defRPr sz="1600">
                <a:latin typeface="Roboto Condensed" panose="02000000000000000000" pitchFamily="2" charset="0"/>
                <a:ea typeface="Roboto Condensed" panose="02000000000000000000" pitchFamily="2" charset="0"/>
              </a:defRPr>
            </a:lvl4pPr>
            <a:lvl5pPr marL="1828800" indent="0">
              <a:buNone/>
              <a:defRPr sz="1600">
                <a:latin typeface="Roboto Condensed" panose="02000000000000000000" pitchFamily="2" charset="0"/>
                <a:ea typeface="Roboto Condensed" panose="02000000000000000000" pitchFamily="2" charset="0"/>
              </a:defRPr>
            </a:lvl5pPr>
          </a:lstStyle>
          <a:p>
            <a:pPr lvl="1">
              <a:lnSpc>
                <a:spcPct val="150000"/>
              </a:lnSpc>
              <a:spcBef>
                <a:spcPts val="300"/>
              </a:spcBef>
              <a:buClr>
                <a:srgbClr val="2D6EA6"/>
              </a:buClr>
              <a:buSzPct val="120000"/>
              <a:defRPr sz="1800"/>
            </a:pPr>
            <a:r>
              <a:rPr lang="de-DE" sz="1600" smtClean="0">
                <a:latin typeface="Roboto Condensed" pitchFamily="2" charset="0"/>
                <a:ea typeface="Roboto Condensed" pitchFamily="2" charset="0"/>
                <a:cs typeface="Roboto Condensed  "/>
                <a:sym typeface="Rajdhani Semibold"/>
              </a:rPr>
              <a:t>Rob Condensed 16</a:t>
            </a:r>
          </a:p>
          <a:p>
            <a:pPr lvl="0"/>
            <a:endParaRPr lang="de-DE"/>
          </a:p>
        </p:txBody>
      </p:sp>
      <p:sp>
        <p:nvSpPr>
          <p:cNvPr id="9" name="Textplatzhalter 13"/>
          <p:cNvSpPr>
            <a:spLocks noGrp="1"/>
          </p:cNvSpPr>
          <p:nvPr>
            <p:ph type="body" sz="quarter" idx="12" hasCustomPrompt="1"/>
          </p:nvPr>
        </p:nvSpPr>
        <p:spPr>
          <a:xfrm>
            <a:off x="539552" y="920070"/>
            <a:ext cx="2459038" cy="367159"/>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000" b="0" i="0" baseline="0">
                <a:solidFill>
                  <a:srgbClr val="1968B3"/>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de-DE" sz="2000" b="1" smtClean="0">
                <a:solidFill>
                  <a:srgbClr val="1968B3"/>
                </a:solidFill>
                <a:latin typeface="Roboto Condensed" pitchFamily="2" charset="0"/>
                <a:ea typeface="Roboto Condensed" pitchFamily="2" charset="0"/>
                <a:cs typeface="Arial Narrow"/>
                <a:sym typeface="Rajdhani Semibold"/>
              </a:rPr>
              <a:t>Condensed Bold 20</a:t>
            </a:r>
          </a:p>
        </p:txBody>
      </p:sp>
    </p:spTree>
    <p:extLst>
      <p:ext uri="{BB962C8B-B14F-4D97-AF65-F5344CB8AC3E}">
        <p14:creationId xmlns:p14="http://schemas.microsoft.com/office/powerpoint/2010/main" val="2616866737"/>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Headline">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18810" y="140412"/>
            <a:ext cx="9125189" cy="559130"/>
          </a:xfrm>
          <a:prstGeom prst="rect">
            <a:avLst/>
          </a:prstGeom>
        </p:spPr>
        <p:txBody>
          <a:bodyPr lIns="0" tIns="0" rIns="0" bIns="0" anchor="ctr" anchorCtr="0"/>
          <a:lstStyle>
            <a:lvl1pPr marL="252000" algn="l">
              <a:lnSpc>
                <a:spcPct val="100000"/>
              </a:lnSpc>
              <a:defRPr>
                <a:solidFill>
                  <a:srgbClr val="1968B3"/>
                </a:solidFill>
                <a:latin typeface="Roboto Condensed Light" panose="02000000000000000000" pitchFamily="2" charset="0"/>
                <a:ea typeface="Roboto Condensed Light" panose="02000000000000000000" pitchFamily="2" charset="0"/>
              </a:defRPr>
            </a:lvl1pPr>
          </a:lstStyle>
          <a:p>
            <a:r>
              <a:rPr lang="de-DE" smtClean="0"/>
              <a:t>HEADLINE 44PT BLAU</a:t>
            </a:r>
            <a:endParaRPr lang="de-DE" dirty="0"/>
          </a:p>
        </p:txBody>
      </p:sp>
      <p:sp>
        <p:nvSpPr>
          <p:cNvPr id="4" name="Textfeld 3"/>
          <p:cNvSpPr txBox="1"/>
          <p:nvPr userDrawn="1"/>
        </p:nvSpPr>
        <p:spPr>
          <a:xfrm>
            <a:off x="7884368" y="4881890"/>
            <a:ext cx="648072" cy="246221"/>
          </a:xfrm>
          <a:prstGeom prst="rect">
            <a:avLst/>
          </a:prstGeom>
          <a:noFill/>
        </p:spPr>
        <p:txBody>
          <a:bodyPr wrap="square" rtlCol="0">
            <a:spAutoFit/>
          </a:bodyPr>
          <a:lstStyle/>
          <a:p>
            <a:pPr algn="r"/>
            <a:fld id="{1EAD7E2A-CC13-4AAE-82E9-9F63AC6F7CE5}" type="slidenum">
              <a:rPr lang="de-DE" sz="1000" smtClean="0">
                <a:solidFill>
                  <a:schemeClr val="bg1">
                    <a:lumMod val="50000"/>
                  </a:schemeClr>
                </a:solidFill>
                <a:latin typeface="Roboto Condensed Light" panose="02000000000000000000" pitchFamily="2" charset="0"/>
                <a:ea typeface="Roboto Condensed Light" panose="02000000000000000000" pitchFamily="2" charset="0"/>
              </a:rPr>
              <a:pPr algn="r"/>
              <a:t>‹Nr.›</a:t>
            </a:fld>
            <a:endParaRPr lang="de-DE" sz="1100">
              <a:solidFill>
                <a:schemeClr val="bg1">
                  <a:lumMod val="5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1838098989"/>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enTopSmall">
    <p:bg>
      <p:bgPr>
        <a:solidFill>
          <a:srgbClr val="27ACBD"/>
        </a:solidFill>
        <a:effectLst/>
      </p:bgPr>
    </p:bg>
    <p:spTree>
      <p:nvGrpSpPr>
        <p:cNvPr id="1" name=""/>
        <p:cNvGrpSpPr/>
        <p:nvPr/>
      </p:nvGrpSpPr>
      <p:grpSpPr>
        <a:xfrm>
          <a:off x="0" y="0"/>
          <a:ext cx="0" cy="0"/>
          <a:chOff x="0" y="0"/>
          <a:chExt cx="0" cy="0"/>
        </a:xfrm>
      </p:grpSpPr>
      <p:sp>
        <p:nvSpPr>
          <p:cNvPr id="6" name="Textplatzhalter 4"/>
          <p:cNvSpPr>
            <a:spLocks noGrp="1"/>
          </p:cNvSpPr>
          <p:nvPr>
            <p:ph type="body" sz="quarter" idx="10" hasCustomPrompt="1"/>
          </p:nvPr>
        </p:nvSpPr>
        <p:spPr>
          <a:xfrm>
            <a:off x="0" y="1707654"/>
            <a:ext cx="9144000" cy="1512168"/>
          </a:xfrm>
          <a:prstGeom prst="rect">
            <a:avLst/>
          </a:prstGeom>
        </p:spPr>
        <p:txBody>
          <a:bodyPr/>
          <a:lstStyle>
            <a:lvl1pPr marL="0" indent="0" algn="ctr">
              <a:buNone/>
              <a:defRPr sz="15000">
                <a:solidFill>
                  <a:schemeClr val="bg1"/>
                </a:solidFill>
                <a:latin typeface="Roboto Black" panose="02000000000000000000" pitchFamily="2" charset="0"/>
                <a:ea typeface="Roboto Black" panose="02000000000000000000" pitchFamily="2" charset="0"/>
              </a:defRPr>
            </a:lvl1pPr>
          </a:lstStyle>
          <a:p>
            <a:r>
              <a:rPr lang="de-DE" smtClean="0"/>
              <a:t>ROB BL</a:t>
            </a:r>
            <a:endParaRPr lang="de-DE"/>
          </a:p>
        </p:txBody>
      </p:sp>
      <p:sp>
        <p:nvSpPr>
          <p:cNvPr id="7" name="Titel 3"/>
          <p:cNvSpPr>
            <a:spLocks noGrp="1"/>
          </p:cNvSpPr>
          <p:nvPr>
            <p:ph type="title" hasCustomPrompt="1"/>
          </p:nvPr>
        </p:nvSpPr>
        <p:spPr>
          <a:xfrm>
            <a:off x="0" y="1419845"/>
            <a:ext cx="9144000" cy="857250"/>
          </a:xfrm>
          <a:prstGeom prst="rect">
            <a:avLst/>
          </a:prstGeom>
        </p:spPr>
        <p:txBody>
          <a:bodyPr/>
          <a:lstStyle>
            <a:lvl1pPr>
              <a:defRPr>
                <a:latin typeface="Roboto Black" panose="02000000000000000000" pitchFamily="2" charset="0"/>
                <a:ea typeface="Roboto Black" panose="02000000000000000000" pitchFamily="2" charset="0"/>
              </a:defRPr>
            </a:lvl1pPr>
          </a:lstStyle>
          <a:p>
            <a:r>
              <a:rPr lang="en-US" smtClean="0">
                <a:solidFill>
                  <a:srgbClr val="FFFFFF"/>
                </a:solidFill>
                <a:latin typeface="Roboto Condensed Light" pitchFamily="2" charset="0"/>
                <a:ea typeface="Roboto Condensed Light" pitchFamily="2" charset="0"/>
              </a:rPr>
              <a:t>Roboto Condensed 44</a:t>
            </a:r>
            <a:endParaRPr lang="de-DE"/>
          </a:p>
        </p:txBody>
      </p:sp>
    </p:spTree>
    <p:extLst>
      <p:ext uri="{BB962C8B-B14F-4D97-AF65-F5344CB8AC3E}">
        <p14:creationId xmlns:p14="http://schemas.microsoft.com/office/powerpoint/2010/main" val="382742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eenTopBig">
    <p:bg>
      <p:bgPr>
        <a:solidFill>
          <a:srgbClr val="27ACBD"/>
        </a:solidFill>
        <a:effectLst/>
      </p:bgPr>
    </p:bg>
    <p:spTree>
      <p:nvGrpSpPr>
        <p:cNvPr id="1" name=""/>
        <p:cNvGrpSpPr/>
        <p:nvPr/>
      </p:nvGrpSpPr>
      <p:grpSpPr>
        <a:xfrm>
          <a:off x="0" y="0"/>
          <a:ext cx="0" cy="0"/>
          <a:chOff x="0" y="0"/>
          <a:chExt cx="0" cy="0"/>
        </a:xfrm>
      </p:grpSpPr>
      <p:sp>
        <p:nvSpPr>
          <p:cNvPr id="8" name="Textplatzhalter 4"/>
          <p:cNvSpPr>
            <a:spLocks noGrp="1"/>
          </p:cNvSpPr>
          <p:nvPr>
            <p:ph type="body" sz="quarter" idx="10" hasCustomPrompt="1"/>
          </p:nvPr>
        </p:nvSpPr>
        <p:spPr>
          <a:xfrm>
            <a:off x="0" y="987574"/>
            <a:ext cx="9144000" cy="1512168"/>
          </a:xfrm>
          <a:prstGeom prst="rect">
            <a:avLst/>
          </a:prstGeom>
        </p:spPr>
        <p:txBody>
          <a:bodyPr/>
          <a:lstStyle>
            <a:lvl1pPr marL="0" indent="0" algn="ctr">
              <a:buNone/>
              <a:defRPr sz="15000">
                <a:solidFill>
                  <a:schemeClr val="bg1"/>
                </a:solidFill>
                <a:latin typeface="Roboto Black" panose="02000000000000000000" pitchFamily="2" charset="0"/>
                <a:ea typeface="Roboto Black" panose="02000000000000000000" pitchFamily="2" charset="0"/>
              </a:defRPr>
            </a:lvl1pPr>
          </a:lstStyle>
          <a:p>
            <a:r>
              <a:rPr lang="de-DE" smtClean="0"/>
              <a:t>ROB BL </a:t>
            </a:r>
            <a:endParaRPr lang="de-DE"/>
          </a:p>
        </p:txBody>
      </p:sp>
      <p:sp>
        <p:nvSpPr>
          <p:cNvPr id="9" name="Titel 3"/>
          <p:cNvSpPr>
            <a:spLocks noGrp="1"/>
          </p:cNvSpPr>
          <p:nvPr>
            <p:ph type="title" hasCustomPrompt="1"/>
          </p:nvPr>
        </p:nvSpPr>
        <p:spPr>
          <a:xfrm>
            <a:off x="0" y="2931790"/>
            <a:ext cx="9144000" cy="857250"/>
          </a:xfrm>
          <a:prstGeom prst="rect">
            <a:avLst/>
          </a:prstGeom>
        </p:spPr>
        <p:txBody>
          <a:bodyPr/>
          <a:lstStyle>
            <a:lvl1pPr>
              <a:defRPr>
                <a:solidFill>
                  <a:schemeClr val="bg1"/>
                </a:solidFill>
                <a:latin typeface="Roboto Condensed" panose="02000000000000000000" pitchFamily="2" charset="0"/>
                <a:ea typeface="Roboto Condensed" panose="02000000000000000000" pitchFamily="2" charset="0"/>
              </a:defRPr>
            </a:lvl1pPr>
          </a:lstStyle>
          <a:p>
            <a:r>
              <a:rPr lang="en-US" smtClean="0">
                <a:solidFill>
                  <a:srgbClr val="FFFFFF"/>
                </a:solidFill>
                <a:latin typeface="Roboto Condensed Light" pitchFamily="2" charset="0"/>
                <a:ea typeface="Roboto Condensed Light" pitchFamily="2" charset="0"/>
              </a:rPr>
              <a:t>Roboto Condensed 44</a:t>
            </a:r>
            <a:endParaRPr lang="de-DE"/>
          </a:p>
        </p:txBody>
      </p:sp>
    </p:spTree>
    <p:extLst>
      <p:ext uri="{BB962C8B-B14F-4D97-AF65-F5344CB8AC3E}">
        <p14:creationId xmlns:p14="http://schemas.microsoft.com/office/powerpoint/2010/main" val="154572630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theme" Target="../theme/theme2.xml"/><Relationship Id="rId5" Type="http://schemas.openxmlformats.org/officeDocument/2006/relationships/image" Target="../media/image4.emf"/><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theme" Target="../theme/theme3.xml"/><Relationship Id="rId5" Type="http://schemas.openxmlformats.org/officeDocument/2006/relationships/image" Target="../media/image4.emf"/><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4" Type="http://schemas.openxmlformats.org/officeDocument/2006/relationships/theme" Target="../theme/theme4.xml"/><Relationship Id="rId5" Type="http://schemas.openxmlformats.org/officeDocument/2006/relationships/image" Target="../media/image4.emf"/><Relationship Id="rId1" Type="http://schemas.openxmlformats.org/officeDocument/2006/relationships/slideLayout" Target="../slideLayouts/slideLayout20.xml"/><Relationship Id="rId2"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theme" Target="../theme/theme5.xml"/><Relationship Id="rId11" Type="http://schemas.openxmlformats.org/officeDocument/2006/relationships/image" Target="../media/image5.png"/><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theme" Target="../theme/theme6.xml"/><Relationship Id="rId1" Type="http://schemas.openxmlformats.org/officeDocument/2006/relationships/slideLayout" Target="../slideLayouts/slideLayout32.xml"/><Relationship Id="rId2"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7.xml"/><Relationship Id="rId13" Type="http://schemas.openxmlformats.org/officeDocument/2006/relationships/image" Target="../media/image5.png"/><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theme" Target="../theme/theme8.xml"/><Relationship Id="rId11" Type="http://schemas.openxmlformats.org/officeDocument/2006/relationships/image" Target="../media/image5.png"/><Relationship Id="rId1" Type="http://schemas.openxmlformats.org/officeDocument/2006/relationships/slideLayout" Target="../slideLayouts/slideLayout47.xml"/><Relationship Id="rId2"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65" r:id="rId4"/>
    <p:sldLayoutId id="2147483666" r:id="rId5"/>
    <p:sldLayoutId id="2147483658" r:id="rId6"/>
    <p:sldLayoutId id="2147483659" r:id="rId7"/>
    <p:sldLayoutId id="2147483660" r:id="rId8"/>
    <p:sldLayoutId id="2147483664" r:id="rId9"/>
    <p:sldLayoutId id="2147483661" r:id="rId10"/>
    <p:sldLayoutId id="2147483663" r:id="rId11"/>
    <p:sldLayoutId id="2147483662" r:id="rId12"/>
    <p:sldLayoutId id="2147483677" r:id="rId13"/>
  </p:sldLayoutIdLst>
  <p:txStyles>
    <p:titleStyle>
      <a:lvl1pPr algn="ctr" defTabSz="914400" rtl="0" eaLnBrk="1" latinLnBrk="0" hangingPunct="1">
        <a:spcBef>
          <a:spcPct val="0"/>
        </a:spcBef>
        <a:buNone/>
        <a:defRPr sz="4400" kern="1200">
          <a:solidFill>
            <a:srgbClr val="005FB4"/>
          </a:solidFill>
          <a:latin typeface="Roboto Condensed Light" pitchFamily="2" charset="0"/>
          <a:ea typeface="Roboto Condensed Light" pitchFamily="2" charset="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323232"/>
          </a:solidFill>
          <a:latin typeface="Roboto" pitchFamily="2" charset="0"/>
          <a:ea typeface="Roboto" pitchFamily="2" charset="0"/>
          <a:cs typeface="+mn-cs"/>
        </a:defRPr>
      </a:lvl1pPr>
      <a:lvl2pPr marL="742950" indent="-285750" algn="l" defTabSz="914400" rtl="0" eaLnBrk="1" latinLnBrk="0" hangingPunct="1">
        <a:spcBef>
          <a:spcPct val="20000"/>
        </a:spcBef>
        <a:buFont typeface="Arial" pitchFamily="34" charset="0"/>
        <a:buChar char="–"/>
        <a:defRPr sz="2800" kern="1200">
          <a:solidFill>
            <a:srgbClr val="323232"/>
          </a:solidFill>
          <a:latin typeface="Roboto" pitchFamily="2" charset="0"/>
          <a:ea typeface="Roboto" pitchFamily="2" charset="0"/>
          <a:cs typeface="+mn-cs"/>
        </a:defRPr>
      </a:lvl2pPr>
      <a:lvl3pPr marL="1143000" indent="-228600" algn="l" defTabSz="914400" rtl="0" eaLnBrk="1" latinLnBrk="0" hangingPunct="1">
        <a:spcBef>
          <a:spcPct val="20000"/>
        </a:spcBef>
        <a:buFont typeface="Arial" pitchFamily="34" charset="0"/>
        <a:buChar char="•"/>
        <a:defRPr sz="2400" kern="1200">
          <a:solidFill>
            <a:srgbClr val="323232"/>
          </a:solidFill>
          <a:latin typeface="Roboto" pitchFamily="2" charset="0"/>
          <a:ea typeface="Roboto" pitchFamily="2" charset="0"/>
          <a:cs typeface="+mn-cs"/>
        </a:defRPr>
      </a:lvl3pPr>
      <a:lvl4pPr marL="1600200" indent="-228600" algn="l" defTabSz="914400" rtl="0" eaLnBrk="1" latinLnBrk="0" hangingPunct="1">
        <a:spcBef>
          <a:spcPct val="20000"/>
        </a:spcBef>
        <a:buFont typeface="Arial" pitchFamily="34" charset="0"/>
        <a:buChar char="–"/>
        <a:defRPr sz="2000" kern="1200">
          <a:solidFill>
            <a:srgbClr val="323232"/>
          </a:solidFill>
          <a:latin typeface="Roboto" pitchFamily="2" charset="0"/>
          <a:ea typeface="Roboto" pitchFamily="2" charset="0"/>
          <a:cs typeface="+mn-cs"/>
        </a:defRPr>
      </a:lvl4pPr>
      <a:lvl5pPr marL="2057400" indent="-228600" algn="l" defTabSz="914400" rtl="0" eaLnBrk="1" latinLnBrk="0" hangingPunct="1">
        <a:spcBef>
          <a:spcPct val="20000"/>
        </a:spcBef>
        <a:buFont typeface="Arial" pitchFamily="34" charset="0"/>
        <a:buChar char="»"/>
        <a:defRPr sz="2000" kern="1200">
          <a:solidFill>
            <a:srgbClr val="323232"/>
          </a:solidFill>
          <a:latin typeface="Roboto" pitchFamily="2" charset="0"/>
          <a:ea typeface="Roboto"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pPr defTabSz="457200"/>
            <a:fld id="{A88B48FB-E956-2048-9E74-C69E7CAA26CC}" type="slidenum">
              <a:rPr lang="en-US" smtClean="0">
                <a:solidFill>
                  <a:srgbClr val="CCCCCC"/>
                </a:solidFill>
              </a:rPr>
              <a:pPr defTabSz="457200"/>
              <a:t>‹Nr.›</a:t>
            </a:fld>
            <a:endParaRPr lang="en-US">
              <a:solidFill>
                <a:srgbClr val="CCCCCC"/>
              </a:solidFill>
            </a:endParaRPr>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smtClean="0">
                <a:solidFill>
                  <a:srgbClr val="333333">
                    <a:tint val="75000"/>
                  </a:srgbClr>
                </a:solidFill>
                <a:latin typeface="Helvetica Neue"/>
                <a:cs typeface="Helvetica Neue"/>
              </a:rPr>
              <a:t>Powered by</a:t>
            </a:r>
            <a:endParaRPr lang="en-US" sz="800" dirty="0">
              <a:solidFill>
                <a:srgbClr val="333333">
                  <a:tint val="75000"/>
                </a:srgbClr>
              </a:solidFill>
              <a:latin typeface="Helvetica Neue"/>
              <a:cs typeface="Helvetica Neue"/>
            </a:endParaRP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79266133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pPr defTabSz="457200"/>
            <a:fld id="{A88B48FB-E956-2048-9E74-C69E7CAA26CC}" type="slidenum">
              <a:rPr lang="en-US" smtClean="0">
                <a:solidFill>
                  <a:srgbClr val="CCCCCC"/>
                </a:solidFill>
              </a:rPr>
              <a:pPr defTabSz="457200"/>
              <a:t>‹Nr.›</a:t>
            </a:fld>
            <a:endParaRPr lang="en-US">
              <a:solidFill>
                <a:srgbClr val="CCCCCC"/>
              </a:solidFill>
            </a:endParaRPr>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smtClean="0">
                <a:solidFill>
                  <a:srgbClr val="333333">
                    <a:tint val="75000"/>
                  </a:srgbClr>
                </a:solidFill>
                <a:latin typeface="Helvetica Neue"/>
                <a:cs typeface="Helvetica Neue"/>
              </a:rPr>
              <a:t>Powered by</a:t>
            </a:r>
            <a:endParaRPr lang="en-US" sz="800" dirty="0">
              <a:solidFill>
                <a:srgbClr val="333333">
                  <a:tint val="75000"/>
                </a:srgbClr>
              </a:solidFill>
              <a:latin typeface="Helvetica Neue"/>
              <a:cs typeface="Helvetica Neue"/>
            </a:endParaRP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142382387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pPr defTabSz="457200"/>
            <a:fld id="{A88B48FB-E956-2048-9E74-C69E7CAA26CC}" type="slidenum">
              <a:rPr lang="en-US" smtClean="0">
                <a:solidFill>
                  <a:srgbClr val="CCCCCC"/>
                </a:solidFill>
              </a:rPr>
              <a:pPr defTabSz="457200"/>
              <a:t>‹Nr.›</a:t>
            </a:fld>
            <a:endParaRPr lang="en-US">
              <a:solidFill>
                <a:srgbClr val="CCCCCC"/>
              </a:solidFill>
            </a:endParaRPr>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smtClean="0">
                <a:solidFill>
                  <a:srgbClr val="333333">
                    <a:tint val="75000"/>
                  </a:srgbClr>
                </a:solidFill>
                <a:latin typeface="Helvetica Neue"/>
                <a:cs typeface="Helvetica Neue"/>
              </a:rPr>
              <a:t>Powered by</a:t>
            </a:r>
            <a:endParaRPr lang="en-US" sz="800" dirty="0">
              <a:solidFill>
                <a:srgbClr val="333333">
                  <a:tint val="75000"/>
                </a:srgbClr>
              </a:solidFill>
              <a:latin typeface="Helvetica Neue"/>
              <a:cs typeface="Helvetica Neue"/>
            </a:endParaRP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413685661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534A87F-2541-41C2-87AB-359E5C84BEA8}" type="datetimeFigureOut">
              <a:rPr lang="de-DE" smtClean="0">
                <a:solidFill>
                  <a:prstClr val="black">
                    <a:tint val="75000"/>
                  </a:prstClr>
                </a:solidFill>
              </a:rPr>
              <a:pPr/>
              <a:t>06.03.17</a:t>
            </a:fld>
            <a:endParaRPr lang="de-DE" dirty="0">
              <a:solidFill>
                <a:prstClr val="black">
                  <a:tint val="75000"/>
                </a:prstClr>
              </a:solidFill>
            </a:endParaRPr>
          </a:p>
        </p:txBody>
      </p:sp>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solidFill>
                <a:prstClr val="black">
                  <a:tint val="75000"/>
                </a:prstClr>
              </a:solidFill>
            </a:endParaRPr>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53695792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Lst>
  <p:txStyles>
    <p:titleStyle>
      <a:lvl1pPr algn="ctr" defTabSz="914400" rtl="0" eaLnBrk="1" latinLnBrk="0" hangingPunct="1">
        <a:spcBef>
          <a:spcPct val="0"/>
        </a:spcBef>
        <a:buNone/>
        <a:defRPr sz="4400" kern="1200">
          <a:solidFill>
            <a:srgbClr val="005FB4"/>
          </a:solidFill>
          <a:latin typeface="Roboto Condensed Light" pitchFamily="2" charset="0"/>
          <a:ea typeface="Roboto Condensed Light" pitchFamily="2" charset="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323232"/>
          </a:solidFill>
          <a:latin typeface="Roboto" pitchFamily="2" charset="0"/>
          <a:ea typeface="Roboto" pitchFamily="2" charset="0"/>
          <a:cs typeface="+mn-cs"/>
        </a:defRPr>
      </a:lvl1pPr>
      <a:lvl2pPr marL="742950" indent="-285750" algn="l" defTabSz="914400" rtl="0" eaLnBrk="1" latinLnBrk="0" hangingPunct="1">
        <a:spcBef>
          <a:spcPct val="20000"/>
        </a:spcBef>
        <a:buFont typeface="Arial" pitchFamily="34" charset="0"/>
        <a:buChar char="–"/>
        <a:defRPr sz="2800" kern="1200">
          <a:solidFill>
            <a:srgbClr val="323232"/>
          </a:solidFill>
          <a:latin typeface="Roboto" pitchFamily="2" charset="0"/>
          <a:ea typeface="Roboto" pitchFamily="2" charset="0"/>
          <a:cs typeface="+mn-cs"/>
        </a:defRPr>
      </a:lvl2pPr>
      <a:lvl3pPr marL="1143000" indent="-228600" algn="l" defTabSz="914400" rtl="0" eaLnBrk="1" latinLnBrk="0" hangingPunct="1">
        <a:spcBef>
          <a:spcPct val="20000"/>
        </a:spcBef>
        <a:buFont typeface="Arial" pitchFamily="34" charset="0"/>
        <a:buChar char="•"/>
        <a:defRPr sz="2400" kern="1200">
          <a:solidFill>
            <a:srgbClr val="323232"/>
          </a:solidFill>
          <a:latin typeface="Roboto" pitchFamily="2" charset="0"/>
          <a:ea typeface="Roboto" pitchFamily="2" charset="0"/>
          <a:cs typeface="+mn-cs"/>
        </a:defRPr>
      </a:lvl3pPr>
      <a:lvl4pPr marL="1600200" indent="-228600" algn="l" defTabSz="914400" rtl="0" eaLnBrk="1" latinLnBrk="0" hangingPunct="1">
        <a:spcBef>
          <a:spcPct val="20000"/>
        </a:spcBef>
        <a:buFont typeface="Arial" pitchFamily="34" charset="0"/>
        <a:buChar char="–"/>
        <a:defRPr sz="2000" kern="1200">
          <a:solidFill>
            <a:srgbClr val="323232"/>
          </a:solidFill>
          <a:latin typeface="Roboto" pitchFamily="2" charset="0"/>
          <a:ea typeface="Roboto" pitchFamily="2" charset="0"/>
          <a:cs typeface="+mn-cs"/>
        </a:defRPr>
      </a:lvl4pPr>
      <a:lvl5pPr marL="2057400" indent="-228600" algn="l" defTabSz="914400" rtl="0" eaLnBrk="1" latinLnBrk="0" hangingPunct="1">
        <a:spcBef>
          <a:spcPct val="20000"/>
        </a:spcBef>
        <a:buFont typeface="Arial" pitchFamily="34" charset="0"/>
        <a:buChar char="»"/>
        <a:defRPr sz="2000" kern="1200">
          <a:solidFill>
            <a:srgbClr val="323232"/>
          </a:solidFill>
          <a:latin typeface="Roboto" pitchFamily="2" charset="0"/>
          <a:ea typeface="Roboto"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673185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Lst>
  <p:timing>
    <p:tnLst>
      <p:par>
        <p:cTn xmlns:p14="http://schemas.microsoft.com/office/powerpoint/2010/main" id="1" dur="indefinite" restart="never" nodeType="tmRoot"/>
      </p:par>
    </p:tnLst>
  </p:timing>
  <p:hf sldNum="0" hdr="0" ftr="0" dt="0"/>
  <p:txStyles>
    <p:titleStyle>
      <a:lvl1pPr algn="ctr" defTabSz="914400" rtl="0" eaLnBrk="1" latinLnBrk="0" hangingPunct="1">
        <a:spcBef>
          <a:spcPct val="0"/>
        </a:spcBef>
        <a:buNone/>
        <a:defRPr sz="4400" kern="1200">
          <a:solidFill>
            <a:srgbClr val="005FB4"/>
          </a:solidFill>
          <a:latin typeface="Roboto Condensed Light" pitchFamily="2" charset="0"/>
          <a:ea typeface="Roboto Condensed Light" pitchFamily="2" charset="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323232"/>
          </a:solidFill>
          <a:latin typeface="Roboto" pitchFamily="2" charset="0"/>
          <a:ea typeface="Roboto" pitchFamily="2" charset="0"/>
          <a:cs typeface="+mn-cs"/>
        </a:defRPr>
      </a:lvl1pPr>
      <a:lvl2pPr marL="742950" indent="-285750" algn="l" defTabSz="914400" rtl="0" eaLnBrk="1" latinLnBrk="0" hangingPunct="1">
        <a:spcBef>
          <a:spcPct val="20000"/>
        </a:spcBef>
        <a:buFont typeface="Arial" pitchFamily="34" charset="0"/>
        <a:buChar char="–"/>
        <a:defRPr sz="2800" kern="1200">
          <a:solidFill>
            <a:srgbClr val="323232"/>
          </a:solidFill>
          <a:latin typeface="Roboto" pitchFamily="2" charset="0"/>
          <a:ea typeface="Roboto" pitchFamily="2" charset="0"/>
          <a:cs typeface="+mn-cs"/>
        </a:defRPr>
      </a:lvl2pPr>
      <a:lvl3pPr marL="1143000" indent="-228600" algn="l" defTabSz="914400" rtl="0" eaLnBrk="1" latinLnBrk="0" hangingPunct="1">
        <a:spcBef>
          <a:spcPct val="20000"/>
        </a:spcBef>
        <a:buFont typeface="Arial" pitchFamily="34" charset="0"/>
        <a:buChar char="•"/>
        <a:defRPr sz="2400" kern="1200">
          <a:solidFill>
            <a:srgbClr val="323232"/>
          </a:solidFill>
          <a:latin typeface="Roboto" pitchFamily="2" charset="0"/>
          <a:ea typeface="Roboto" pitchFamily="2" charset="0"/>
          <a:cs typeface="+mn-cs"/>
        </a:defRPr>
      </a:lvl3pPr>
      <a:lvl4pPr marL="1600200" indent="-228600" algn="l" defTabSz="914400" rtl="0" eaLnBrk="1" latinLnBrk="0" hangingPunct="1">
        <a:spcBef>
          <a:spcPct val="20000"/>
        </a:spcBef>
        <a:buFont typeface="Arial" pitchFamily="34" charset="0"/>
        <a:buChar char="–"/>
        <a:defRPr sz="2000" kern="1200">
          <a:solidFill>
            <a:srgbClr val="323232"/>
          </a:solidFill>
          <a:latin typeface="Roboto" pitchFamily="2" charset="0"/>
          <a:ea typeface="Roboto" pitchFamily="2" charset="0"/>
          <a:cs typeface="+mn-cs"/>
        </a:defRPr>
      </a:lvl4pPr>
      <a:lvl5pPr marL="2057400" indent="-228600" algn="l" defTabSz="914400" rtl="0" eaLnBrk="1" latinLnBrk="0" hangingPunct="1">
        <a:spcBef>
          <a:spcPct val="20000"/>
        </a:spcBef>
        <a:buFont typeface="Arial" pitchFamily="34" charset="0"/>
        <a:buChar char="»"/>
        <a:defRPr sz="2000" kern="1200">
          <a:solidFill>
            <a:srgbClr val="323232"/>
          </a:solidFill>
          <a:latin typeface="Roboto" pitchFamily="2" charset="0"/>
          <a:ea typeface="Roboto"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534A87F-2541-41C2-87AB-359E5C84BEA8}" type="datetimeFigureOut">
              <a:rPr lang="de-DE" smtClean="0">
                <a:solidFill>
                  <a:prstClr val="black">
                    <a:tint val="75000"/>
                  </a:prstClr>
                </a:solidFill>
              </a:rPr>
              <a:pPr/>
              <a:t>06.03.17</a:t>
            </a:fld>
            <a:endParaRPr lang="de-DE" dirty="0">
              <a:solidFill>
                <a:prstClr val="black">
                  <a:tint val="75000"/>
                </a:prstClr>
              </a:solidFill>
            </a:endParaRPr>
          </a:p>
        </p:txBody>
      </p:sp>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solidFill>
                <a:prstClr val="black">
                  <a:tint val="75000"/>
                </a:prstClr>
              </a:solidFill>
            </a:endParaRPr>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94934418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801" r:id="rId10"/>
    <p:sldLayoutId id="2147483803" r:id="rId11"/>
  </p:sldLayoutIdLst>
  <p:txStyles>
    <p:titleStyle>
      <a:lvl1pPr algn="ctr" defTabSz="914400" rtl="0" eaLnBrk="1" latinLnBrk="0" hangingPunct="1">
        <a:spcBef>
          <a:spcPct val="0"/>
        </a:spcBef>
        <a:buNone/>
        <a:defRPr sz="4400" kern="1200">
          <a:solidFill>
            <a:srgbClr val="005FB4"/>
          </a:solidFill>
          <a:latin typeface="Roboto Condensed Light" pitchFamily="2" charset="0"/>
          <a:ea typeface="Roboto Condensed Light" pitchFamily="2" charset="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323232"/>
          </a:solidFill>
          <a:latin typeface="Roboto" pitchFamily="2" charset="0"/>
          <a:ea typeface="Roboto" pitchFamily="2" charset="0"/>
          <a:cs typeface="+mn-cs"/>
        </a:defRPr>
      </a:lvl1pPr>
      <a:lvl2pPr marL="742950" indent="-285750" algn="l" defTabSz="914400" rtl="0" eaLnBrk="1" latinLnBrk="0" hangingPunct="1">
        <a:spcBef>
          <a:spcPct val="20000"/>
        </a:spcBef>
        <a:buFont typeface="Arial" pitchFamily="34" charset="0"/>
        <a:buChar char="–"/>
        <a:defRPr sz="2800" kern="1200">
          <a:solidFill>
            <a:srgbClr val="323232"/>
          </a:solidFill>
          <a:latin typeface="Roboto" pitchFamily="2" charset="0"/>
          <a:ea typeface="Roboto" pitchFamily="2" charset="0"/>
          <a:cs typeface="+mn-cs"/>
        </a:defRPr>
      </a:lvl2pPr>
      <a:lvl3pPr marL="1143000" indent="-228600" algn="l" defTabSz="914400" rtl="0" eaLnBrk="1" latinLnBrk="0" hangingPunct="1">
        <a:spcBef>
          <a:spcPct val="20000"/>
        </a:spcBef>
        <a:buFont typeface="Arial" pitchFamily="34" charset="0"/>
        <a:buChar char="•"/>
        <a:defRPr sz="2400" kern="1200">
          <a:solidFill>
            <a:srgbClr val="323232"/>
          </a:solidFill>
          <a:latin typeface="Roboto" pitchFamily="2" charset="0"/>
          <a:ea typeface="Roboto" pitchFamily="2" charset="0"/>
          <a:cs typeface="+mn-cs"/>
        </a:defRPr>
      </a:lvl3pPr>
      <a:lvl4pPr marL="1600200" indent="-228600" algn="l" defTabSz="914400" rtl="0" eaLnBrk="1" latinLnBrk="0" hangingPunct="1">
        <a:spcBef>
          <a:spcPct val="20000"/>
        </a:spcBef>
        <a:buFont typeface="Arial" pitchFamily="34" charset="0"/>
        <a:buChar char="–"/>
        <a:defRPr sz="2000" kern="1200">
          <a:solidFill>
            <a:srgbClr val="323232"/>
          </a:solidFill>
          <a:latin typeface="Roboto" pitchFamily="2" charset="0"/>
          <a:ea typeface="Roboto" pitchFamily="2" charset="0"/>
          <a:cs typeface="+mn-cs"/>
        </a:defRPr>
      </a:lvl4pPr>
      <a:lvl5pPr marL="2057400" indent="-228600" algn="l" defTabSz="914400" rtl="0" eaLnBrk="1" latinLnBrk="0" hangingPunct="1">
        <a:spcBef>
          <a:spcPct val="20000"/>
        </a:spcBef>
        <a:buFont typeface="Arial" pitchFamily="34" charset="0"/>
        <a:buChar char="»"/>
        <a:defRPr sz="2000" kern="1200">
          <a:solidFill>
            <a:srgbClr val="323232"/>
          </a:solidFill>
          <a:latin typeface="Roboto" pitchFamily="2" charset="0"/>
          <a:ea typeface="Roboto"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534A87F-2541-41C2-87AB-359E5C84BEA8}" type="datetimeFigureOut">
              <a:rPr lang="de-DE" smtClean="0">
                <a:solidFill>
                  <a:prstClr val="black">
                    <a:tint val="75000"/>
                  </a:prstClr>
                </a:solidFill>
              </a:rPr>
              <a:pPr/>
              <a:t>06.03.17</a:t>
            </a:fld>
            <a:endParaRPr lang="de-DE" dirty="0">
              <a:solidFill>
                <a:prstClr val="black">
                  <a:tint val="75000"/>
                </a:prstClr>
              </a:solidFill>
            </a:endParaRPr>
          </a:p>
        </p:txBody>
      </p:sp>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solidFill>
                <a:prstClr val="black">
                  <a:tint val="75000"/>
                </a:prstClr>
              </a:solidFill>
            </a:endParaRPr>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E991193-5FF0-430C-A277-E25C278C567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03781725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Lst>
  <p:txStyles>
    <p:titleStyle>
      <a:lvl1pPr algn="ctr" defTabSz="914400" rtl="0" eaLnBrk="1" latinLnBrk="0" hangingPunct="1">
        <a:spcBef>
          <a:spcPct val="0"/>
        </a:spcBef>
        <a:buNone/>
        <a:defRPr sz="4400" kern="1200">
          <a:solidFill>
            <a:srgbClr val="005FB4"/>
          </a:solidFill>
          <a:latin typeface="Roboto Condensed Light" pitchFamily="2" charset="0"/>
          <a:ea typeface="Roboto Condensed Light" pitchFamily="2" charset="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323232"/>
          </a:solidFill>
          <a:latin typeface="Roboto" pitchFamily="2" charset="0"/>
          <a:ea typeface="Roboto" pitchFamily="2" charset="0"/>
          <a:cs typeface="+mn-cs"/>
        </a:defRPr>
      </a:lvl1pPr>
      <a:lvl2pPr marL="742950" indent="-285750" algn="l" defTabSz="914400" rtl="0" eaLnBrk="1" latinLnBrk="0" hangingPunct="1">
        <a:spcBef>
          <a:spcPct val="20000"/>
        </a:spcBef>
        <a:buFont typeface="Arial" pitchFamily="34" charset="0"/>
        <a:buChar char="–"/>
        <a:defRPr sz="2800" kern="1200">
          <a:solidFill>
            <a:srgbClr val="323232"/>
          </a:solidFill>
          <a:latin typeface="Roboto" pitchFamily="2" charset="0"/>
          <a:ea typeface="Roboto" pitchFamily="2" charset="0"/>
          <a:cs typeface="+mn-cs"/>
        </a:defRPr>
      </a:lvl2pPr>
      <a:lvl3pPr marL="1143000" indent="-228600" algn="l" defTabSz="914400" rtl="0" eaLnBrk="1" latinLnBrk="0" hangingPunct="1">
        <a:spcBef>
          <a:spcPct val="20000"/>
        </a:spcBef>
        <a:buFont typeface="Arial" pitchFamily="34" charset="0"/>
        <a:buChar char="•"/>
        <a:defRPr sz="2400" kern="1200">
          <a:solidFill>
            <a:srgbClr val="323232"/>
          </a:solidFill>
          <a:latin typeface="Roboto" pitchFamily="2" charset="0"/>
          <a:ea typeface="Roboto" pitchFamily="2" charset="0"/>
          <a:cs typeface="+mn-cs"/>
        </a:defRPr>
      </a:lvl3pPr>
      <a:lvl4pPr marL="1600200" indent="-228600" algn="l" defTabSz="914400" rtl="0" eaLnBrk="1" latinLnBrk="0" hangingPunct="1">
        <a:spcBef>
          <a:spcPct val="20000"/>
        </a:spcBef>
        <a:buFont typeface="Arial" pitchFamily="34" charset="0"/>
        <a:buChar char="–"/>
        <a:defRPr sz="2000" kern="1200">
          <a:solidFill>
            <a:srgbClr val="323232"/>
          </a:solidFill>
          <a:latin typeface="Roboto" pitchFamily="2" charset="0"/>
          <a:ea typeface="Roboto" pitchFamily="2" charset="0"/>
          <a:cs typeface="+mn-cs"/>
        </a:defRPr>
      </a:lvl4pPr>
      <a:lvl5pPr marL="2057400" indent="-228600" algn="l" defTabSz="914400" rtl="0" eaLnBrk="1" latinLnBrk="0" hangingPunct="1">
        <a:spcBef>
          <a:spcPct val="20000"/>
        </a:spcBef>
        <a:buFont typeface="Arial" pitchFamily="34" charset="0"/>
        <a:buChar char="»"/>
        <a:defRPr sz="2000" kern="1200">
          <a:solidFill>
            <a:srgbClr val="323232"/>
          </a:solidFill>
          <a:latin typeface="Roboto" pitchFamily="2" charset="0"/>
          <a:ea typeface="Roboto"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slideLayout" Target="../slideLayouts/slideLayout4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emf"/><Relationship Id="rId5" Type="http://schemas.openxmlformats.org/officeDocument/2006/relationships/image" Target="../media/image17.emf"/><Relationship Id="rId1" Type="http://schemas.openxmlformats.org/officeDocument/2006/relationships/slideLayout" Target="../slideLayouts/slideLayout4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slideLayout" Target="../slideLayouts/slideLayout4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15.png"/><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5.xml"/><Relationship Id="rId3"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6.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7.xml"/><Relationship Id="rId3"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8.xml"/><Relationship Id="rId3" Type="http://schemas.openxmlformats.org/officeDocument/2006/relationships/chart" Target="../charts/char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9.xml"/><Relationship Id="rId3"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0.xml"/><Relationship Id="rId3" Type="http://schemas.openxmlformats.org/officeDocument/2006/relationships/chart" Target="../charts/char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1.xml"/><Relationship Id="rId3"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2.xml"/><Relationship Id="rId3" Type="http://schemas.openxmlformats.org/officeDocument/2006/relationships/chart" Target="../charts/char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46.xml"/><Relationship Id="rId3"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1256" y="-66"/>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3" name="Titel 2"/>
          <p:cNvSpPr>
            <a:spLocks noGrp="1"/>
          </p:cNvSpPr>
          <p:nvPr>
            <p:ph type="title"/>
          </p:nvPr>
        </p:nvSpPr>
        <p:spPr>
          <a:xfrm>
            <a:off x="467544" y="123478"/>
            <a:ext cx="3776723" cy="3024336"/>
          </a:xfrm>
        </p:spPr>
        <p:txBody>
          <a:bodyPr/>
          <a:lstStyle/>
          <a:p>
            <a:pPr defTabSz="912813">
              <a:spcAft>
                <a:spcPts val="600"/>
              </a:spcAft>
            </a:pPr>
            <a:r>
              <a:rPr lang="de-DE" sz="16600" b="0" kern="0" dirty="0" smtClean="0">
                <a:solidFill>
                  <a:srgbClr val="2D6EA6"/>
                </a:solidFill>
                <a:latin typeface="Roboto Condensed" panose="02000000000000000000" pitchFamily="2" charset="0"/>
                <a:ea typeface="Roboto Condensed" panose="02000000000000000000" pitchFamily="2" charset="0"/>
                <a:cs typeface="Roboto Condensed Bold"/>
              </a:rPr>
              <a:t>Zeit</a:t>
            </a:r>
            <a:endParaRPr lang="de-DE" sz="4000" b="0" kern="0" dirty="0">
              <a:solidFill>
                <a:srgbClr val="2D6EA6"/>
              </a:solidFill>
              <a:latin typeface="Roboto Condensed Bold"/>
              <a:ea typeface="Roboto Condensed" panose="02000000000000000000" pitchFamily="2" charset="0"/>
              <a:cs typeface="Roboto Condensed Bold"/>
            </a:endParaRPr>
          </a:p>
        </p:txBody>
      </p:sp>
      <p:sp>
        <p:nvSpPr>
          <p:cNvPr id="5" name="Titel 2"/>
          <p:cNvSpPr txBox="1">
            <a:spLocks/>
          </p:cNvSpPr>
          <p:nvPr/>
        </p:nvSpPr>
        <p:spPr>
          <a:xfrm>
            <a:off x="516565" y="2283718"/>
            <a:ext cx="3489715" cy="576064"/>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defTabSz="912813">
              <a:spcAft>
                <a:spcPts val="600"/>
              </a:spcAft>
            </a:pPr>
            <a:r>
              <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rPr>
              <a:t>die unterschätzte Dimension</a:t>
            </a:r>
            <a:endParaRPr lang="de-DE" sz="4000" b="0" kern="0" dirty="0">
              <a:solidFill>
                <a:srgbClr val="2D6EA6"/>
              </a:solidFill>
              <a:latin typeface="Roboto Condensed Bold"/>
              <a:ea typeface="Roboto Condensed" panose="02000000000000000000" pitchFamily="2" charset="0"/>
              <a:cs typeface="Roboto Condensed Bold"/>
            </a:endParaRPr>
          </a:p>
        </p:txBody>
      </p:sp>
      <p:sp>
        <p:nvSpPr>
          <p:cNvPr id="29" name="Rechteck 28"/>
          <p:cNvSpPr/>
          <p:nvPr/>
        </p:nvSpPr>
        <p:spPr>
          <a:xfrm>
            <a:off x="4535281" y="0"/>
            <a:ext cx="4644000" cy="5143500"/>
          </a:xfrm>
          <a:prstGeom prst="rect">
            <a:avLst/>
          </a:prstGeom>
          <a:solidFill>
            <a:srgbClr val="27A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8" name="Titel 2"/>
          <p:cNvSpPr txBox="1">
            <a:spLocks/>
          </p:cNvSpPr>
          <p:nvPr/>
        </p:nvSpPr>
        <p:spPr>
          <a:xfrm>
            <a:off x="4932040" y="2211710"/>
            <a:ext cx="3489715" cy="576064"/>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algn="just" defTabSz="912813">
              <a:spcAft>
                <a:spcPts val="600"/>
              </a:spcAft>
            </a:pPr>
            <a:r>
              <a:rPr lang="de-DE" sz="4000" b="0" kern="0" dirty="0" smtClean="0">
                <a:solidFill>
                  <a:schemeClr val="bg1"/>
                </a:solidFill>
                <a:latin typeface="Roboto Condensed" panose="02000000000000000000" pitchFamily="2" charset="0"/>
                <a:ea typeface="Roboto Condensed" panose="02000000000000000000" pitchFamily="2" charset="0"/>
                <a:cs typeface="Roboto Condensed Bold"/>
              </a:rPr>
              <a:t>Warum </a:t>
            </a:r>
            <a:r>
              <a:rPr lang="de-DE" sz="4000" b="0" kern="0" dirty="0" err="1" smtClean="0">
                <a:solidFill>
                  <a:schemeClr val="bg1"/>
                </a:solidFill>
                <a:latin typeface="Roboto Condensed" panose="02000000000000000000" pitchFamily="2" charset="0"/>
                <a:ea typeface="Roboto Condensed" panose="02000000000000000000" pitchFamily="2" charset="0"/>
                <a:cs typeface="Roboto Condensed Bold"/>
              </a:rPr>
              <a:t>Buying</a:t>
            </a:r>
            <a:r>
              <a:rPr lang="de-DE" sz="4000" b="0" kern="0" dirty="0" smtClean="0">
                <a:solidFill>
                  <a:schemeClr val="bg1"/>
                </a:solidFill>
                <a:latin typeface="Roboto Condensed" panose="02000000000000000000" pitchFamily="2" charset="0"/>
                <a:ea typeface="Roboto Condensed" panose="02000000000000000000" pitchFamily="2" charset="0"/>
                <a:cs typeface="Roboto Condensed Bold"/>
              </a:rPr>
              <a:t> </a:t>
            </a:r>
            <a:r>
              <a:rPr lang="de-DE" sz="4000" b="0" kern="0" dirty="0" err="1" smtClean="0">
                <a:solidFill>
                  <a:schemeClr val="bg1"/>
                </a:solidFill>
                <a:latin typeface="Roboto Condensed" panose="02000000000000000000" pitchFamily="2" charset="0"/>
                <a:ea typeface="Roboto Condensed" panose="02000000000000000000" pitchFamily="2" charset="0"/>
                <a:cs typeface="Roboto Condensed Bold"/>
              </a:rPr>
              <a:t>Intent</a:t>
            </a:r>
            <a:r>
              <a:rPr lang="de-DE" sz="4000" b="0" kern="0" dirty="0" smtClean="0">
                <a:solidFill>
                  <a:schemeClr val="bg1"/>
                </a:solidFill>
                <a:latin typeface="Roboto Condensed" panose="02000000000000000000" pitchFamily="2" charset="0"/>
                <a:ea typeface="Roboto Condensed" panose="02000000000000000000" pitchFamily="2" charset="0"/>
                <a:cs typeface="Roboto Condensed Bold"/>
              </a:rPr>
              <a:t> wichtiger ist als Sozio-/Demografie. </a:t>
            </a:r>
          </a:p>
          <a:p>
            <a:pPr defTabSz="912813">
              <a:spcAft>
                <a:spcPts val="600"/>
              </a:spcAft>
            </a:pPr>
            <a:endParaRPr lang="de-DE" sz="3600" b="0" kern="0" dirty="0">
              <a:solidFill>
                <a:schemeClr val="bg1"/>
              </a:solidFill>
              <a:latin typeface="Roboto Condensed Bold"/>
              <a:ea typeface="Roboto Condensed" panose="02000000000000000000" pitchFamily="2" charset="0"/>
              <a:cs typeface="Roboto Condensed Bold"/>
            </a:endParaRPr>
          </a:p>
        </p:txBody>
      </p:sp>
      <p:sp>
        <p:nvSpPr>
          <p:cNvPr id="9" name="Titel 2"/>
          <p:cNvSpPr txBox="1">
            <a:spLocks/>
          </p:cNvSpPr>
          <p:nvPr/>
        </p:nvSpPr>
        <p:spPr>
          <a:xfrm>
            <a:off x="5076056" y="2283718"/>
            <a:ext cx="3776723" cy="3024336"/>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defTabSz="912813">
              <a:spcAft>
                <a:spcPts val="600"/>
              </a:spcAft>
            </a:pPr>
            <a:endParaRPr lang="de-DE" sz="10400" b="0" kern="0" dirty="0">
              <a:solidFill>
                <a:srgbClr val="C1109F"/>
              </a:solidFill>
              <a:latin typeface="Roboto Condensed Bold"/>
              <a:ea typeface="Roboto Condensed" panose="02000000000000000000" pitchFamily="2" charset="0"/>
              <a:cs typeface="Roboto Condensed Bold"/>
            </a:endParaRPr>
          </a:p>
        </p:txBody>
      </p:sp>
      <p:sp>
        <p:nvSpPr>
          <p:cNvPr id="4" name="Textplatzhalter 3"/>
          <p:cNvSpPr>
            <a:spLocks noGrp="1"/>
          </p:cNvSpPr>
          <p:nvPr>
            <p:ph type="body" sz="quarter" idx="10"/>
          </p:nvPr>
        </p:nvSpPr>
        <p:spPr>
          <a:xfrm>
            <a:off x="467544" y="4083918"/>
            <a:ext cx="3384550" cy="648072"/>
          </a:xfrm>
        </p:spPr>
        <p:txBody>
          <a:bodyPr/>
          <a:lstStyle/>
          <a:p>
            <a:r>
              <a:rPr lang="de-DE" dirty="0" smtClean="0"/>
              <a:t>d3con, 13. März 2017</a:t>
            </a:r>
          </a:p>
          <a:p>
            <a:r>
              <a:rPr lang="de-DE" dirty="0" smtClean="0"/>
              <a:t>Melanie Vogelbacher, Q </a:t>
            </a:r>
            <a:r>
              <a:rPr lang="de-DE" dirty="0" err="1" smtClean="0"/>
              <a:t>division</a:t>
            </a:r>
            <a:r>
              <a:rPr lang="de-DE" dirty="0" smtClean="0"/>
              <a:t> GmbH</a:t>
            </a:r>
            <a:endParaRPr lang="de-DE" dirty="0"/>
          </a:p>
        </p:txBody>
      </p:sp>
    </p:spTree>
    <p:extLst>
      <p:ext uri="{BB962C8B-B14F-4D97-AF65-F5344CB8AC3E}">
        <p14:creationId xmlns:p14="http://schemas.microsoft.com/office/powerpoint/2010/main" val="17885491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1256" y="-66"/>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9" name="Titel 2"/>
          <p:cNvSpPr txBox="1">
            <a:spLocks/>
          </p:cNvSpPr>
          <p:nvPr/>
        </p:nvSpPr>
        <p:spPr>
          <a:xfrm>
            <a:off x="5076056" y="2283718"/>
            <a:ext cx="3776723" cy="3024336"/>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defTabSz="912813">
              <a:spcAft>
                <a:spcPts val="600"/>
              </a:spcAft>
            </a:pPr>
            <a:endParaRPr lang="de-DE" sz="10400" b="0" kern="0" dirty="0">
              <a:solidFill>
                <a:srgbClr val="C1109F"/>
              </a:solidFill>
              <a:latin typeface="Roboto Condensed Bold"/>
              <a:ea typeface="Roboto Condensed" panose="02000000000000000000" pitchFamily="2" charset="0"/>
              <a:cs typeface="Roboto Condensed Bold"/>
            </a:endParaRPr>
          </a:p>
        </p:txBody>
      </p:sp>
      <p:sp>
        <p:nvSpPr>
          <p:cNvPr id="4" name="Textplatzhalter 3"/>
          <p:cNvSpPr>
            <a:spLocks noGrp="1"/>
          </p:cNvSpPr>
          <p:nvPr>
            <p:ph type="body" sz="quarter" idx="10"/>
          </p:nvPr>
        </p:nvSpPr>
        <p:spPr>
          <a:xfrm>
            <a:off x="755576" y="4515966"/>
            <a:ext cx="3384550" cy="432272"/>
          </a:xfrm>
        </p:spPr>
        <p:txBody>
          <a:bodyPr/>
          <a:lstStyle/>
          <a:p>
            <a:endParaRPr lang="de-DE"/>
          </a:p>
        </p:txBody>
      </p:sp>
      <p:pic>
        <p:nvPicPr>
          <p:cNvPr id="11" name="Bild 10" descr="IMG_2712.JPG"/>
          <p:cNvPicPr>
            <a:picLocks noChangeAspect="1"/>
          </p:cNvPicPr>
          <p:nvPr/>
        </p:nvPicPr>
        <p:blipFill rotWithShape="1">
          <a:blip r:embed="rId3">
            <a:extLst>
              <a:ext uri="{28A0092B-C50C-407E-A947-70E740481C1C}">
                <a14:useLocalDpi xmlns:a14="http://schemas.microsoft.com/office/drawing/2010/main" val="0"/>
              </a:ext>
            </a:extLst>
          </a:blip>
          <a:srcRect t="17387" b="8042"/>
          <a:stretch/>
        </p:blipFill>
        <p:spPr>
          <a:xfrm>
            <a:off x="-108520" y="-95249"/>
            <a:ext cx="9366870" cy="5238750"/>
          </a:xfrm>
          <a:prstGeom prst="rect">
            <a:avLst/>
          </a:prstGeom>
        </p:spPr>
      </p:pic>
      <p:sp>
        <p:nvSpPr>
          <p:cNvPr id="18" name="Rechteck 17"/>
          <p:cNvSpPr/>
          <p:nvPr/>
        </p:nvSpPr>
        <p:spPr>
          <a:xfrm>
            <a:off x="-108520" y="-92546"/>
            <a:ext cx="9361040" cy="5236046"/>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20" name="Rechteck 19"/>
          <p:cNvSpPr/>
          <p:nvPr/>
        </p:nvSpPr>
        <p:spPr>
          <a:xfrm>
            <a:off x="4283968" y="3075806"/>
            <a:ext cx="4788024" cy="1872208"/>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just" defTabSz="912813">
              <a:spcBef>
                <a:spcPct val="0"/>
              </a:spcBef>
              <a:spcAft>
                <a:spcPts val="600"/>
              </a:spcAft>
            </a:pPr>
            <a:r>
              <a:rPr lang="de-DE" sz="2400" kern="0" dirty="0" smtClean="0">
                <a:solidFill>
                  <a:srgbClr val="2D6EA6"/>
                </a:solidFill>
                <a:latin typeface="Roboto Condensed" panose="02000000000000000000" pitchFamily="2" charset="0"/>
                <a:ea typeface="Roboto Condensed" panose="02000000000000000000" pitchFamily="2" charset="0"/>
                <a:cs typeface="Roboto Condensed Bold"/>
              </a:rPr>
              <a:t>Melanie.</a:t>
            </a:r>
          </a:p>
          <a:p>
            <a:pPr algn="just" defTabSz="912813">
              <a:spcBef>
                <a:spcPct val="0"/>
              </a:spcBef>
              <a:spcAft>
                <a:spcPts val="600"/>
              </a:spcAft>
            </a:pPr>
            <a:r>
              <a:rPr lang="de-DE" sz="2400" kern="0" dirty="0" smtClean="0">
                <a:solidFill>
                  <a:srgbClr val="2D6EA6"/>
                </a:solidFill>
                <a:latin typeface="Roboto Condensed" panose="02000000000000000000" pitchFamily="2" charset="0"/>
                <a:ea typeface="Roboto Condensed" panose="02000000000000000000" pitchFamily="2" charset="0"/>
                <a:cs typeface="Roboto Condensed Bold"/>
              </a:rPr>
              <a:t>Fällt in ein paar Wochen aus der Vertragsbindung ihres Mobilfunktarifs. Sucht nach neuen Endgeräten.  </a:t>
            </a:r>
          </a:p>
        </p:txBody>
      </p:sp>
      <p:pic>
        <p:nvPicPr>
          <p:cNvPr id="10" name="Bild 9" descr="IMG_2712.JPG"/>
          <p:cNvPicPr>
            <a:picLocks noChangeAspect="1"/>
          </p:cNvPicPr>
          <p:nvPr/>
        </p:nvPicPr>
        <p:blipFill rotWithShape="1">
          <a:blip r:embed="rId3">
            <a:extLst>
              <a:ext uri="{28A0092B-C50C-407E-A947-70E740481C1C}">
                <a14:useLocalDpi xmlns:a14="http://schemas.microsoft.com/office/drawing/2010/main" val="0"/>
              </a:ext>
            </a:extLst>
          </a:blip>
          <a:srcRect l="11553" t="28837" r="55455" b="17382"/>
          <a:stretch/>
        </p:blipFill>
        <p:spPr>
          <a:xfrm>
            <a:off x="973666" y="709082"/>
            <a:ext cx="3090333" cy="3778251"/>
          </a:xfrm>
          <a:prstGeom prst="ellipse">
            <a:avLst/>
          </a:prstGeom>
          <a:ln>
            <a:noFill/>
          </a:ln>
          <a:effectLst>
            <a:softEdge rad="112500"/>
          </a:effectLst>
        </p:spPr>
      </p:pic>
    </p:spTree>
    <p:extLst>
      <p:ext uri="{BB962C8B-B14F-4D97-AF65-F5344CB8AC3E}">
        <p14:creationId xmlns:p14="http://schemas.microsoft.com/office/powerpoint/2010/main" val="2475495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animBg="1"/>
      <p:bldP spid="20" grpId="0" animBg="1"/>
      <p:bldP spid="2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2"/>
          <p:cNvSpPr>
            <a:spLocks noGrp="1"/>
          </p:cNvSpPr>
          <p:nvPr>
            <p:ph type="title"/>
          </p:nvPr>
        </p:nvSpPr>
        <p:spPr>
          <a:xfrm>
            <a:off x="467544" y="51470"/>
            <a:ext cx="3776723" cy="3024336"/>
          </a:xfrm>
        </p:spPr>
        <p:txBody>
          <a:bodyPr/>
          <a:lstStyle/>
          <a:p>
            <a:pPr defTabSz="912813">
              <a:spcAft>
                <a:spcPts val="600"/>
              </a:spcAft>
            </a:pPr>
            <a:r>
              <a:rPr lang="de-DE" sz="16600" b="0" kern="0" dirty="0" smtClean="0">
                <a:solidFill>
                  <a:srgbClr val="2D6EA6"/>
                </a:solidFill>
                <a:latin typeface="Roboto Condensed" panose="02000000000000000000" pitchFamily="2" charset="0"/>
                <a:ea typeface="Roboto Condensed" panose="02000000000000000000" pitchFamily="2" charset="0"/>
                <a:cs typeface="Roboto Condensed Bold"/>
              </a:rPr>
              <a:t>Zeit</a:t>
            </a:r>
            <a:endParaRPr lang="de-DE" sz="4000" b="0" kern="0" dirty="0">
              <a:solidFill>
                <a:srgbClr val="2D6EA6"/>
              </a:solidFill>
              <a:latin typeface="Roboto Condensed Bold"/>
              <a:ea typeface="Roboto Condensed" panose="02000000000000000000" pitchFamily="2" charset="0"/>
              <a:cs typeface="Roboto Condensed Bold"/>
            </a:endParaRPr>
          </a:p>
        </p:txBody>
      </p:sp>
      <p:sp>
        <p:nvSpPr>
          <p:cNvPr id="10" name="Titel 2"/>
          <p:cNvSpPr txBox="1">
            <a:spLocks/>
          </p:cNvSpPr>
          <p:nvPr/>
        </p:nvSpPr>
        <p:spPr>
          <a:xfrm>
            <a:off x="516565" y="2211710"/>
            <a:ext cx="3489715" cy="576064"/>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defTabSz="912813">
              <a:spcAft>
                <a:spcPts val="600"/>
              </a:spcAft>
            </a:pPr>
            <a:r>
              <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rPr>
              <a:t>die unterschätzte Dimension</a:t>
            </a:r>
            <a:endParaRPr lang="de-DE" sz="4000" b="0" kern="0" dirty="0">
              <a:solidFill>
                <a:srgbClr val="2D6EA6"/>
              </a:solidFill>
              <a:latin typeface="Roboto Condensed Bold"/>
              <a:ea typeface="Roboto Condensed" panose="02000000000000000000" pitchFamily="2" charset="0"/>
              <a:cs typeface="Roboto Condensed Bold"/>
            </a:endParaRPr>
          </a:p>
        </p:txBody>
      </p:sp>
      <p:sp>
        <p:nvSpPr>
          <p:cNvPr id="11" name="Textplatzhalter 3"/>
          <p:cNvSpPr>
            <a:spLocks noGrp="1"/>
          </p:cNvSpPr>
          <p:nvPr>
            <p:ph type="body" sz="quarter" idx="10"/>
          </p:nvPr>
        </p:nvSpPr>
        <p:spPr>
          <a:xfrm>
            <a:off x="467544" y="4083918"/>
            <a:ext cx="3384550" cy="648072"/>
          </a:xfrm>
        </p:spPr>
        <p:txBody>
          <a:bodyPr/>
          <a:lstStyle/>
          <a:p>
            <a:r>
              <a:rPr lang="de-DE" dirty="0" smtClean="0"/>
              <a:t>d3con, 13. März 2017</a:t>
            </a:r>
          </a:p>
          <a:p>
            <a:r>
              <a:rPr lang="de-DE" dirty="0" smtClean="0"/>
              <a:t>Melanie Vogelbacher, Q </a:t>
            </a:r>
            <a:r>
              <a:rPr lang="de-DE" dirty="0" err="1" smtClean="0"/>
              <a:t>division</a:t>
            </a:r>
            <a:r>
              <a:rPr lang="de-DE" dirty="0" smtClean="0"/>
              <a:t> GmbH</a:t>
            </a:r>
            <a:endParaRPr lang="de-DE" dirty="0"/>
          </a:p>
        </p:txBody>
      </p:sp>
    </p:spTree>
    <p:extLst>
      <p:ext uri="{BB962C8B-B14F-4D97-AF65-F5344CB8AC3E}">
        <p14:creationId xmlns:p14="http://schemas.microsoft.com/office/powerpoint/2010/main" val="39777788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0"/>
            <a:ext cx="9144000" cy="987574"/>
          </a:xfrm>
          <a:prstGeom prst="rect">
            <a:avLst/>
          </a:prstGeom>
          <a:solidFill>
            <a:srgbClr val="2D6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5" name="Title 2"/>
          <p:cNvSpPr txBox="1">
            <a:spLocks/>
          </p:cNvSpPr>
          <p:nvPr/>
        </p:nvSpPr>
        <p:spPr>
          <a:xfrm>
            <a:off x="386594" y="160934"/>
            <a:ext cx="8748464" cy="784843"/>
          </a:xfrm>
          <a:prstGeom prst="rect">
            <a:avLst/>
          </a:prstGeom>
          <a:noFill/>
        </p:spPr>
        <p:txBody>
          <a:bodyPr/>
          <a:lstStyle/>
          <a:p>
            <a:pPr>
              <a:spcBef>
                <a:spcPct val="0"/>
              </a:spcBef>
              <a:tabLst>
                <a:tab pos="2873375" algn="l"/>
              </a:tabLst>
              <a:defRPr/>
            </a:pPr>
            <a:r>
              <a:rPr lang="de-DE" sz="4400" dirty="0" smtClean="0">
                <a:solidFill>
                  <a:prstClr val="white"/>
                </a:solidFill>
                <a:latin typeface="Roboto Condensed Light" pitchFamily="2" charset="0"/>
                <a:ea typeface="Roboto Condensed Light" pitchFamily="2" charset="0"/>
              </a:rPr>
              <a:t>Über Q </a:t>
            </a:r>
          </a:p>
        </p:txBody>
      </p:sp>
      <p:sp>
        <p:nvSpPr>
          <p:cNvPr id="7" name="Textfeld 6"/>
          <p:cNvSpPr txBox="1"/>
          <p:nvPr/>
        </p:nvSpPr>
        <p:spPr>
          <a:xfrm>
            <a:off x="467544" y="1275606"/>
            <a:ext cx="7848872" cy="3926716"/>
          </a:xfrm>
          <a:prstGeom prst="rect">
            <a:avLst/>
          </a:prstGeom>
          <a:noFill/>
        </p:spPr>
        <p:txBody>
          <a:bodyPr wrap="square" rtlCol="0">
            <a:spAutoFit/>
          </a:bodyPr>
          <a:lstStyle/>
          <a:p>
            <a:pPr marL="285750" indent="-285750">
              <a:lnSpc>
                <a:spcPct val="150000"/>
              </a:lnSpc>
              <a:spcBef>
                <a:spcPts val="300"/>
              </a:spcBef>
              <a:spcAft>
                <a:spcPts val="600"/>
              </a:spcAft>
              <a:buClr>
                <a:srgbClr val="2D6EA6"/>
              </a:buClr>
              <a:buFont typeface="Arial"/>
              <a:buChar char="•"/>
              <a:defRPr sz="1800"/>
            </a:pPr>
            <a:r>
              <a:rPr lang="de-DE" spc="-41" dirty="0" smtClean="0">
                <a:solidFill>
                  <a:srgbClr val="323232"/>
                </a:solidFill>
                <a:latin typeface="Roboto Condensed Bold"/>
                <a:ea typeface="Roboto" pitchFamily="2" charset="0"/>
                <a:cs typeface="Roboto Condensed Bold"/>
              </a:rPr>
              <a:t>Vermarkter von </a:t>
            </a:r>
            <a:r>
              <a:rPr lang="de-DE" b="1" spc="-41" dirty="0" smtClean="0">
                <a:solidFill>
                  <a:srgbClr val="323232"/>
                </a:solidFill>
                <a:latin typeface="Roboto Condensed Bold"/>
                <a:ea typeface="Roboto" pitchFamily="2" charset="0"/>
                <a:cs typeface="Roboto Condensed Bold"/>
              </a:rPr>
              <a:t>3rd </a:t>
            </a:r>
            <a:r>
              <a:rPr lang="de-DE" b="1" spc="-41" dirty="0" err="1" smtClean="0">
                <a:solidFill>
                  <a:srgbClr val="323232"/>
                </a:solidFill>
                <a:latin typeface="Roboto Condensed Bold"/>
                <a:ea typeface="Roboto" pitchFamily="2" charset="0"/>
                <a:cs typeface="Roboto Condensed Bold"/>
              </a:rPr>
              <a:t>party</a:t>
            </a:r>
            <a:r>
              <a:rPr lang="de-DE" b="1" spc="-41" dirty="0" smtClean="0">
                <a:solidFill>
                  <a:srgbClr val="323232"/>
                </a:solidFill>
                <a:latin typeface="Roboto Condensed Bold"/>
                <a:ea typeface="Roboto" pitchFamily="2" charset="0"/>
                <a:cs typeface="Roboto Condensed Bold"/>
              </a:rPr>
              <a:t> </a:t>
            </a:r>
            <a:r>
              <a:rPr lang="de-DE" b="1" spc="-41" dirty="0" err="1" smtClean="0">
                <a:solidFill>
                  <a:srgbClr val="323232"/>
                </a:solidFill>
                <a:latin typeface="Roboto Condensed Bold"/>
                <a:ea typeface="Roboto" pitchFamily="2" charset="0"/>
                <a:cs typeface="Roboto Condensed Bold"/>
              </a:rPr>
              <a:t>data</a:t>
            </a:r>
            <a:endParaRPr lang="de-DE" b="1" spc="-41" dirty="0" smtClean="0">
              <a:solidFill>
                <a:srgbClr val="323232"/>
              </a:solidFill>
              <a:latin typeface="Roboto Condensed Bold"/>
              <a:ea typeface="Roboto" pitchFamily="2" charset="0"/>
              <a:cs typeface="Roboto Condensed Bold"/>
            </a:endParaRPr>
          </a:p>
          <a:p>
            <a:pPr marL="285750" indent="-285750">
              <a:lnSpc>
                <a:spcPct val="150000"/>
              </a:lnSpc>
              <a:spcBef>
                <a:spcPts val="300"/>
              </a:spcBef>
              <a:spcAft>
                <a:spcPts val="600"/>
              </a:spcAft>
              <a:buClr>
                <a:srgbClr val="2D6EA6"/>
              </a:buClr>
              <a:buFont typeface="Arial"/>
              <a:buChar char="•"/>
              <a:defRPr sz="1800"/>
            </a:pPr>
            <a:r>
              <a:rPr lang="de-DE" spc="-41" dirty="0" smtClean="0">
                <a:solidFill>
                  <a:srgbClr val="323232"/>
                </a:solidFill>
                <a:latin typeface="Roboto Condensed Bold"/>
                <a:ea typeface="Roboto" pitchFamily="2" charset="0"/>
                <a:cs typeface="Roboto Condensed Bold"/>
              </a:rPr>
              <a:t>Fokus auf Premium </a:t>
            </a:r>
            <a:r>
              <a:rPr lang="de-DE" b="1" spc="-41" dirty="0" err="1" smtClean="0">
                <a:solidFill>
                  <a:srgbClr val="323232"/>
                </a:solidFill>
                <a:latin typeface="Roboto Condensed Bold"/>
                <a:ea typeface="Roboto" pitchFamily="2" charset="0"/>
                <a:cs typeface="Roboto Condensed Bold"/>
              </a:rPr>
              <a:t>Buying</a:t>
            </a:r>
            <a:r>
              <a:rPr lang="de-DE" b="1" spc="-41" dirty="0" smtClean="0">
                <a:solidFill>
                  <a:srgbClr val="323232"/>
                </a:solidFill>
                <a:latin typeface="Roboto Condensed Bold"/>
                <a:ea typeface="Roboto" pitchFamily="2" charset="0"/>
                <a:cs typeface="Roboto Condensed Bold"/>
              </a:rPr>
              <a:t> </a:t>
            </a:r>
            <a:r>
              <a:rPr lang="de-DE" b="1" spc="-41" dirty="0" err="1" smtClean="0">
                <a:solidFill>
                  <a:srgbClr val="323232"/>
                </a:solidFill>
                <a:latin typeface="Roboto Condensed Bold"/>
                <a:ea typeface="Roboto" pitchFamily="2" charset="0"/>
                <a:cs typeface="Roboto Condensed Bold"/>
              </a:rPr>
              <a:t>Intent</a:t>
            </a:r>
            <a:r>
              <a:rPr lang="de-DE" b="1" spc="-41" dirty="0" smtClean="0">
                <a:solidFill>
                  <a:srgbClr val="323232"/>
                </a:solidFill>
                <a:latin typeface="Roboto Condensed Bold"/>
                <a:ea typeface="Roboto" pitchFamily="2" charset="0"/>
                <a:cs typeface="Roboto Condensed Bold"/>
              </a:rPr>
              <a:t> Data</a:t>
            </a:r>
          </a:p>
          <a:p>
            <a:pPr marL="285750" indent="-285750">
              <a:lnSpc>
                <a:spcPct val="150000"/>
              </a:lnSpc>
              <a:spcBef>
                <a:spcPts val="300"/>
              </a:spcBef>
              <a:spcAft>
                <a:spcPts val="600"/>
              </a:spcAft>
              <a:buClr>
                <a:srgbClr val="2D6EA6"/>
              </a:buClr>
              <a:buFont typeface="Arial"/>
              <a:buChar char="•"/>
              <a:defRPr sz="1800"/>
            </a:pPr>
            <a:r>
              <a:rPr lang="de-DE" spc="-41" dirty="0" smtClean="0">
                <a:solidFill>
                  <a:srgbClr val="323232"/>
                </a:solidFill>
                <a:latin typeface="Roboto Condensed Bold"/>
                <a:ea typeface="Roboto" pitchFamily="2" charset="0"/>
                <a:cs typeface="Roboto Condensed Bold"/>
              </a:rPr>
              <a:t>Direkte Erhebung in </a:t>
            </a:r>
            <a:r>
              <a:rPr lang="de-DE" b="1" spc="-41" dirty="0" smtClean="0">
                <a:solidFill>
                  <a:srgbClr val="323232"/>
                </a:solidFill>
                <a:latin typeface="Roboto Condensed Bold"/>
                <a:ea typeface="Roboto" pitchFamily="2" charset="0"/>
                <a:cs typeface="Roboto Condensed Bold"/>
              </a:rPr>
              <a:t>Online-Shops, Vergleichsseiten, Bewertungsportalen und Special-Interest-Websites</a:t>
            </a:r>
          </a:p>
          <a:p>
            <a:pPr marL="285750" indent="-285750">
              <a:lnSpc>
                <a:spcPct val="150000"/>
              </a:lnSpc>
              <a:spcBef>
                <a:spcPts val="300"/>
              </a:spcBef>
              <a:spcAft>
                <a:spcPts val="600"/>
              </a:spcAft>
              <a:buClr>
                <a:srgbClr val="2D6EA6"/>
              </a:buClr>
              <a:buFont typeface="Arial"/>
              <a:buChar char="•"/>
              <a:defRPr sz="1800"/>
            </a:pPr>
            <a:r>
              <a:rPr lang="de-DE" spc="-41" dirty="0" smtClean="0">
                <a:solidFill>
                  <a:srgbClr val="323232"/>
                </a:solidFill>
                <a:latin typeface="Roboto Condensed Bold"/>
                <a:ea typeface="Roboto" pitchFamily="2" charset="0"/>
                <a:cs typeface="Roboto Condensed Bold"/>
              </a:rPr>
              <a:t>Bereitstellung der Daten als </a:t>
            </a:r>
            <a:r>
              <a:rPr lang="de-DE" spc="-41" dirty="0" err="1" smtClean="0">
                <a:solidFill>
                  <a:srgbClr val="323232"/>
                </a:solidFill>
                <a:latin typeface="Roboto Condensed Bold"/>
                <a:ea typeface="Roboto" pitchFamily="2" charset="0"/>
                <a:cs typeface="Roboto Condensed Bold"/>
              </a:rPr>
              <a:t>Targeting</a:t>
            </a:r>
            <a:r>
              <a:rPr lang="de-DE" spc="-41" dirty="0" smtClean="0">
                <a:solidFill>
                  <a:srgbClr val="323232"/>
                </a:solidFill>
                <a:latin typeface="Roboto Condensed Bold"/>
                <a:ea typeface="Roboto" pitchFamily="2" charset="0"/>
                <a:cs typeface="Roboto Condensed Bold"/>
              </a:rPr>
              <a:t>-Filter für Werbungtreibende und Mediaagenturen im Rahmen von </a:t>
            </a:r>
            <a:r>
              <a:rPr lang="de-DE" b="1" spc="-41" dirty="0" smtClean="0">
                <a:solidFill>
                  <a:srgbClr val="323232"/>
                </a:solidFill>
                <a:latin typeface="Roboto Condensed Bold"/>
                <a:ea typeface="Roboto" pitchFamily="2" charset="0"/>
                <a:cs typeface="Roboto Condensed Bold"/>
              </a:rPr>
              <a:t>programmatisch ausgesteuerten Display-Werbekampagnen</a:t>
            </a:r>
          </a:p>
          <a:p>
            <a:pPr marL="285750" indent="-285750">
              <a:lnSpc>
                <a:spcPct val="150000"/>
              </a:lnSpc>
              <a:spcBef>
                <a:spcPts val="300"/>
              </a:spcBef>
              <a:spcAft>
                <a:spcPts val="600"/>
              </a:spcAft>
              <a:buClr>
                <a:srgbClr val="2D6EA6"/>
              </a:buClr>
              <a:buFont typeface="Arial"/>
              <a:buChar char="•"/>
              <a:defRPr sz="1800"/>
            </a:pPr>
            <a:r>
              <a:rPr lang="de-DE" b="1" spc="-41" dirty="0" smtClean="0">
                <a:solidFill>
                  <a:srgbClr val="323232"/>
                </a:solidFill>
                <a:latin typeface="Roboto Condensed Bold"/>
                <a:ea typeface="Roboto" pitchFamily="2" charset="0"/>
                <a:cs typeface="Roboto Condensed Bold"/>
              </a:rPr>
              <a:t>Transparenz</a:t>
            </a:r>
            <a:r>
              <a:rPr lang="de-DE" spc="-41" dirty="0" smtClean="0">
                <a:solidFill>
                  <a:srgbClr val="323232"/>
                </a:solidFill>
                <a:latin typeface="Roboto Condensed Bold"/>
                <a:ea typeface="Roboto" pitchFamily="2" charset="0"/>
                <a:cs typeface="Roboto Condensed Bold"/>
              </a:rPr>
              <a:t> über Datenquelle</a:t>
            </a:r>
          </a:p>
          <a:p>
            <a:pPr marL="285750" indent="-285750">
              <a:lnSpc>
                <a:spcPct val="150000"/>
              </a:lnSpc>
              <a:spcBef>
                <a:spcPts val="300"/>
              </a:spcBef>
              <a:spcAft>
                <a:spcPts val="600"/>
              </a:spcAft>
              <a:buClr>
                <a:srgbClr val="2D6EA6"/>
              </a:buClr>
              <a:buFont typeface="Arial"/>
              <a:buChar char="•"/>
              <a:defRPr sz="1800"/>
            </a:pPr>
            <a:endParaRPr lang="de-DE" sz="1600" b="1" spc="-41" dirty="0">
              <a:solidFill>
                <a:srgbClr val="323232"/>
              </a:solidFill>
              <a:latin typeface="Roboto" pitchFamily="2" charset="0"/>
              <a:ea typeface="Roboto" pitchFamily="2" charset="0"/>
              <a:cs typeface="Raleway"/>
            </a:endParaRPr>
          </a:p>
        </p:txBody>
      </p:sp>
    </p:spTree>
    <p:extLst>
      <p:ext uri="{BB962C8B-B14F-4D97-AF65-F5344CB8AC3E}">
        <p14:creationId xmlns:p14="http://schemas.microsoft.com/office/powerpoint/2010/main" val="277773218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0"/>
            <a:ext cx="9144000" cy="987574"/>
          </a:xfrm>
          <a:prstGeom prst="rect">
            <a:avLst/>
          </a:prstGeom>
          <a:solidFill>
            <a:srgbClr val="2D6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5" name="Title 2"/>
          <p:cNvSpPr txBox="1">
            <a:spLocks/>
          </p:cNvSpPr>
          <p:nvPr/>
        </p:nvSpPr>
        <p:spPr>
          <a:xfrm>
            <a:off x="386594" y="160934"/>
            <a:ext cx="8748464" cy="784843"/>
          </a:xfrm>
          <a:prstGeom prst="rect">
            <a:avLst/>
          </a:prstGeom>
          <a:noFill/>
        </p:spPr>
        <p:txBody>
          <a:bodyPr/>
          <a:lstStyle/>
          <a:p>
            <a:pPr>
              <a:spcBef>
                <a:spcPct val="0"/>
              </a:spcBef>
              <a:tabLst>
                <a:tab pos="2873375" algn="l"/>
              </a:tabLst>
              <a:defRPr/>
            </a:pPr>
            <a:r>
              <a:rPr lang="de-DE" sz="4400" dirty="0" smtClean="0">
                <a:solidFill>
                  <a:prstClr val="white"/>
                </a:solidFill>
                <a:latin typeface="Roboto Condensed Light" pitchFamily="2" charset="0"/>
                <a:ea typeface="Roboto Condensed Light" pitchFamily="2" charset="0"/>
              </a:rPr>
              <a:t>Über M</a:t>
            </a:r>
            <a:endParaRPr lang="en-US" sz="4400" dirty="0">
              <a:solidFill>
                <a:prstClr val="white"/>
              </a:solidFill>
              <a:latin typeface="Roboto Condensed Light" pitchFamily="2" charset="0"/>
              <a:ea typeface="Roboto Condensed Light" pitchFamily="2" charset="0"/>
            </a:endParaRPr>
          </a:p>
        </p:txBody>
      </p:sp>
      <p:sp>
        <p:nvSpPr>
          <p:cNvPr id="8" name="Title 2"/>
          <p:cNvSpPr txBox="1">
            <a:spLocks/>
          </p:cNvSpPr>
          <p:nvPr/>
        </p:nvSpPr>
        <p:spPr>
          <a:xfrm>
            <a:off x="395536" y="4523211"/>
            <a:ext cx="8748464" cy="568819"/>
          </a:xfrm>
          <a:prstGeom prst="rect">
            <a:avLst/>
          </a:prstGeom>
          <a:noFill/>
        </p:spPr>
        <p:txBody>
          <a:bodyPr/>
          <a:lstStyle/>
          <a:p>
            <a:pPr>
              <a:spcBef>
                <a:spcPct val="0"/>
              </a:spcBef>
              <a:tabLst>
                <a:tab pos="2873375" algn="l"/>
              </a:tabLst>
              <a:defRPr/>
            </a:pPr>
            <a:r>
              <a:rPr lang="de-DE" sz="2800" dirty="0" smtClean="0">
                <a:solidFill>
                  <a:prstClr val="white"/>
                </a:solidFill>
                <a:latin typeface="Roboto Condensed Light" pitchFamily="2" charset="0"/>
                <a:ea typeface="Roboto Condensed Light" pitchFamily="2" charset="0"/>
              </a:rPr>
              <a:t>mit hochwertiger Display/Video-Werbung anzusprechen.</a:t>
            </a:r>
            <a:endParaRPr lang="en-US" sz="2800" dirty="0">
              <a:solidFill>
                <a:prstClr val="white"/>
              </a:solidFill>
              <a:latin typeface="Roboto Condensed Light" pitchFamily="2" charset="0"/>
              <a:ea typeface="Roboto Condensed Light" pitchFamily="2" charset="0"/>
            </a:endParaRPr>
          </a:p>
        </p:txBody>
      </p:sp>
      <p:sp>
        <p:nvSpPr>
          <p:cNvPr id="6" name="Textfeld 2"/>
          <p:cNvSpPr txBox="1">
            <a:spLocks noChangeArrowheads="1"/>
          </p:cNvSpPr>
          <p:nvPr/>
        </p:nvSpPr>
        <p:spPr bwMode="auto">
          <a:xfrm>
            <a:off x="395536" y="1419622"/>
            <a:ext cx="4612099" cy="3323986"/>
          </a:xfrm>
          <a:prstGeom prst="rect">
            <a:avLst/>
          </a:prstGeom>
          <a:noFill/>
          <a:ln w="9525">
            <a:noFill/>
            <a:miter lim="800000"/>
            <a:headEnd/>
            <a:tailEnd/>
          </a:ln>
        </p:spPr>
        <p:txBody>
          <a:bodyPr wrap="square">
            <a:spAutoFit/>
          </a:bodyPr>
          <a:lstStyle/>
          <a:p>
            <a:endParaRPr lang="de-DE" sz="3200" dirty="0" smtClean="0">
              <a:solidFill>
                <a:srgbClr val="005FB4"/>
              </a:solidFill>
              <a:latin typeface="Roboto Condensed Bold"/>
              <a:ea typeface="Roboto Medium" panose="02000000000000000000" pitchFamily="2" charset="0"/>
              <a:cs typeface="Roboto Condensed Bold"/>
            </a:endParaRPr>
          </a:p>
          <a:p>
            <a:r>
              <a:rPr lang="de-DE" sz="3400" kern="0" dirty="0">
                <a:solidFill>
                  <a:srgbClr val="2D6EA6"/>
                </a:solidFill>
                <a:latin typeface="Roboto Condensed Bold"/>
                <a:ea typeface="Roboto Condensed" panose="02000000000000000000" pitchFamily="2" charset="0"/>
                <a:cs typeface="Roboto Condensed Bold"/>
              </a:rPr>
              <a:t>Melanie Vogelbacher</a:t>
            </a:r>
          </a:p>
          <a:p>
            <a:r>
              <a:rPr lang="de-DE" sz="1600" dirty="0" smtClean="0">
                <a:solidFill>
                  <a:srgbClr val="323232"/>
                </a:solidFill>
                <a:latin typeface="Roboto Condensed Bold"/>
                <a:ea typeface="Roboto Medium" panose="02000000000000000000" pitchFamily="2" charset="0"/>
                <a:cs typeface="Roboto Condensed Bold"/>
              </a:rPr>
              <a:t>Geschäftsführerin</a:t>
            </a:r>
            <a:br>
              <a:rPr lang="de-DE" sz="1600" dirty="0" smtClean="0">
                <a:solidFill>
                  <a:srgbClr val="323232"/>
                </a:solidFill>
                <a:latin typeface="Roboto Condensed Bold"/>
                <a:ea typeface="Roboto Medium" panose="02000000000000000000" pitchFamily="2" charset="0"/>
                <a:cs typeface="Roboto Condensed Bold"/>
              </a:rPr>
            </a:br>
            <a:endParaRPr lang="de-DE" sz="1600" dirty="0" smtClean="0">
              <a:solidFill>
                <a:srgbClr val="323232"/>
              </a:solidFill>
              <a:latin typeface="Roboto Condensed Bold"/>
              <a:ea typeface="Roboto Medium" panose="02000000000000000000" pitchFamily="2" charset="0"/>
              <a:cs typeface="Roboto Condensed Bold"/>
            </a:endParaRPr>
          </a:p>
          <a:p>
            <a:r>
              <a:rPr lang="de-DE" sz="1600" dirty="0" smtClean="0">
                <a:solidFill>
                  <a:srgbClr val="323232"/>
                </a:solidFill>
                <a:latin typeface="Roboto Condensed Bold"/>
                <a:ea typeface="Roboto Medium" panose="02000000000000000000" pitchFamily="2" charset="0"/>
                <a:cs typeface="Roboto Condensed Bold"/>
              </a:rPr>
              <a:t>Q </a:t>
            </a:r>
            <a:r>
              <a:rPr lang="de-DE" sz="1600" dirty="0" err="1" smtClean="0">
                <a:solidFill>
                  <a:srgbClr val="323232"/>
                </a:solidFill>
                <a:latin typeface="Roboto Condensed Bold"/>
                <a:ea typeface="Roboto Medium" panose="02000000000000000000" pitchFamily="2" charset="0"/>
                <a:cs typeface="Roboto Condensed Bold"/>
              </a:rPr>
              <a:t>division</a:t>
            </a:r>
            <a:r>
              <a:rPr lang="de-DE" sz="1600" dirty="0" smtClean="0">
                <a:solidFill>
                  <a:srgbClr val="323232"/>
                </a:solidFill>
                <a:latin typeface="Roboto Condensed Bold"/>
                <a:ea typeface="Roboto Medium" panose="02000000000000000000" pitchFamily="2" charset="0"/>
                <a:cs typeface="Roboto Condensed Bold"/>
              </a:rPr>
              <a:t> GmbH</a:t>
            </a:r>
          </a:p>
          <a:p>
            <a:endParaRPr lang="de-DE" sz="1600" dirty="0" smtClean="0">
              <a:solidFill>
                <a:srgbClr val="323232"/>
              </a:solidFill>
              <a:latin typeface="Roboto Condensed Bold"/>
              <a:ea typeface="Roboto Medium" panose="02000000000000000000" pitchFamily="2" charset="0"/>
              <a:cs typeface="Roboto Condensed Bold"/>
            </a:endParaRPr>
          </a:p>
          <a:p>
            <a:r>
              <a:rPr lang="de-DE" sz="1600" dirty="0" smtClean="0">
                <a:solidFill>
                  <a:srgbClr val="323232"/>
                </a:solidFill>
                <a:latin typeface="Roboto Condensed Bold"/>
                <a:ea typeface="Roboto Medium" panose="02000000000000000000" pitchFamily="2" charset="0"/>
                <a:cs typeface="Roboto Condensed Bold"/>
              </a:rPr>
              <a:t>Walther-von-</a:t>
            </a:r>
            <a:r>
              <a:rPr lang="de-DE" sz="1600" dirty="0" err="1" smtClean="0">
                <a:solidFill>
                  <a:srgbClr val="323232"/>
                </a:solidFill>
                <a:latin typeface="Roboto Condensed Bold"/>
                <a:ea typeface="Roboto Medium" panose="02000000000000000000" pitchFamily="2" charset="0"/>
                <a:cs typeface="Roboto Condensed Bold"/>
              </a:rPr>
              <a:t>Cronberg</a:t>
            </a:r>
            <a:r>
              <a:rPr lang="de-DE" sz="1600" dirty="0" smtClean="0">
                <a:solidFill>
                  <a:srgbClr val="323232"/>
                </a:solidFill>
                <a:latin typeface="Roboto Condensed Bold"/>
                <a:ea typeface="Roboto Medium" panose="02000000000000000000" pitchFamily="2" charset="0"/>
                <a:cs typeface="Roboto Condensed Bold"/>
              </a:rPr>
              <a:t>-Platz 13</a:t>
            </a:r>
          </a:p>
          <a:p>
            <a:r>
              <a:rPr lang="de-DE" sz="1600" dirty="0">
                <a:solidFill>
                  <a:srgbClr val="323232"/>
                </a:solidFill>
                <a:latin typeface="Roboto Condensed Bold"/>
                <a:ea typeface="Roboto Medium" panose="02000000000000000000" pitchFamily="2" charset="0"/>
                <a:cs typeface="Roboto Condensed Bold"/>
              </a:rPr>
              <a:t>60594 Frankfurt am Main</a:t>
            </a:r>
            <a:br>
              <a:rPr lang="de-DE" sz="1600" dirty="0">
                <a:solidFill>
                  <a:srgbClr val="323232"/>
                </a:solidFill>
                <a:latin typeface="Roboto Condensed Bold"/>
                <a:ea typeface="Roboto Medium" panose="02000000000000000000" pitchFamily="2" charset="0"/>
                <a:cs typeface="Roboto Condensed Bold"/>
              </a:rPr>
            </a:br>
            <a:r>
              <a:rPr lang="de-DE" sz="1600" dirty="0" smtClean="0">
                <a:solidFill>
                  <a:srgbClr val="323232"/>
                </a:solidFill>
                <a:latin typeface="Roboto Condensed Bold"/>
                <a:ea typeface="Roboto Medium" panose="02000000000000000000" pitchFamily="2" charset="0"/>
                <a:cs typeface="Roboto Condensed Bold"/>
              </a:rPr>
              <a:t>Fon</a:t>
            </a:r>
            <a:r>
              <a:rPr lang="de-DE" sz="1600" dirty="0">
                <a:solidFill>
                  <a:srgbClr val="323232"/>
                </a:solidFill>
                <a:latin typeface="Roboto Condensed Bold"/>
                <a:ea typeface="Roboto Medium" panose="02000000000000000000" pitchFamily="2" charset="0"/>
                <a:cs typeface="Roboto Condensed Bold"/>
              </a:rPr>
              <a:t>: 	+49 (</a:t>
            </a:r>
            <a:r>
              <a:rPr lang="de-DE" sz="1600" dirty="0" smtClean="0">
                <a:solidFill>
                  <a:srgbClr val="323232"/>
                </a:solidFill>
                <a:latin typeface="Roboto Condensed Bold"/>
                <a:ea typeface="Roboto Medium" panose="02000000000000000000" pitchFamily="2" charset="0"/>
                <a:cs typeface="Roboto Condensed Bold"/>
              </a:rPr>
              <a:t>0)69 25 53 494 - 65</a:t>
            </a:r>
            <a:r>
              <a:rPr lang="de-DE" sz="1600" dirty="0">
                <a:solidFill>
                  <a:srgbClr val="323232"/>
                </a:solidFill>
                <a:latin typeface="Roboto Condensed Bold"/>
                <a:ea typeface="Roboto Medium" panose="02000000000000000000" pitchFamily="2" charset="0"/>
                <a:cs typeface="Roboto Condensed Bold"/>
              </a:rPr>
              <a:t/>
            </a:r>
            <a:br>
              <a:rPr lang="de-DE" sz="1600" dirty="0">
                <a:solidFill>
                  <a:srgbClr val="323232"/>
                </a:solidFill>
                <a:latin typeface="Roboto Condensed Bold"/>
                <a:ea typeface="Roboto Medium" panose="02000000000000000000" pitchFamily="2" charset="0"/>
                <a:cs typeface="Roboto Condensed Bold"/>
              </a:rPr>
            </a:br>
            <a:r>
              <a:rPr lang="de-DE" sz="1600" dirty="0">
                <a:solidFill>
                  <a:srgbClr val="323232"/>
                </a:solidFill>
                <a:latin typeface="Roboto Condensed Bold"/>
                <a:ea typeface="Roboto Medium" panose="02000000000000000000" pitchFamily="2" charset="0"/>
                <a:cs typeface="Roboto Condensed Bold"/>
              </a:rPr>
              <a:t>Fax: 	+49 (</a:t>
            </a:r>
            <a:r>
              <a:rPr lang="de-DE" sz="1600" dirty="0" smtClean="0">
                <a:solidFill>
                  <a:srgbClr val="323232"/>
                </a:solidFill>
                <a:latin typeface="Roboto Condensed Bold"/>
                <a:ea typeface="Roboto Medium" panose="02000000000000000000" pitchFamily="2" charset="0"/>
                <a:cs typeface="Roboto Condensed Bold"/>
              </a:rPr>
              <a:t>0)69 25 53 494 - 89 </a:t>
            </a:r>
            <a:r>
              <a:rPr lang="de-DE" sz="1600" dirty="0">
                <a:solidFill>
                  <a:srgbClr val="323232"/>
                </a:solidFill>
                <a:latin typeface="Roboto Condensed Bold"/>
                <a:ea typeface="Roboto Medium" panose="02000000000000000000" pitchFamily="2" charset="0"/>
                <a:cs typeface="Roboto Condensed Bold"/>
              </a:rPr>
              <a:t/>
            </a:r>
            <a:br>
              <a:rPr lang="de-DE" sz="1600" dirty="0">
                <a:solidFill>
                  <a:srgbClr val="323232"/>
                </a:solidFill>
                <a:latin typeface="Roboto Condensed Bold"/>
                <a:ea typeface="Roboto Medium" panose="02000000000000000000" pitchFamily="2" charset="0"/>
                <a:cs typeface="Roboto Condensed Bold"/>
              </a:rPr>
            </a:br>
            <a:r>
              <a:rPr lang="de-DE" sz="1600" dirty="0">
                <a:solidFill>
                  <a:srgbClr val="323232"/>
                </a:solidFill>
                <a:latin typeface="Roboto Condensed Bold"/>
                <a:ea typeface="Roboto Medium" panose="02000000000000000000" pitchFamily="2" charset="0"/>
                <a:cs typeface="Roboto Condensed Bold"/>
              </a:rPr>
              <a:t>E-Mail: 	</a:t>
            </a:r>
            <a:r>
              <a:rPr lang="de-DE" sz="1600" dirty="0" smtClean="0">
                <a:solidFill>
                  <a:srgbClr val="323232"/>
                </a:solidFill>
                <a:latin typeface="Roboto Condensed Bold"/>
                <a:ea typeface="Roboto Medium" panose="02000000000000000000" pitchFamily="2" charset="0"/>
                <a:cs typeface="Roboto Condensed Bold"/>
              </a:rPr>
              <a:t>mvogelbacher@q-division.de</a:t>
            </a:r>
            <a:endParaRPr lang="de-DE" sz="1600" dirty="0">
              <a:solidFill>
                <a:srgbClr val="323232"/>
              </a:solidFill>
              <a:latin typeface="Roboto Condensed Bold"/>
              <a:ea typeface="Roboto Medium" panose="02000000000000000000" pitchFamily="2" charset="0"/>
              <a:cs typeface="Roboto Condensed Bold"/>
            </a:endParaRPr>
          </a:p>
        </p:txBody>
      </p:sp>
      <p:pic>
        <p:nvPicPr>
          <p:cNvPr id="2" name="Bild 1" descr="9O9A0583.jpeg"/>
          <p:cNvPicPr>
            <a:picLocks noChangeAspect="1"/>
          </p:cNvPicPr>
          <p:nvPr/>
        </p:nvPicPr>
        <p:blipFill rotWithShape="1">
          <a:blip r:embed="rId3" cstate="print">
            <a:extLst>
              <a:ext uri="{28A0092B-C50C-407E-A947-70E740481C1C}">
                <a14:useLocalDpi xmlns:a14="http://schemas.microsoft.com/office/drawing/2010/main" val="0"/>
              </a:ext>
            </a:extLst>
          </a:blip>
          <a:srcRect l="18046" r="47633"/>
          <a:stretch/>
        </p:blipFill>
        <p:spPr>
          <a:xfrm>
            <a:off x="5796136" y="987931"/>
            <a:ext cx="2160240" cy="4196130"/>
          </a:xfrm>
          <a:prstGeom prst="rect">
            <a:avLst/>
          </a:prstGeom>
        </p:spPr>
      </p:pic>
    </p:spTree>
    <p:extLst>
      <p:ext uri="{BB962C8B-B14F-4D97-AF65-F5344CB8AC3E}">
        <p14:creationId xmlns:p14="http://schemas.microsoft.com/office/powerpoint/2010/main" val="40582080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a:xfrm>
            <a:off x="0" y="-20538"/>
            <a:ext cx="9144000" cy="1275606"/>
          </a:xfrm>
          <a:prstGeom prst="rect">
            <a:avLst/>
          </a:prstGeom>
          <a:solidFill>
            <a:srgbClr val="2D6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5" name="Title 2"/>
          <p:cNvSpPr txBox="1">
            <a:spLocks/>
          </p:cNvSpPr>
          <p:nvPr/>
        </p:nvSpPr>
        <p:spPr>
          <a:xfrm>
            <a:off x="323528" y="267494"/>
            <a:ext cx="8604448" cy="784843"/>
          </a:xfrm>
          <a:prstGeom prst="rect">
            <a:avLst/>
          </a:prstGeom>
        </p:spPr>
        <p:txBody>
          <a:bodyPr/>
          <a:lstStyle/>
          <a:p>
            <a:pPr>
              <a:spcBef>
                <a:spcPct val="0"/>
              </a:spcBef>
              <a:defRPr/>
            </a:pPr>
            <a:r>
              <a:rPr lang="en-US" sz="4400" dirty="0" smtClean="0">
                <a:solidFill>
                  <a:prstClr val="white"/>
                </a:solidFill>
                <a:latin typeface="Roboto Condensed Light" pitchFamily="2" charset="0"/>
                <a:ea typeface="Roboto Condensed Light" pitchFamily="2" charset="0"/>
              </a:rPr>
              <a:t>AGENDA</a:t>
            </a:r>
            <a:endParaRPr lang="en-US" sz="4400" dirty="0">
              <a:solidFill>
                <a:prstClr val="white"/>
              </a:solidFill>
              <a:latin typeface="Roboto Condensed Light" pitchFamily="2" charset="0"/>
              <a:ea typeface="Roboto Condensed Light" pitchFamily="2" charset="0"/>
            </a:endParaRPr>
          </a:p>
        </p:txBody>
      </p:sp>
      <p:sp>
        <p:nvSpPr>
          <p:cNvPr id="37" name="TextBox 66"/>
          <p:cNvSpPr txBox="1">
            <a:spLocks noChangeArrowheads="1"/>
          </p:cNvSpPr>
          <p:nvPr/>
        </p:nvSpPr>
        <p:spPr bwMode="auto">
          <a:xfrm>
            <a:off x="3309989" y="1923678"/>
            <a:ext cx="1734318" cy="400110"/>
          </a:xfrm>
          <a:prstGeom prst="rect">
            <a:avLst/>
          </a:prstGeom>
          <a:noFill/>
          <a:ln w="9525">
            <a:noFill/>
            <a:miter lim="800000"/>
            <a:headEnd/>
            <a:tailEnd/>
          </a:ln>
        </p:spPr>
        <p:txBody>
          <a:bodyPr wrap="square">
            <a:spAutoFit/>
          </a:bodyPr>
          <a:lstStyle/>
          <a:p>
            <a:pPr algn="ctr"/>
            <a:r>
              <a:rPr lang="en-US" sz="2000" b="1" dirty="0" smtClean="0">
                <a:solidFill>
                  <a:srgbClr val="2D6EA6"/>
                </a:solidFill>
                <a:latin typeface="Roboto Condensed Light" pitchFamily="2" charset="0"/>
                <a:ea typeface="Roboto Condensed Light" pitchFamily="2" charset="0"/>
                <a:cs typeface="Roboto Condensed" pitchFamily="2" charset="0"/>
              </a:rPr>
              <a:t>MODELL</a:t>
            </a:r>
            <a:endParaRPr lang="en-US" sz="2000" b="1" dirty="0">
              <a:solidFill>
                <a:srgbClr val="2D6EA6"/>
              </a:solidFill>
              <a:latin typeface="Roboto Condensed Light" pitchFamily="2" charset="0"/>
              <a:ea typeface="Roboto Condensed Light" pitchFamily="2" charset="0"/>
              <a:cs typeface="Roboto Condensed" pitchFamily="2" charset="0"/>
            </a:endParaRPr>
          </a:p>
        </p:txBody>
      </p:sp>
      <p:sp>
        <p:nvSpPr>
          <p:cNvPr id="38" name="TextBox 65"/>
          <p:cNvSpPr txBox="1">
            <a:spLocks noChangeArrowheads="1"/>
          </p:cNvSpPr>
          <p:nvPr/>
        </p:nvSpPr>
        <p:spPr bwMode="auto">
          <a:xfrm>
            <a:off x="3251397" y="3075806"/>
            <a:ext cx="1854335" cy="1015663"/>
          </a:xfrm>
          <a:prstGeom prst="rect">
            <a:avLst/>
          </a:prstGeom>
          <a:noFill/>
          <a:ln w="9525">
            <a:noFill/>
            <a:miter lim="800000"/>
            <a:headEnd/>
            <a:tailEnd/>
          </a:ln>
        </p:spPr>
        <p:txBody>
          <a:bodyPr wrap="square">
            <a:spAutoFit/>
          </a:bodyPr>
          <a:lstStyle/>
          <a:p>
            <a:pPr algn="ctr"/>
            <a:r>
              <a:rPr lang="en-US" sz="2000" dirty="0" smtClean="0">
                <a:solidFill>
                  <a:srgbClr val="646464"/>
                </a:solidFill>
                <a:latin typeface="Roboto Condensed" pitchFamily="2" charset="0"/>
                <a:ea typeface="Roboto Condensed" pitchFamily="2" charset="0"/>
                <a:cs typeface="Roboto" pitchFamily="2" charset="0"/>
              </a:rPr>
              <a:t>Moment of Need</a:t>
            </a:r>
            <a:br>
              <a:rPr lang="en-US" sz="2000" dirty="0" smtClean="0">
                <a:solidFill>
                  <a:srgbClr val="646464"/>
                </a:solidFill>
                <a:latin typeface="Roboto Condensed" pitchFamily="2" charset="0"/>
                <a:ea typeface="Roboto Condensed" pitchFamily="2" charset="0"/>
                <a:cs typeface="Roboto" pitchFamily="2" charset="0"/>
              </a:rPr>
            </a:br>
            <a:r>
              <a:rPr lang="en-US" sz="2000" dirty="0" err="1" smtClean="0">
                <a:solidFill>
                  <a:srgbClr val="646464"/>
                </a:solidFill>
                <a:latin typeface="Roboto Condensed" pitchFamily="2" charset="0"/>
                <a:ea typeface="Roboto Condensed" pitchFamily="2" charset="0"/>
                <a:cs typeface="Roboto" pitchFamily="2" charset="0"/>
              </a:rPr>
              <a:t>bis</a:t>
            </a:r>
            <a:r>
              <a:rPr lang="en-US" sz="2000" dirty="0" smtClean="0">
                <a:solidFill>
                  <a:srgbClr val="646464"/>
                </a:solidFill>
                <a:latin typeface="Roboto Condensed" pitchFamily="2" charset="0"/>
                <a:ea typeface="Roboto Condensed" pitchFamily="2" charset="0"/>
                <a:cs typeface="Roboto" pitchFamily="2" charset="0"/>
              </a:rPr>
              <a:t> </a:t>
            </a:r>
          </a:p>
          <a:p>
            <a:pPr algn="ctr"/>
            <a:r>
              <a:rPr lang="en-US" sz="2000" dirty="0" smtClean="0">
                <a:solidFill>
                  <a:srgbClr val="646464"/>
                </a:solidFill>
                <a:latin typeface="Roboto Condensed" pitchFamily="2" charset="0"/>
                <a:ea typeface="Roboto Condensed" pitchFamily="2" charset="0"/>
                <a:cs typeface="Roboto" pitchFamily="2" charset="0"/>
              </a:rPr>
              <a:t>Satisfaction</a:t>
            </a:r>
            <a:endParaRPr lang="en-US" sz="2000" dirty="0">
              <a:solidFill>
                <a:srgbClr val="646464"/>
              </a:solidFill>
              <a:latin typeface="Roboto Condensed" pitchFamily="2" charset="0"/>
              <a:ea typeface="Roboto Condensed" pitchFamily="2" charset="0"/>
              <a:cs typeface="Roboto" pitchFamily="2" charset="0"/>
            </a:endParaRPr>
          </a:p>
        </p:txBody>
      </p:sp>
      <p:sp>
        <p:nvSpPr>
          <p:cNvPr id="40" name="TextBox 65"/>
          <p:cNvSpPr txBox="1">
            <a:spLocks noChangeArrowheads="1"/>
          </p:cNvSpPr>
          <p:nvPr/>
        </p:nvSpPr>
        <p:spPr bwMode="auto">
          <a:xfrm>
            <a:off x="323528" y="1923678"/>
            <a:ext cx="1800200" cy="400110"/>
          </a:xfrm>
          <a:prstGeom prst="rect">
            <a:avLst/>
          </a:prstGeom>
          <a:noFill/>
          <a:ln w="9525">
            <a:noFill/>
            <a:miter lim="800000"/>
            <a:headEnd/>
            <a:tailEnd/>
          </a:ln>
        </p:spPr>
        <p:txBody>
          <a:bodyPr wrap="square">
            <a:spAutoFit/>
          </a:bodyPr>
          <a:lstStyle/>
          <a:p>
            <a:pPr algn="ctr"/>
            <a:r>
              <a:rPr lang="en-US" sz="2000" b="1" dirty="0" smtClean="0">
                <a:solidFill>
                  <a:srgbClr val="2D6EA6"/>
                </a:solidFill>
                <a:latin typeface="Roboto Condensed Light" pitchFamily="2" charset="0"/>
                <a:ea typeface="Roboto Condensed Light" pitchFamily="2" charset="0"/>
                <a:cs typeface="Roboto Condensed" pitchFamily="2" charset="0"/>
              </a:rPr>
              <a:t>INTRO</a:t>
            </a:r>
            <a:endParaRPr lang="en-US" sz="2000" b="1" dirty="0">
              <a:solidFill>
                <a:srgbClr val="2D6EA6"/>
              </a:solidFill>
              <a:latin typeface="Roboto Condensed Light" pitchFamily="2" charset="0"/>
              <a:ea typeface="Roboto Condensed Light" pitchFamily="2" charset="0"/>
              <a:cs typeface="Roboto Condensed" pitchFamily="2" charset="0"/>
            </a:endParaRPr>
          </a:p>
        </p:txBody>
      </p:sp>
      <p:sp>
        <p:nvSpPr>
          <p:cNvPr id="41" name="TextBox 65"/>
          <p:cNvSpPr txBox="1">
            <a:spLocks noChangeArrowheads="1"/>
          </p:cNvSpPr>
          <p:nvPr/>
        </p:nvSpPr>
        <p:spPr bwMode="auto">
          <a:xfrm>
            <a:off x="467544" y="3075806"/>
            <a:ext cx="1516941" cy="707886"/>
          </a:xfrm>
          <a:prstGeom prst="rect">
            <a:avLst/>
          </a:prstGeom>
          <a:noFill/>
          <a:ln w="9525">
            <a:noFill/>
            <a:miter lim="800000"/>
            <a:headEnd/>
            <a:tailEnd/>
          </a:ln>
        </p:spPr>
        <p:txBody>
          <a:bodyPr wrap="square">
            <a:spAutoFit/>
          </a:bodyPr>
          <a:lstStyle/>
          <a:p>
            <a:pPr algn="ctr"/>
            <a:r>
              <a:rPr lang="en-US" sz="2000" dirty="0">
                <a:solidFill>
                  <a:srgbClr val="646464"/>
                </a:solidFill>
                <a:latin typeface="Roboto Condensed" pitchFamily="2" charset="0"/>
                <a:ea typeface="Roboto Condensed" pitchFamily="2" charset="0"/>
                <a:cs typeface="Roboto" pitchFamily="2" charset="0"/>
              </a:rPr>
              <a:t>Dimension</a:t>
            </a:r>
            <a:r>
              <a:rPr lang="en-US" sz="2000" b="1" dirty="0" smtClean="0">
                <a:solidFill>
                  <a:srgbClr val="646464"/>
                </a:solidFill>
                <a:latin typeface="Roboto Condensed" pitchFamily="2" charset="0"/>
                <a:ea typeface="Roboto Condensed" pitchFamily="2" charset="0"/>
                <a:cs typeface="Roboto" pitchFamily="2" charset="0"/>
              </a:rPr>
              <a:t> </a:t>
            </a:r>
            <a:r>
              <a:rPr lang="en-US" sz="2000" dirty="0" err="1">
                <a:solidFill>
                  <a:srgbClr val="646464"/>
                </a:solidFill>
                <a:latin typeface="Roboto Condensed" pitchFamily="2" charset="0"/>
                <a:ea typeface="Roboto Condensed" pitchFamily="2" charset="0"/>
                <a:cs typeface="Roboto" pitchFamily="2" charset="0"/>
              </a:rPr>
              <a:t>Zeit</a:t>
            </a:r>
            <a:endParaRPr lang="en-US" sz="2000" dirty="0">
              <a:solidFill>
                <a:srgbClr val="646464"/>
              </a:solidFill>
              <a:latin typeface="Roboto Condensed" pitchFamily="2" charset="0"/>
              <a:ea typeface="Roboto Condensed" pitchFamily="2" charset="0"/>
              <a:cs typeface="Roboto" pitchFamily="2" charset="0"/>
            </a:endParaRPr>
          </a:p>
        </p:txBody>
      </p:sp>
      <p:cxnSp>
        <p:nvCxnSpPr>
          <p:cNvPr id="27" name="Straight Connector 5"/>
          <p:cNvCxnSpPr/>
          <p:nvPr/>
        </p:nvCxnSpPr>
        <p:spPr>
          <a:xfrm flipV="1">
            <a:off x="0" y="2824165"/>
            <a:ext cx="9144000" cy="1"/>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49" name="Oval 47"/>
          <p:cNvSpPr>
            <a:spLocks noChangeAspect="1"/>
          </p:cNvSpPr>
          <p:nvPr/>
        </p:nvSpPr>
        <p:spPr>
          <a:xfrm>
            <a:off x="4139952" y="2787774"/>
            <a:ext cx="72782" cy="72782"/>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 name="Oval 47"/>
          <p:cNvSpPr>
            <a:spLocks noChangeAspect="1"/>
          </p:cNvSpPr>
          <p:nvPr/>
        </p:nvSpPr>
        <p:spPr>
          <a:xfrm>
            <a:off x="1187624" y="2787774"/>
            <a:ext cx="72782" cy="72782"/>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9" name="Straight Connector 18"/>
          <p:cNvCxnSpPr/>
          <p:nvPr/>
        </p:nvCxnSpPr>
        <p:spPr>
          <a:xfrm flipV="1">
            <a:off x="1219373" y="2355726"/>
            <a:ext cx="0" cy="322073"/>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39"/>
          <p:cNvCxnSpPr/>
          <p:nvPr/>
        </p:nvCxnSpPr>
        <p:spPr>
          <a:xfrm flipV="1">
            <a:off x="4169628" y="2364457"/>
            <a:ext cx="0" cy="322073"/>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6" name="TextBox 66"/>
          <p:cNvSpPr txBox="1">
            <a:spLocks noChangeArrowheads="1"/>
          </p:cNvSpPr>
          <p:nvPr/>
        </p:nvSpPr>
        <p:spPr bwMode="auto">
          <a:xfrm>
            <a:off x="6220804" y="1923678"/>
            <a:ext cx="1807580" cy="400110"/>
          </a:xfrm>
          <a:prstGeom prst="rect">
            <a:avLst/>
          </a:prstGeom>
          <a:noFill/>
          <a:ln w="9525">
            <a:noFill/>
            <a:miter lim="800000"/>
            <a:headEnd/>
            <a:tailEnd/>
          </a:ln>
        </p:spPr>
        <p:txBody>
          <a:bodyPr wrap="square">
            <a:spAutoFit/>
          </a:bodyPr>
          <a:lstStyle>
            <a:defPPr>
              <a:defRPr lang="de-DE"/>
            </a:defPPr>
            <a:lvl1pPr algn="ctr">
              <a:defRPr sz="2000" b="1">
                <a:solidFill>
                  <a:srgbClr val="2D6EA6"/>
                </a:solidFill>
                <a:latin typeface="Roboto Condensed Light" pitchFamily="2" charset="0"/>
                <a:ea typeface="Roboto Condensed Light" pitchFamily="2" charset="0"/>
                <a:cs typeface="Roboto Condensed" pitchFamily="2" charset="0"/>
              </a:defRPr>
            </a:lvl1pPr>
          </a:lstStyle>
          <a:p>
            <a:r>
              <a:rPr lang="en-US" dirty="0"/>
              <a:t>DATEN</a:t>
            </a:r>
          </a:p>
        </p:txBody>
      </p:sp>
      <p:sp>
        <p:nvSpPr>
          <p:cNvPr id="34" name="TextBox 65"/>
          <p:cNvSpPr txBox="1">
            <a:spLocks noChangeArrowheads="1"/>
          </p:cNvSpPr>
          <p:nvPr/>
        </p:nvSpPr>
        <p:spPr bwMode="auto">
          <a:xfrm>
            <a:off x="6177342" y="3075806"/>
            <a:ext cx="1872208" cy="1323439"/>
          </a:xfrm>
          <a:prstGeom prst="rect">
            <a:avLst/>
          </a:prstGeom>
          <a:noFill/>
          <a:ln w="9525">
            <a:noFill/>
            <a:miter lim="800000"/>
            <a:headEnd/>
            <a:tailEnd/>
          </a:ln>
        </p:spPr>
        <p:txBody>
          <a:bodyPr wrap="square">
            <a:spAutoFit/>
          </a:bodyPr>
          <a:lstStyle>
            <a:defPPr>
              <a:defRPr lang="de-DE"/>
            </a:defPPr>
            <a:lvl1pPr algn="ctr">
              <a:defRPr sz="2000">
                <a:solidFill>
                  <a:srgbClr val="646464"/>
                </a:solidFill>
                <a:latin typeface="Roboto Condensed" pitchFamily="2" charset="0"/>
                <a:ea typeface="Roboto Condensed" pitchFamily="2" charset="0"/>
                <a:cs typeface="Roboto" pitchFamily="2" charset="0"/>
              </a:defRPr>
            </a:lvl1pPr>
          </a:lstStyle>
          <a:p>
            <a:r>
              <a:rPr lang="de-DE" dirty="0" smtClean="0"/>
              <a:t>Praktische Tipps zum Umgang </a:t>
            </a:r>
            <a:r>
              <a:rPr lang="de-DE" dirty="0"/>
              <a:t>mit </a:t>
            </a:r>
            <a:r>
              <a:rPr lang="de-DE" dirty="0" err="1"/>
              <a:t>Buying</a:t>
            </a:r>
            <a:r>
              <a:rPr lang="de-DE" dirty="0"/>
              <a:t> </a:t>
            </a:r>
            <a:r>
              <a:rPr lang="de-DE" dirty="0" err="1" smtClean="0"/>
              <a:t>Intent</a:t>
            </a:r>
            <a:r>
              <a:rPr lang="de-DE" dirty="0" smtClean="0"/>
              <a:t> Daten</a:t>
            </a:r>
            <a:endParaRPr lang="de-DE" dirty="0"/>
          </a:p>
        </p:txBody>
      </p:sp>
      <p:sp>
        <p:nvSpPr>
          <p:cNvPr id="36" name="Oval 35"/>
          <p:cNvSpPr>
            <a:spLocks noChangeAspect="1"/>
          </p:cNvSpPr>
          <p:nvPr/>
        </p:nvSpPr>
        <p:spPr>
          <a:xfrm>
            <a:off x="7092280" y="2787774"/>
            <a:ext cx="72782" cy="72782"/>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45"/>
          <p:cNvCxnSpPr/>
          <p:nvPr/>
        </p:nvCxnSpPr>
        <p:spPr>
          <a:xfrm flipV="1">
            <a:off x="7121956" y="2355726"/>
            <a:ext cx="0" cy="322073"/>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18413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a:xfrm>
            <a:off x="0" y="-20538"/>
            <a:ext cx="9144000" cy="1275606"/>
          </a:xfrm>
          <a:prstGeom prst="rect">
            <a:avLst/>
          </a:prstGeom>
          <a:solidFill>
            <a:srgbClr val="2D6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5" name="Title 2"/>
          <p:cNvSpPr txBox="1">
            <a:spLocks/>
          </p:cNvSpPr>
          <p:nvPr/>
        </p:nvSpPr>
        <p:spPr>
          <a:xfrm>
            <a:off x="323528" y="267494"/>
            <a:ext cx="8604448" cy="784843"/>
          </a:xfrm>
          <a:prstGeom prst="rect">
            <a:avLst/>
          </a:prstGeom>
        </p:spPr>
        <p:txBody>
          <a:bodyPr/>
          <a:lstStyle/>
          <a:p>
            <a:pPr>
              <a:spcBef>
                <a:spcPct val="0"/>
              </a:spcBef>
              <a:defRPr/>
            </a:pPr>
            <a:r>
              <a:rPr lang="en-US" sz="4400" dirty="0" smtClean="0">
                <a:solidFill>
                  <a:prstClr val="white"/>
                </a:solidFill>
                <a:latin typeface="Roboto Condensed Light" pitchFamily="2" charset="0"/>
                <a:ea typeface="Roboto Condensed Light" pitchFamily="2" charset="0"/>
              </a:rPr>
              <a:t>AGENDA</a:t>
            </a:r>
            <a:endParaRPr lang="en-US" sz="4400" dirty="0">
              <a:solidFill>
                <a:prstClr val="white"/>
              </a:solidFill>
              <a:latin typeface="Roboto Condensed Light" pitchFamily="2" charset="0"/>
              <a:ea typeface="Roboto Condensed Light" pitchFamily="2" charset="0"/>
            </a:endParaRPr>
          </a:p>
        </p:txBody>
      </p:sp>
      <p:sp>
        <p:nvSpPr>
          <p:cNvPr id="37" name="TextBox 66"/>
          <p:cNvSpPr txBox="1">
            <a:spLocks noChangeArrowheads="1"/>
          </p:cNvSpPr>
          <p:nvPr/>
        </p:nvSpPr>
        <p:spPr bwMode="auto">
          <a:xfrm>
            <a:off x="3309989" y="1923678"/>
            <a:ext cx="1734318" cy="400110"/>
          </a:xfrm>
          <a:prstGeom prst="rect">
            <a:avLst/>
          </a:prstGeom>
          <a:noFill/>
          <a:ln w="9525">
            <a:noFill/>
            <a:miter lim="800000"/>
            <a:headEnd/>
            <a:tailEnd/>
          </a:ln>
        </p:spPr>
        <p:txBody>
          <a:bodyPr wrap="square">
            <a:spAutoFit/>
          </a:bodyPr>
          <a:lstStyle/>
          <a:p>
            <a:pPr algn="ctr"/>
            <a:r>
              <a:rPr lang="en-US" sz="2000" b="1" dirty="0" smtClean="0">
                <a:solidFill>
                  <a:srgbClr val="C1109F"/>
                </a:solidFill>
                <a:latin typeface="Roboto Condensed Light" pitchFamily="2" charset="0"/>
                <a:ea typeface="Roboto Condensed Light" pitchFamily="2" charset="0"/>
                <a:cs typeface="Roboto Condensed" pitchFamily="2" charset="0"/>
              </a:rPr>
              <a:t>MODELL</a:t>
            </a:r>
            <a:endParaRPr lang="en-US" sz="2000" b="1" dirty="0">
              <a:solidFill>
                <a:srgbClr val="C1109F"/>
              </a:solidFill>
              <a:latin typeface="Roboto Condensed Light" pitchFamily="2" charset="0"/>
              <a:ea typeface="Roboto Condensed Light" pitchFamily="2" charset="0"/>
              <a:cs typeface="Roboto Condensed" pitchFamily="2" charset="0"/>
            </a:endParaRPr>
          </a:p>
        </p:txBody>
      </p:sp>
      <p:sp>
        <p:nvSpPr>
          <p:cNvPr id="38" name="TextBox 65"/>
          <p:cNvSpPr txBox="1">
            <a:spLocks noChangeArrowheads="1"/>
          </p:cNvSpPr>
          <p:nvPr/>
        </p:nvSpPr>
        <p:spPr bwMode="auto">
          <a:xfrm>
            <a:off x="3251397" y="3075806"/>
            <a:ext cx="1854335" cy="1015663"/>
          </a:xfrm>
          <a:prstGeom prst="rect">
            <a:avLst/>
          </a:prstGeom>
          <a:noFill/>
          <a:ln w="9525">
            <a:noFill/>
            <a:miter lim="800000"/>
            <a:headEnd/>
            <a:tailEnd/>
          </a:ln>
        </p:spPr>
        <p:txBody>
          <a:bodyPr wrap="square">
            <a:spAutoFit/>
          </a:bodyPr>
          <a:lstStyle/>
          <a:p>
            <a:pPr algn="ctr"/>
            <a:r>
              <a:rPr lang="en-US" sz="2000" dirty="0" smtClean="0">
                <a:solidFill>
                  <a:srgbClr val="646464"/>
                </a:solidFill>
                <a:latin typeface="Roboto Condensed" pitchFamily="2" charset="0"/>
                <a:ea typeface="Roboto Condensed" pitchFamily="2" charset="0"/>
                <a:cs typeface="Roboto" pitchFamily="2" charset="0"/>
              </a:rPr>
              <a:t>Moment of Need</a:t>
            </a:r>
            <a:br>
              <a:rPr lang="en-US" sz="2000" dirty="0" smtClean="0">
                <a:solidFill>
                  <a:srgbClr val="646464"/>
                </a:solidFill>
                <a:latin typeface="Roboto Condensed" pitchFamily="2" charset="0"/>
                <a:ea typeface="Roboto Condensed" pitchFamily="2" charset="0"/>
                <a:cs typeface="Roboto" pitchFamily="2" charset="0"/>
              </a:rPr>
            </a:br>
            <a:r>
              <a:rPr lang="en-US" sz="2000" dirty="0" err="1" smtClean="0">
                <a:solidFill>
                  <a:srgbClr val="646464"/>
                </a:solidFill>
                <a:latin typeface="Roboto Condensed" pitchFamily="2" charset="0"/>
                <a:ea typeface="Roboto Condensed" pitchFamily="2" charset="0"/>
                <a:cs typeface="Roboto" pitchFamily="2" charset="0"/>
              </a:rPr>
              <a:t>bis</a:t>
            </a:r>
            <a:r>
              <a:rPr lang="en-US" sz="2000" dirty="0" smtClean="0">
                <a:solidFill>
                  <a:srgbClr val="646464"/>
                </a:solidFill>
                <a:latin typeface="Roboto Condensed" pitchFamily="2" charset="0"/>
                <a:ea typeface="Roboto Condensed" pitchFamily="2" charset="0"/>
                <a:cs typeface="Roboto" pitchFamily="2" charset="0"/>
              </a:rPr>
              <a:t> </a:t>
            </a:r>
          </a:p>
          <a:p>
            <a:pPr algn="ctr"/>
            <a:r>
              <a:rPr lang="en-US" sz="2000" dirty="0" smtClean="0">
                <a:solidFill>
                  <a:srgbClr val="646464"/>
                </a:solidFill>
                <a:latin typeface="Roboto Condensed" pitchFamily="2" charset="0"/>
                <a:ea typeface="Roboto Condensed" pitchFamily="2" charset="0"/>
                <a:cs typeface="Roboto" pitchFamily="2" charset="0"/>
              </a:rPr>
              <a:t>Satisfaction</a:t>
            </a:r>
            <a:endParaRPr lang="en-US" sz="2000" dirty="0">
              <a:solidFill>
                <a:srgbClr val="646464"/>
              </a:solidFill>
              <a:latin typeface="Roboto Condensed" pitchFamily="2" charset="0"/>
              <a:ea typeface="Roboto Condensed" pitchFamily="2" charset="0"/>
              <a:cs typeface="Roboto" pitchFamily="2" charset="0"/>
            </a:endParaRPr>
          </a:p>
        </p:txBody>
      </p:sp>
      <p:sp>
        <p:nvSpPr>
          <p:cNvPr id="40" name="TextBox 65"/>
          <p:cNvSpPr txBox="1">
            <a:spLocks noChangeArrowheads="1"/>
          </p:cNvSpPr>
          <p:nvPr/>
        </p:nvSpPr>
        <p:spPr bwMode="auto">
          <a:xfrm>
            <a:off x="323528" y="1923678"/>
            <a:ext cx="1800200" cy="400110"/>
          </a:xfrm>
          <a:prstGeom prst="rect">
            <a:avLst/>
          </a:prstGeom>
          <a:noFill/>
          <a:ln w="9525">
            <a:noFill/>
            <a:miter lim="800000"/>
            <a:headEnd/>
            <a:tailEnd/>
          </a:ln>
        </p:spPr>
        <p:txBody>
          <a:bodyPr wrap="square">
            <a:spAutoFit/>
          </a:bodyPr>
          <a:lstStyle/>
          <a:p>
            <a:pPr algn="ctr"/>
            <a:r>
              <a:rPr lang="en-US" sz="2000" b="1" dirty="0">
                <a:solidFill>
                  <a:srgbClr val="2D6EA6"/>
                </a:solidFill>
                <a:latin typeface="Roboto Condensed Light" pitchFamily="2" charset="0"/>
                <a:ea typeface="Roboto Condensed Light" pitchFamily="2" charset="0"/>
                <a:cs typeface="Roboto Condensed" pitchFamily="2" charset="0"/>
              </a:rPr>
              <a:t>INTRO</a:t>
            </a:r>
            <a:endParaRPr lang="en-US" sz="2000" b="1" dirty="0">
              <a:solidFill>
                <a:srgbClr val="2D6EA6"/>
              </a:solidFill>
              <a:latin typeface="Roboto Condensed Light" pitchFamily="2" charset="0"/>
              <a:ea typeface="Roboto Condensed Light" pitchFamily="2" charset="0"/>
              <a:cs typeface="Roboto Condensed" pitchFamily="2" charset="0"/>
            </a:endParaRPr>
          </a:p>
        </p:txBody>
      </p:sp>
      <p:sp>
        <p:nvSpPr>
          <p:cNvPr id="41" name="TextBox 65"/>
          <p:cNvSpPr txBox="1">
            <a:spLocks noChangeArrowheads="1"/>
          </p:cNvSpPr>
          <p:nvPr/>
        </p:nvSpPr>
        <p:spPr bwMode="auto">
          <a:xfrm>
            <a:off x="467544" y="3075806"/>
            <a:ext cx="1516941" cy="707886"/>
          </a:xfrm>
          <a:prstGeom prst="rect">
            <a:avLst/>
          </a:prstGeom>
          <a:noFill/>
          <a:ln w="9525">
            <a:noFill/>
            <a:miter lim="800000"/>
            <a:headEnd/>
            <a:tailEnd/>
          </a:ln>
        </p:spPr>
        <p:txBody>
          <a:bodyPr wrap="square">
            <a:spAutoFit/>
          </a:bodyPr>
          <a:lstStyle/>
          <a:p>
            <a:pPr algn="ctr"/>
            <a:r>
              <a:rPr lang="en-US" sz="2000" dirty="0">
                <a:solidFill>
                  <a:srgbClr val="646464"/>
                </a:solidFill>
                <a:latin typeface="Roboto Condensed" pitchFamily="2" charset="0"/>
                <a:ea typeface="Roboto Condensed" pitchFamily="2" charset="0"/>
                <a:cs typeface="Roboto" pitchFamily="2" charset="0"/>
              </a:rPr>
              <a:t>Dimension</a:t>
            </a:r>
            <a:r>
              <a:rPr lang="en-US" sz="2000" b="1" dirty="0" smtClean="0">
                <a:solidFill>
                  <a:srgbClr val="C1109F"/>
                </a:solidFill>
                <a:latin typeface="Roboto Condensed" pitchFamily="2" charset="0"/>
                <a:ea typeface="Roboto Condensed" pitchFamily="2" charset="0"/>
                <a:cs typeface="Roboto" pitchFamily="2" charset="0"/>
              </a:rPr>
              <a:t> </a:t>
            </a:r>
            <a:r>
              <a:rPr lang="en-US" sz="2000" dirty="0" err="1">
                <a:solidFill>
                  <a:srgbClr val="646464"/>
                </a:solidFill>
                <a:latin typeface="Roboto Condensed" pitchFamily="2" charset="0"/>
                <a:ea typeface="Roboto Condensed" pitchFamily="2" charset="0"/>
                <a:cs typeface="Roboto" pitchFamily="2" charset="0"/>
              </a:rPr>
              <a:t>Zeit</a:t>
            </a:r>
            <a:endParaRPr lang="en-US" sz="2000" dirty="0">
              <a:solidFill>
                <a:srgbClr val="646464"/>
              </a:solidFill>
              <a:latin typeface="Roboto Condensed" pitchFamily="2" charset="0"/>
              <a:ea typeface="Roboto Condensed" pitchFamily="2" charset="0"/>
              <a:cs typeface="Roboto" pitchFamily="2" charset="0"/>
            </a:endParaRPr>
          </a:p>
        </p:txBody>
      </p:sp>
      <p:cxnSp>
        <p:nvCxnSpPr>
          <p:cNvPr id="27" name="Straight Connector 5"/>
          <p:cNvCxnSpPr/>
          <p:nvPr/>
        </p:nvCxnSpPr>
        <p:spPr>
          <a:xfrm flipV="1">
            <a:off x="0" y="2824165"/>
            <a:ext cx="9144000" cy="1"/>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49" name="Oval 47"/>
          <p:cNvSpPr>
            <a:spLocks noChangeAspect="1"/>
          </p:cNvSpPr>
          <p:nvPr/>
        </p:nvSpPr>
        <p:spPr>
          <a:xfrm>
            <a:off x="4139952" y="2787774"/>
            <a:ext cx="72782" cy="72782"/>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 name="Oval 47"/>
          <p:cNvSpPr>
            <a:spLocks noChangeAspect="1"/>
          </p:cNvSpPr>
          <p:nvPr/>
        </p:nvSpPr>
        <p:spPr>
          <a:xfrm>
            <a:off x="1187624" y="2787774"/>
            <a:ext cx="72782" cy="72782"/>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9" name="Straight Connector 18"/>
          <p:cNvCxnSpPr/>
          <p:nvPr/>
        </p:nvCxnSpPr>
        <p:spPr>
          <a:xfrm flipV="1">
            <a:off x="1219373" y="2355726"/>
            <a:ext cx="0" cy="322073"/>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39"/>
          <p:cNvCxnSpPr/>
          <p:nvPr/>
        </p:nvCxnSpPr>
        <p:spPr>
          <a:xfrm flipV="1">
            <a:off x="4169628" y="2364457"/>
            <a:ext cx="0" cy="322073"/>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6" name="TextBox 66"/>
          <p:cNvSpPr txBox="1">
            <a:spLocks noChangeArrowheads="1"/>
          </p:cNvSpPr>
          <p:nvPr/>
        </p:nvSpPr>
        <p:spPr bwMode="auto">
          <a:xfrm>
            <a:off x="6220804" y="1923678"/>
            <a:ext cx="1807580" cy="400110"/>
          </a:xfrm>
          <a:prstGeom prst="rect">
            <a:avLst/>
          </a:prstGeom>
          <a:noFill/>
          <a:ln w="9525">
            <a:noFill/>
            <a:miter lim="800000"/>
            <a:headEnd/>
            <a:tailEnd/>
          </a:ln>
        </p:spPr>
        <p:txBody>
          <a:bodyPr wrap="square">
            <a:spAutoFit/>
          </a:bodyPr>
          <a:lstStyle>
            <a:defPPr>
              <a:defRPr lang="de-DE"/>
            </a:defPPr>
            <a:lvl1pPr algn="ctr">
              <a:defRPr sz="2000" b="1">
                <a:solidFill>
                  <a:srgbClr val="2D6EA6"/>
                </a:solidFill>
                <a:latin typeface="Roboto Condensed Light" pitchFamily="2" charset="0"/>
                <a:ea typeface="Roboto Condensed Light" pitchFamily="2" charset="0"/>
                <a:cs typeface="Roboto Condensed" pitchFamily="2" charset="0"/>
              </a:defRPr>
            </a:lvl1pPr>
          </a:lstStyle>
          <a:p>
            <a:r>
              <a:rPr lang="en-US" dirty="0"/>
              <a:t>DATEN</a:t>
            </a:r>
          </a:p>
        </p:txBody>
      </p:sp>
      <p:sp>
        <p:nvSpPr>
          <p:cNvPr id="34" name="TextBox 65"/>
          <p:cNvSpPr txBox="1">
            <a:spLocks noChangeArrowheads="1"/>
          </p:cNvSpPr>
          <p:nvPr/>
        </p:nvSpPr>
        <p:spPr bwMode="auto">
          <a:xfrm>
            <a:off x="6177342" y="3075806"/>
            <a:ext cx="1872208" cy="1323439"/>
          </a:xfrm>
          <a:prstGeom prst="rect">
            <a:avLst/>
          </a:prstGeom>
          <a:noFill/>
          <a:ln w="9525">
            <a:noFill/>
            <a:miter lim="800000"/>
            <a:headEnd/>
            <a:tailEnd/>
          </a:ln>
        </p:spPr>
        <p:txBody>
          <a:bodyPr wrap="square">
            <a:spAutoFit/>
          </a:bodyPr>
          <a:lstStyle>
            <a:defPPr>
              <a:defRPr lang="de-DE"/>
            </a:defPPr>
            <a:lvl1pPr algn="ctr">
              <a:defRPr sz="2000">
                <a:solidFill>
                  <a:srgbClr val="646464"/>
                </a:solidFill>
                <a:latin typeface="Roboto Condensed" pitchFamily="2" charset="0"/>
                <a:ea typeface="Roboto Condensed" pitchFamily="2" charset="0"/>
                <a:cs typeface="Roboto" pitchFamily="2" charset="0"/>
              </a:defRPr>
            </a:lvl1pPr>
          </a:lstStyle>
          <a:p>
            <a:r>
              <a:rPr lang="de-DE" dirty="0" smtClean="0"/>
              <a:t>Praktische Tipps zum Umgang </a:t>
            </a:r>
            <a:r>
              <a:rPr lang="de-DE" dirty="0"/>
              <a:t>mit </a:t>
            </a:r>
            <a:r>
              <a:rPr lang="de-DE" dirty="0" err="1"/>
              <a:t>Buying</a:t>
            </a:r>
            <a:r>
              <a:rPr lang="de-DE" dirty="0"/>
              <a:t> </a:t>
            </a:r>
            <a:r>
              <a:rPr lang="de-DE" dirty="0" err="1" smtClean="0"/>
              <a:t>Intent</a:t>
            </a:r>
            <a:r>
              <a:rPr lang="de-DE" dirty="0" smtClean="0"/>
              <a:t> Daten</a:t>
            </a:r>
            <a:endParaRPr lang="de-DE" dirty="0"/>
          </a:p>
        </p:txBody>
      </p:sp>
      <p:sp>
        <p:nvSpPr>
          <p:cNvPr id="36" name="Oval 35"/>
          <p:cNvSpPr>
            <a:spLocks noChangeAspect="1"/>
          </p:cNvSpPr>
          <p:nvPr/>
        </p:nvSpPr>
        <p:spPr>
          <a:xfrm>
            <a:off x="7092280" y="2787774"/>
            <a:ext cx="72782" cy="72782"/>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45"/>
          <p:cNvCxnSpPr/>
          <p:nvPr/>
        </p:nvCxnSpPr>
        <p:spPr>
          <a:xfrm flipV="1">
            <a:off x="7121956" y="2355726"/>
            <a:ext cx="0" cy="322073"/>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09073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Textfeld 48"/>
          <p:cNvSpPr txBox="1"/>
          <p:nvPr/>
        </p:nvSpPr>
        <p:spPr>
          <a:xfrm>
            <a:off x="337176" y="3757998"/>
            <a:ext cx="2305329" cy="307777"/>
          </a:xfrm>
          <a:prstGeom prst="rect">
            <a:avLst/>
          </a:prstGeom>
          <a:noFill/>
        </p:spPr>
        <p:txBody>
          <a:bodyPr wrap="square" rtlCol="0">
            <a:spAutoFit/>
          </a:bodyPr>
          <a:lstStyle/>
          <a:p>
            <a:r>
              <a:rPr lang="de-DE" sz="1400" dirty="0" smtClean="0">
                <a:solidFill>
                  <a:srgbClr val="1F497D"/>
                </a:solidFill>
                <a:latin typeface="Roboto Condensed" panose="02000000000000000000" pitchFamily="2" charset="0"/>
                <a:ea typeface="Roboto Condensed" panose="02000000000000000000" pitchFamily="2" charset="0"/>
              </a:rPr>
              <a:t>Melanies Interessensverlauf</a:t>
            </a:r>
            <a:endParaRPr lang="de-DE" sz="1400" dirty="0">
              <a:solidFill>
                <a:srgbClr val="1F497D"/>
              </a:solidFill>
              <a:latin typeface="Roboto Condensed" panose="02000000000000000000" pitchFamily="2" charset="0"/>
              <a:ea typeface="Roboto Condensed" panose="02000000000000000000" pitchFamily="2" charset="0"/>
            </a:endParaRPr>
          </a:p>
        </p:txBody>
      </p:sp>
      <p:sp>
        <p:nvSpPr>
          <p:cNvPr id="2" name="Titel 1"/>
          <p:cNvSpPr>
            <a:spLocks noGrp="1"/>
          </p:cNvSpPr>
          <p:nvPr>
            <p:ph type="title"/>
          </p:nvPr>
        </p:nvSpPr>
        <p:spPr>
          <a:xfrm>
            <a:off x="18810" y="130887"/>
            <a:ext cx="9125189" cy="559130"/>
          </a:xfrm>
        </p:spPr>
        <p:txBody>
          <a:bodyPr/>
          <a:lstStyle/>
          <a:p>
            <a:r>
              <a:rPr lang="de-DE" dirty="0" smtClean="0"/>
              <a:t>DER KUNDE</a:t>
            </a:r>
            <a:endParaRPr lang="de-DE" dirty="0"/>
          </a:p>
        </p:txBody>
      </p:sp>
      <p:grpSp>
        <p:nvGrpSpPr>
          <p:cNvPr id="3" name="Gruppieren 121"/>
          <p:cNvGrpSpPr/>
          <p:nvPr/>
        </p:nvGrpSpPr>
        <p:grpSpPr>
          <a:xfrm>
            <a:off x="-684584" y="4227934"/>
            <a:ext cx="9331498" cy="360040"/>
            <a:chOff x="0" y="4633725"/>
            <a:chExt cx="8460432" cy="360040"/>
          </a:xfrm>
        </p:grpSpPr>
        <p:sp>
          <p:nvSpPr>
            <p:cNvPr id="4" name="Textfeld 3"/>
            <p:cNvSpPr txBox="1"/>
            <p:nvPr/>
          </p:nvSpPr>
          <p:spPr>
            <a:xfrm>
              <a:off x="0" y="4633725"/>
              <a:ext cx="2771800" cy="276999"/>
            </a:xfrm>
            <a:prstGeom prst="rect">
              <a:avLst/>
            </a:prstGeom>
            <a:noFill/>
          </p:spPr>
          <p:txBody>
            <a:bodyPr wrap="square" rtlCol="0">
              <a:spAutoFit/>
            </a:bodyPr>
            <a:lstStyle/>
            <a:p>
              <a:pPr algn="ctr"/>
              <a:endParaRPr lang="de-DE" sz="1200" dirty="0">
                <a:solidFill>
                  <a:prstClr val="black">
                    <a:lumMod val="50000"/>
                    <a:lumOff val="50000"/>
                  </a:prstClr>
                </a:solidFill>
                <a:latin typeface="Roboto Condensed" pitchFamily="2" charset="0"/>
                <a:ea typeface="Roboto Condensed" pitchFamily="2" charset="0"/>
              </a:endParaRPr>
            </a:p>
          </p:txBody>
        </p:sp>
        <p:sp>
          <p:nvSpPr>
            <p:cNvPr id="5" name="Textfeld 4"/>
            <p:cNvSpPr txBox="1"/>
            <p:nvPr/>
          </p:nvSpPr>
          <p:spPr>
            <a:xfrm>
              <a:off x="2483767" y="4633725"/>
              <a:ext cx="1224137" cy="276999"/>
            </a:xfrm>
            <a:prstGeom prst="rect">
              <a:avLst/>
            </a:prstGeom>
            <a:noFill/>
          </p:spPr>
          <p:txBody>
            <a:bodyPr wrap="square" rtlCol="0">
              <a:spAutoFit/>
            </a:bodyPr>
            <a:lstStyle/>
            <a:p>
              <a:pPr algn="ctr"/>
              <a:endParaRPr lang="de-DE" sz="1200" dirty="0">
                <a:solidFill>
                  <a:prstClr val="black">
                    <a:lumMod val="50000"/>
                    <a:lumOff val="50000"/>
                  </a:prstClr>
                </a:solidFill>
                <a:latin typeface="Roboto Condensed" pitchFamily="2" charset="0"/>
                <a:ea typeface="Roboto Condensed" pitchFamily="2" charset="0"/>
              </a:endParaRPr>
            </a:p>
          </p:txBody>
        </p:sp>
        <p:sp>
          <p:nvSpPr>
            <p:cNvPr id="6" name="Textfeld 5"/>
            <p:cNvSpPr txBox="1"/>
            <p:nvPr/>
          </p:nvSpPr>
          <p:spPr>
            <a:xfrm>
              <a:off x="6804248" y="4633725"/>
              <a:ext cx="1440160" cy="276999"/>
            </a:xfrm>
            <a:prstGeom prst="rect">
              <a:avLst/>
            </a:prstGeom>
            <a:noFill/>
          </p:spPr>
          <p:txBody>
            <a:bodyPr wrap="square" rtlCol="0">
              <a:spAutoFit/>
            </a:bodyPr>
            <a:lstStyle/>
            <a:p>
              <a:pPr algn="ctr"/>
              <a:endParaRPr lang="de-DE" sz="1200" dirty="0">
                <a:solidFill>
                  <a:prstClr val="black">
                    <a:lumMod val="50000"/>
                    <a:lumOff val="50000"/>
                  </a:prstClr>
                </a:solidFill>
                <a:latin typeface="Roboto Condensed" pitchFamily="2" charset="0"/>
                <a:ea typeface="Roboto Condensed" pitchFamily="2" charset="0"/>
              </a:endParaRPr>
            </a:p>
          </p:txBody>
        </p:sp>
        <p:sp>
          <p:nvSpPr>
            <p:cNvPr id="7" name="Textfeld 6"/>
            <p:cNvSpPr txBox="1"/>
            <p:nvPr/>
          </p:nvSpPr>
          <p:spPr>
            <a:xfrm>
              <a:off x="3707904" y="4633725"/>
              <a:ext cx="3096344" cy="276999"/>
            </a:xfrm>
            <a:prstGeom prst="rect">
              <a:avLst/>
            </a:prstGeom>
            <a:noFill/>
          </p:spPr>
          <p:txBody>
            <a:bodyPr wrap="square" rtlCol="0">
              <a:spAutoFit/>
            </a:bodyPr>
            <a:lstStyle/>
            <a:p>
              <a:pPr algn="ctr"/>
              <a:endParaRPr lang="de-DE" sz="1200" dirty="0">
                <a:solidFill>
                  <a:prstClr val="black">
                    <a:lumMod val="50000"/>
                    <a:lumOff val="50000"/>
                  </a:prstClr>
                </a:solidFill>
                <a:latin typeface="Roboto Condensed" pitchFamily="2" charset="0"/>
                <a:ea typeface="Roboto Condensed" pitchFamily="2" charset="0"/>
              </a:endParaRPr>
            </a:p>
          </p:txBody>
        </p:sp>
        <p:grpSp>
          <p:nvGrpSpPr>
            <p:cNvPr id="8" name="Gruppieren 142"/>
            <p:cNvGrpSpPr/>
            <p:nvPr/>
          </p:nvGrpSpPr>
          <p:grpSpPr>
            <a:xfrm>
              <a:off x="0" y="4849749"/>
              <a:ext cx="8460432" cy="144016"/>
              <a:chOff x="0" y="4849749"/>
              <a:chExt cx="8460432" cy="144016"/>
            </a:xfrm>
          </p:grpSpPr>
          <p:cxnSp>
            <p:nvCxnSpPr>
              <p:cNvPr id="9" name="Gerade Verbindung mit Pfeil 8"/>
              <p:cNvCxnSpPr/>
              <p:nvPr/>
            </p:nvCxnSpPr>
            <p:spPr>
              <a:xfrm flipV="1">
                <a:off x="0" y="4921757"/>
                <a:ext cx="8460432" cy="4797"/>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2483768" y="4849749"/>
                <a:ext cx="0" cy="144016"/>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6804248" y="4849749"/>
                <a:ext cx="0" cy="144016"/>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3851920" y="4849749"/>
                <a:ext cx="0" cy="144016"/>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13" name="Gerade Verbindung 12"/>
          <p:cNvCxnSpPr/>
          <p:nvPr/>
        </p:nvCxnSpPr>
        <p:spPr>
          <a:xfrm>
            <a:off x="5072934" y="4443958"/>
            <a:ext cx="0" cy="144016"/>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466471" y="4443958"/>
            <a:ext cx="0" cy="144016"/>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7964862" y="4608446"/>
            <a:ext cx="1071634" cy="276999"/>
          </a:xfrm>
          <a:prstGeom prst="rect">
            <a:avLst/>
          </a:prstGeom>
          <a:noFill/>
        </p:spPr>
        <p:txBody>
          <a:bodyPr wrap="square" rtlCol="0">
            <a:spAutoFit/>
          </a:bodyPr>
          <a:lstStyle/>
          <a:p>
            <a:pPr algn="ctr"/>
            <a:r>
              <a:rPr lang="de-DE" sz="1200" dirty="0" smtClean="0">
                <a:solidFill>
                  <a:prstClr val="black">
                    <a:lumMod val="50000"/>
                    <a:lumOff val="50000"/>
                  </a:prstClr>
                </a:solidFill>
                <a:latin typeface="Roboto Condensed" pitchFamily="2" charset="0"/>
                <a:ea typeface="Roboto Condensed" pitchFamily="2" charset="0"/>
              </a:rPr>
              <a:t>ZEIT</a:t>
            </a:r>
            <a:endParaRPr lang="de-DE" sz="1200" dirty="0">
              <a:solidFill>
                <a:prstClr val="black">
                  <a:lumMod val="50000"/>
                  <a:lumOff val="50000"/>
                </a:prstClr>
              </a:solidFill>
              <a:latin typeface="Roboto Condensed" pitchFamily="2" charset="0"/>
              <a:ea typeface="Roboto Condensed" pitchFamily="2" charset="0"/>
            </a:endParaRPr>
          </a:p>
        </p:txBody>
      </p:sp>
      <p:sp>
        <p:nvSpPr>
          <p:cNvPr id="16" name="Freihandform 15"/>
          <p:cNvSpPr/>
          <p:nvPr/>
        </p:nvSpPr>
        <p:spPr>
          <a:xfrm>
            <a:off x="151075" y="2076184"/>
            <a:ext cx="8420431" cy="2160970"/>
          </a:xfrm>
          <a:custGeom>
            <a:avLst/>
            <a:gdLst>
              <a:gd name="connsiteX0" fmla="*/ 0 w 8420431"/>
              <a:gd name="connsiteY0" fmla="*/ 1033670 h 1105232"/>
              <a:gd name="connsiteX1" fmla="*/ 198782 w 8420431"/>
              <a:gd name="connsiteY1" fmla="*/ 1041621 h 1105232"/>
              <a:gd name="connsiteX2" fmla="*/ 294198 w 8420431"/>
              <a:gd name="connsiteY2" fmla="*/ 1001865 h 1105232"/>
              <a:gd name="connsiteX3" fmla="*/ 421419 w 8420431"/>
              <a:gd name="connsiteY3" fmla="*/ 1017767 h 1105232"/>
              <a:gd name="connsiteX4" fmla="*/ 572494 w 8420431"/>
              <a:gd name="connsiteY4" fmla="*/ 1065475 h 1105232"/>
              <a:gd name="connsiteX5" fmla="*/ 731520 w 8420431"/>
              <a:gd name="connsiteY5" fmla="*/ 1017767 h 1105232"/>
              <a:gd name="connsiteX6" fmla="*/ 946205 w 8420431"/>
              <a:gd name="connsiteY6" fmla="*/ 1041621 h 1105232"/>
              <a:gd name="connsiteX7" fmla="*/ 1081377 w 8420431"/>
              <a:gd name="connsiteY7" fmla="*/ 1105232 h 1105232"/>
              <a:gd name="connsiteX8" fmla="*/ 1311965 w 8420431"/>
              <a:gd name="connsiteY8" fmla="*/ 1033670 h 1105232"/>
              <a:gd name="connsiteX9" fmla="*/ 1447137 w 8420431"/>
              <a:gd name="connsiteY9" fmla="*/ 1089329 h 1105232"/>
              <a:gd name="connsiteX10" fmla="*/ 1637968 w 8420431"/>
              <a:gd name="connsiteY10" fmla="*/ 1057524 h 1105232"/>
              <a:gd name="connsiteX11" fmla="*/ 2091193 w 8420431"/>
              <a:gd name="connsiteY11" fmla="*/ 1081378 h 1105232"/>
              <a:gd name="connsiteX12" fmla="*/ 2297927 w 8420431"/>
              <a:gd name="connsiteY12" fmla="*/ 1025719 h 1105232"/>
              <a:gd name="connsiteX13" fmla="*/ 2441050 w 8420431"/>
              <a:gd name="connsiteY13" fmla="*/ 1025719 h 1105232"/>
              <a:gd name="connsiteX14" fmla="*/ 2552368 w 8420431"/>
              <a:gd name="connsiteY14" fmla="*/ 1081378 h 1105232"/>
              <a:gd name="connsiteX15" fmla="*/ 3005593 w 8420431"/>
              <a:gd name="connsiteY15" fmla="*/ 1033670 h 1105232"/>
              <a:gd name="connsiteX16" fmla="*/ 3132814 w 8420431"/>
              <a:gd name="connsiteY16" fmla="*/ 1073426 h 1105232"/>
              <a:gd name="connsiteX17" fmla="*/ 3379304 w 8420431"/>
              <a:gd name="connsiteY17" fmla="*/ 1017767 h 1105232"/>
              <a:gd name="connsiteX18" fmla="*/ 3625795 w 8420431"/>
              <a:gd name="connsiteY18" fmla="*/ 985962 h 1105232"/>
              <a:gd name="connsiteX19" fmla="*/ 3935895 w 8420431"/>
              <a:gd name="connsiteY19" fmla="*/ 1057524 h 1105232"/>
              <a:gd name="connsiteX20" fmla="*/ 4150581 w 8420431"/>
              <a:gd name="connsiteY20" fmla="*/ 1033670 h 1105232"/>
              <a:gd name="connsiteX21" fmla="*/ 4420925 w 8420431"/>
              <a:gd name="connsiteY21" fmla="*/ 1049573 h 1105232"/>
              <a:gd name="connsiteX22" fmla="*/ 4460682 w 8420431"/>
              <a:gd name="connsiteY22" fmla="*/ 1001865 h 1105232"/>
              <a:gd name="connsiteX23" fmla="*/ 4651513 w 8420431"/>
              <a:gd name="connsiteY23" fmla="*/ 1049573 h 1105232"/>
              <a:gd name="connsiteX24" fmla="*/ 4802588 w 8420431"/>
              <a:gd name="connsiteY24" fmla="*/ 1089329 h 1105232"/>
              <a:gd name="connsiteX25" fmla="*/ 4794636 w 8420431"/>
              <a:gd name="connsiteY25" fmla="*/ 1025719 h 1105232"/>
              <a:gd name="connsiteX26" fmla="*/ 5009322 w 8420431"/>
              <a:gd name="connsiteY26" fmla="*/ 1009816 h 1105232"/>
              <a:gd name="connsiteX27" fmla="*/ 5216055 w 8420431"/>
              <a:gd name="connsiteY27" fmla="*/ 1033670 h 1105232"/>
              <a:gd name="connsiteX28" fmla="*/ 5303520 w 8420431"/>
              <a:gd name="connsiteY28" fmla="*/ 858741 h 1105232"/>
              <a:gd name="connsiteX29" fmla="*/ 5359179 w 8420431"/>
              <a:gd name="connsiteY29" fmla="*/ 858741 h 1105232"/>
              <a:gd name="connsiteX30" fmla="*/ 5367130 w 8420431"/>
              <a:gd name="connsiteY30" fmla="*/ 580446 h 1105232"/>
              <a:gd name="connsiteX31" fmla="*/ 5438692 w 8420431"/>
              <a:gd name="connsiteY31" fmla="*/ 500933 h 1105232"/>
              <a:gd name="connsiteX32" fmla="*/ 5494351 w 8420431"/>
              <a:gd name="connsiteY32" fmla="*/ 0 h 1105232"/>
              <a:gd name="connsiteX33" fmla="*/ 5542059 w 8420431"/>
              <a:gd name="connsiteY33" fmla="*/ 0 h 1105232"/>
              <a:gd name="connsiteX34" fmla="*/ 5589767 w 8420431"/>
              <a:gd name="connsiteY34" fmla="*/ 978011 h 1105232"/>
              <a:gd name="connsiteX35" fmla="*/ 5836257 w 8420431"/>
              <a:gd name="connsiteY35" fmla="*/ 1017767 h 1105232"/>
              <a:gd name="connsiteX36" fmla="*/ 6058894 w 8420431"/>
              <a:gd name="connsiteY36" fmla="*/ 1017767 h 1105232"/>
              <a:gd name="connsiteX37" fmla="*/ 6130455 w 8420431"/>
              <a:gd name="connsiteY37" fmla="*/ 970060 h 1105232"/>
              <a:gd name="connsiteX38" fmla="*/ 6361043 w 8420431"/>
              <a:gd name="connsiteY38" fmla="*/ 1025719 h 1105232"/>
              <a:gd name="connsiteX39" fmla="*/ 6575728 w 8420431"/>
              <a:gd name="connsiteY39" fmla="*/ 993913 h 1105232"/>
              <a:gd name="connsiteX40" fmla="*/ 6710901 w 8420431"/>
              <a:gd name="connsiteY40" fmla="*/ 1033670 h 1105232"/>
              <a:gd name="connsiteX41" fmla="*/ 6989196 w 8420431"/>
              <a:gd name="connsiteY41" fmla="*/ 946206 h 1105232"/>
              <a:gd name="connsiteX42" fmla="*/ 7172076 w 8420431"/>
              <a:gd name="connsiteY42" fmla="*/ 922352 h 1105232"/>
              <a:gd name="connsiteX43" fmla="*/ 7362908 w 8420431"/>
              <a:gd name="connsiteY43" fmla="*/ 962108 h 1105232"/>
              <a:gd name="connsiteX44" fmla="*/ 7521934 w 8420431"/>
              <a:gd name="connsiteY44" fmla="*/ 1001865 h 1105232"/>
              <a:gd name="connsiteX45" fmla="*/ 7665057 w 8420431"/>
              <a:gd name="connsiteY45" fmla="*/ 1009816 h 1105232"/>
              <a:gd name="connsiteX46" fmla="*/ 7665057 w 8420431"/>
              <a:gd name="connsiteY46" fmla="*/ 1009816 h 1105232"/>
              <a:gd name="connsiteX47" fmla="*/ 7943353 w 8420431"/>
              <a:gd name="connsiteY47" fmla="*/ 946206 h 1105232"/>
              <a:gd name="connsiteX48" fmla="*/ 8213697 w 8420431"/>
              <a:gd name="connsiteY48" fmla="*/ 978011 h 1105232"/>
              <a:gd name="connsiteX49" fmla="*/ 8420431 w 8420431"/>
              <a:gd name="connsiteY49" fmla="*/ 985962 h 110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420431" h="1105232">
                <a:moveTo>
                  <a:pt x="0" y="1033670"/>
                </a:moveTo>
                <a:lnTo>
                  <a:pt x="198782" y="1041621"/>
                </a:lnTo>
                <a:lnTo>
                  <a:pt x="294198" y="1001865"/>
                </a:lnTo>
                <a:lnTo>
                  <a:pt x="421419" y="1017767"/>
                </a:lnTo>
                <a:lnTo>
                  <a:pt x="572494" y="1065475"/>
                </a:lnTo>
                <a:lnTo>
                  <a:pt x="731520" y="1017767"/>
                </a:lnTo>
                <a:lnTo>
                  <a:pt x="946205" y="1041621"/>
                </a:lnTo>
                <a:lnTo>
                  <a:pt x="1081377" y="1105232"/>
                </a:lnTo>
                <a:lnTo>
                  <a:pt x="1311965" y="1033670"/>
                </a:lnTo>
                <a:lnTo>
                  <a:pt x="1447137" y="1089329"/>
                </a:lnTo>
                <a:lnTo>
                  <a:pt x="1637968" y="1057524"/>
                </a:lnTo>
                <a:lnTo>
                  <a:pt x="2091193" y="1081378"/>
                </a:lnTo>
                <a:lnTo>
                  <a:pt x="2297927" y="1025719"/>
                </a:lnTo>
                <a:lnTo>
                  <a:pt x="2441050" y="1025719"/>
                </a:lnTo>
                <a:lnTo>
                  <a:pt x="2552368" y="1081378"/>
                </a:lnTo>
                <a:lnTo>
                  <a:pt x="3005593" y="1033670"/>
                </a:lnTo>
                <a:lnTo>
                  <a:pt x="3132814" y="1073426"/>
                </a:lnTo>
                <a:lnTo>
                  <a:pt x="3379304" y="1017767"/>
                </a:lnTo>
                <a:lnTo>
                  <a:pt x="3625795" y="985962"/>
                </a:lnTo>
                <a:lnTo>
                  <a:pt x="3935895" y="1057524"/>
                </a:lnTo>
                <a:lnTo>
                  <a:pt x="4150581" y="1033670"/>
                </a:lnTo>
                <a:lnTo>
                  <a:pt x="4420925" y="1049573"/>
                </a:lnTo>
                <a:lnTo>
                  <a:pt x="4460682" y="1001865"/>
                </a:lnTo>
                <a:lnTo>
                  <a:pt x="4651513" y="1049573"/>
                </a:lnTo>
                <a:lnTo>
                  <a:pt x="4802588" y="1089329"/>
                </a:lnTo>
                <a:lnTo>
                  <a:pt x="4794636" y="1025719"/>
                </a:lnTo>
                <a:lnTo>
                  <a:pt x="5009322" y="1009816"/>
                </a:lnTo>
                <a:lnTo>
                  <a:pt x="5216055" y="1033670"/>
                </a:lnTo>
                <a:lnTo>
                  <a:pt x="5303520" y="858741"/>
                </a:lnTo>
                <a:lnTo>
                  <a:pt x="5359179" y="858741"/>
                </a:lnTo>
                <a:lnTo>
                  <a:pt x="5367130" y="580446"/>
                </a:lnTo>
                <a:lnTo>
                  <a:pt x="5438692" y="500933"/>
                </a:lnTo>
                <a:lnTo>
                  <a:pt x="5494351" y="0"/>
                </a:lnTo>
                <a:lnTo>
                  <a:pt x="5542059" y="0"/>
                </a:lnTo>
                <a:lnTo>
                  <a:pt x="5589767" y="978011"/>
                </a:lnTo>
                <a:lnTo>
                  <a:pt x="5836257" y="1017767"/>
                </a:lnTo>
                <a:lnTo>
                  <a:pt x="6058894" y="1017767"/>
                </a:lnTo>
                <a:lnTo>
                  <a:pt x="6130455" y="970060"/>
                </a:lnTo>
                <a:lnTo>
                  <a:pt x="6361043" y="1025719"/>
                </a:lnTo>
                <a:lnTo>
                  <a:pt x="6575728" y="993913"/>
                </a:lnTo>
                <a:lnTo>
                  <a:pt x="6710901" y="1033670"/>
                </a:lnTo>
                <a:lnTo>
                  <a:pt x="6989196" y="946206"/>
                </a:lnTo>
                <a:lnTo>
                  <a:pt x="7172076" y="922352"/>
                </a:lnTo>
                <a:lnTo>
                  <a:pt x="7362908" y="962108"/>
                </a:lnTo>
                <a:lnTo>
                  <a:pt x="7521934" y="1001865"/>
                </a:lnTo>
                <a:lnTo>
                  <a:pt x="7665057" y="1009816"/>
                </a:lnTo>
                <a:lnTo>
                  <a:pt x="7665057" y="1009816"/>
                </a:lnTo>
                <a:lnTo>
                  <a:pt x="7943353" y="946206"/>
                </a:lnTo>
                <a:lnTo>
                  <a:pt x="8213697" y="978011"/>
                </a:lnTo>
                <a:lnTo>
                  <a:pt x="8420431" y="9859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cxnSp>
        <p:nvCxnSpPr>
          <p:cNvPr id="17" name="Gerade Verbindung 16"/>
          <p:cNvCxnSpPr/>
          <p:nvPr/>
        </p:nvCxnSpPr>
        <p:spPr>
          <a:xfrm>
            <a:off x="5486838" y="1995686"/>
            <a:ext cx="0" cy="2514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5724128" y="1995686"/>
            <a:ext cx="0" cy="2514763"/>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6300192" y="4606958"/>
            <a:ext cx="1071634" cy="276999"/>
          </a:xfrm>
          <a:prstGeom prst="rect">
            <a:avLst/>
          </a:prstGeom>
          <a:noFill/>
        </p:spPr>
        <p:txBody>
          <a:bodyPr wrap="square" rtlCol="0">
            <a:spAutoFit/>
          </a:bodyPr>
          <a:lstStyle/>
          <a:p>
            <a:pPr algn="ctr"/>
            <a:r>
              <a:rPr lang="de-DE" sz="1200" dirty="0" smtClean="0">
                <a:solidFill>
                  <a:prstClr val="black">
                    <a:lumMod val="50000"/>
                    <a:lumOff val="50000"/>
                  </a:prstClr>
                </a:solidFill>
                <a:latin typeface="Roboto Condensed" pitchFamily="2" charset="0"/>
                <a:ea typeface="Roboto Condensed" pitchFamily="2" charset="0"/>
              </a:rPr>
              <a:t>Januar</a:t>
            </a:r>
            <a:endParaRPr lang="de-DE" sz="1200" dirty="0">
              <a:solidFill>
                <a:prstClr val="black">
                  <a:lumMod val="50000"/>
                  <a:lumOff val="50000"/>
                </a:prstClr>
              </a:solidFill>
              <a:latin typeface="Roboto Condensed" pitchFamily="2" charset="0"/>
              <a:ea typeface="Roboto Condensed" pitchFamily="2" charset="0"/>
            </a:endParaRPr>
          </a:p>
        </p:txBody>
      </p:sp>
      <p:sp>
        <p:nvSpPr>
          <p:cNvPr id="21" name="Textfeld 20"/>
          <p:cNvSpPr txBox="1"/>
          <p:nvPr/>
        </p:nvSpPr>
        <p:spPr>
          <a:xfrm>
            <a:off x="4532331" y="4620817"/>
            <a:ext cx="1071634" cy="276999"/>
          </a:xfrm>
          <a:prstGeom prst="rect">
            <a:avLst/>
          </a:prstGeom>
          <a:noFill/>
        </p:spPr>
        <p:txBody>
          <a:bodyPr wrap="square" rtlCol="0">
            <a:spAutoFit/>
          </a:bodyPr>
          <a:lstStyle/>
          <a:p>
            <a:pPr algn="ctr"/>
            <a:r>
              <a:rPr lang="de-DE" sz="1200" dirty="0" smtClean="0">
                <a:solidFill>
                  <a:prstClr val="black">
                    <a:lumMod val="50000"/>
                    <a:lumOff val="50000"/>
                  </a:prstClr>
                </a:solidFill>
                <a:latin typeface="Roboto Condensed" pitchFamily="2" charset="0"/>
                <a:ea typeface="Roboto Condensed" pitchFamily="2" charset="0"/>
              </a:rPr>
              <a:t>Juli</a:t>
            </a:r>
            <a:endParaRPr lang="de-DE" sz="1200" dirty="0">
              <a:solidFill>
                <a:prstClr val="black">
                  <a:lumMod val="50000"/>
                  <a:lumOff val="50000"/>
                </a:prstClr>
              </a:solidFill>
              <a:latin typeface="Roboto Condensed" pitchFamily="2" charset="0"/>
              <a:ea typeface="Roboto Condensed" pitchFamily="2" charset="0"/>
            </a:endParaRPr>
          </a:p>
        </p:txBody>
      </p:sp>
      <p:sp>
        <p:nvSpPr>
          <p:cNvPr id="22" name="Textfeld 21"/>
          <p:cNvSpPr txBox="1"/>
          <p:nvPr/>
        </p:nvSpPr>
        <p:spPr>
          <a:xfrm>
            <a:off x="3036514" y="4619329"/>
            <a:ext cx="1071634" cy="276999"/>
          </a:xfrm>
          <a:prstGeom prst="rect">
            <a:avLst/>
          </a:prstGeom>
          <a:noFill/>
        </p:spPr>
        <p:txBody>
          <a:bodyPr wrap="square" rtlCol="0">
            <a:spAutoFit/>
          </a:bodyPr>
          <a:lstStyle/>
          <a:p>
            <a:pPr algn="ctr"/>
            <a:r>
              <a:rPr lang="de-DE" sz="1200" dirty="0" smtClean="0">
                <a:solidFill>
                  <a:prstClr val="black">
                    <a:lumMod val="50000"/>
                    <a:lumOff val="50000"/>
                  </a:prstClr>
                </a:solidFill>
                <a:latin typeface="Roboto Condensed" pitchFamily="2" charset="0"/>
                <a:ea typeface="Roboto Condensed" pitchFamily="2" charset="0"/>
              </a:rPr>
              <a:t>Januar</a:t>
            </a:r>
            <a:endParaRPr lang="de-DE" sz="1200" dirty="0">
              <a:solidFill>
                <a:prstClr val="black">
                  <a:lumMod val="50000"/>
                  <a:lumOff val="50000"/>
                </a:prstClr>
              </a:solidFill>
              <a:latin typeface="Roboto Condensed" pitchFamily="2" charset="0"/>
              <a:ea typeface="Roboto Condensed" pitchFamily="2" charset="0"/>
            </a:endParaRPr>
          </a:p>
        </p:txBody>
      </p:sp>
      <p:sp>
        <p:nvSpPr>
          <p:cNvPr id="23" name="Textfeld 22"/>
          <p:cNvSpPr txBox="1"/>
          <p:nvPr/>
        </p:nvSpPr>
        <p:spPr>
          <a:xfrm>
            <a:off x="1459305" y="4615358"/>
            <a:ext cx="1071634" cy="276999"/>
          </a:xfrm>
          <a:prstGeom prst="rect">
            <a:avLst/>
          </a:prstGeom>
          <a:noFill/>
        </p:spPr>
        <p:txBody>
          <a:bodyPr wrap="square" rtlCol="0">
            <a:spAutoFit/>
          </a:bodyPr>
          <a:lstStyle/>
          <a:p>
            <a:pPr algn="ctr"/>
            <a:r>
              <a:rPr lang="de-DE" sz="1200" dirty="0" smtClean="0">
                <a:solidFill>
                  <a:prstClr val="black">
                    <a:lumMod val="50000"/>
                    <a:lumOff val="50000"/>
                  </a:prstClr>
                </a:solidFill>
                <a:latin typeface="Roboto Condensed" pitchFamily="2" charset="0"/>
                <a:ea typeface="Roboto Condensed" pitchFamily="2" charset="0"/>
              </a:rPr>
              <a:t>Juli</a:t>
            </a:r>
            <a:endParaRPr lang="de-DE" sz="1200" dirty="0">
              <a:solidFill>
                <a:prstClr val="black">
                  <a:lumMod val="50000"/>
                  <a:lumOff val="50000"/>
                </a:prstClr>
              </a:solidFill>
              <a:latin typeface="Roboto Condensed" pitchFamily="2" charset="0"/>
              <a:ea typeface="Roboto Condensed" pitchFamily="2" charset="0"/>
            </a:endParaRPr>
          </a:p>
        </p:txBody>
      </p:sp>
      <p:sp>
        <p:nvSpPr>
          <p:cNvPr id="24" name="Textfeld 23"/>
          <p:cNvSpPr txBox="1"/>
          <p:nvPr/>
        </p:nvSpPr>
        <p:spPr>
          <a:xfrm>
            <a:off x="-36512" y="4613870"/>
            <a:ext cx="1071634" cy="276999"/>
          </a:xfrm>
          <a:prstGeom prst="rect">
            <a:avLst/>
          </a:prstGeom>
          <a:noFill/>
        </p:spPr>
        <p:txBody>
          <a:bodyPr wrap="square" rtlCol="0">
            <a:spAutoFit/>
          </a:bodyPr>
          <a:lstStyle/>
          <a:p>
            <a:pPr algn="ctr"/>
            <a:r>
              <a:rPr lang="de-DE" sz="1200" dirty="0" smtClean="0">
                <a:solidFill>
                  <a:prstClr val="black">
                    <a:lumMod val="50000"/>
                    <a:lumOff val="50000"/>
                  </a:prstClr>
                </a:solidFill>
                <a:latin typeface="Roboto Condensed" pitchFamily="2" charset="0"/>
                <a:ea typeface="Roboto Condensed" pitchFamily="2" charset="0"/>
              </a:rPr>
              <a:t>Januar</a:t>
            </a:r>
            <a:endParaRPr lang="de-DE" sz="1200" dirty="0">
              <a:solidFill>
                <a:prstClr val="black">
                  <a:lumMod val="50000"/>
                  <a:lumOff val="50000"/>
                </a:prstClr>
              </a:solidFill>
              <a:latin typeface="Roboto Condensed" pitchFamily="2" charset="0"/>
              <a:ea typeface="Roboto Condensed" pitchFamily="2" charset="0"/>
            </a:endParaRPr>
          </a:p>
        </p:txBody>
      </p:sp>
      <p:sp>
        <p:nvSpPr>
          <p:cNvPr id="28" name="Rechteck 27"/>
          <p:cNvSpPr/>
          <p:nvPr/>
        </p:nvSpPr>
        <p:spPr>
          <a:xfrm>
            <a:off x="2392" y="915566"/>
            <a:ext cx="9144000" cy="3456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nvGrpSpPr>
          <p:cNvPr id="29" name="Gruppieren 117"/>
          <p:cNvGrpSpPr/>
          <p:nvPr/>
        </p:nvGrpSpPr>
        <p:grpSpPr>
          <a:xfrm>
            <a:off x="3376108" y="1605883"/>
            <a:ext cx="2131996" cy="2838075"/>
            <a:chOff x="179512" y="771550"/>
            <a:chExt cx="2131996" cy="2838075"/>
          </a:xfrm>
        </p:grpSpPr>
        <p:grpSp>
          <p:nvGrpSpPr>
            <p:cNvPr id="30" name="Gruppieren 89"/>
            <p:cNvGrpSpPr/>
            <p:nvPr/>
          </p:nvGrpSpPr>
          <p:grpSpPr>
            <a:xfrm>
              <a:off x="179512" y="771550"/>
              <a:ext cx="2131996" cy="2313731"/>
              <a:chOff x="107504" y="741787"/>
              <a:chExt cx="2455025" cy="2664296"/>
            </a:xfrm>
          </p:grpSpPr>
          <p:grpSp>
            <p:nvGrpSpPr>
              <p:cNvPr id="32" name="Gruppieren 92"/>
              <p:cNvGrpSpPr/>
              <p:nvPr/>
            </p:nvGrpSpPr>
            <p:grpSpPr>
              <a:xfrm>
                <a:off x="107504" y="741787"/>
                <a:ext cx="2455025" cy="969715"/>
                <a:chOff x="-1833599" y="2137126"/>
                <a:chExt cx="1299201" cy="513174"/>
              </a:xfrm>
              <a:solidFill>
                <a:schemeClr val="bg1">
                  <a:lumMod val="95000"/>
                </a:schemeClr>
              </a:solidFill>
            </p:grpSpPr>
            <p:sp>
              <p:nvSpPr>
                <p:cNvPr id="40" name="Freeform 14"/>
                <p:cNvSpPr>
                  <a:spLocks noChangeAspect="1" noEditPoints="1"/>
                </p:cNvSpPr>
                <p:nvPr/>
              </p:nvSpPr>
              <p:spPr bwMode="auto">
                <a:xfrm>
                  <a:off x="-1833599" y="2137126"/>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41" name="Freeform 14"/>
                <p:cNvSpPr>
                  <a:spLocks noChangeAspect="1" noEditPoints="1"/>
                </p:cNvSpPr>
                <p:nvPr/>
              </p:nvSpPr>
              <p:spPr bwMode="auto">
                <a:xfrm>
                  <a:off x="-1645931" y="2137126"/>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42" name="Freeform 14"/>
                <p:cNvSpPr>
                  <a:spLocks noChangeAspect="1" noEditPoints="1"/>
                </p:cNvSpPr>
                <p:nvPr/>
              </p:nvSpPr>
              <p:spPr bwMode="auto">
                <a:xfrm>
                  <a:off x="-1456106" y="2137126"/>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43" name="Freeform 14"/>
                <p:cNvSpPr>
                  <a:spLocks noChangeAspect="1" noEditPoints="1"/>
                </p:cNvSpPr>
                <p:nvPr/>
              </p:nvSpPr>
              <p:spPr bwMode="auto">
                <a:xfrm>
                  <a:off x="-1278101" y="2139702"/>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44" name="Freeform 14"/>
                <p:cNvSpPr>
                  <a:spLocks noChangeAspect="1" noEditPoints="1"/>
                </p:cNvSpPr>
                <p:nvPr/>
              </p:nvSpPr>
              <p:spPr bwMode="auto">
                <a:xfrm>
                  <a:off x="-1090433" y="2139702"/>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45" name="Freeform 14"/>
                <p:cNvSpPr>
                  <a:spLocks noChangeAspect="1" noEditPoints="1"/>
                </p:cNvSpPr>
                <p:nvPr/>
              </p:nvSpPr>
              <p:spPr bwMode="auto">
                <a:xfrm>
                  <a:off x="-900608" y="2139702"/>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46" name="Freeform 14"/>
                <p:cNvSpPr>
                  <a:spLocks noChangeAspect="1" noEditPoints="1"/>
                </p:cNvSpPr>
                <p:nvPr/>
              </p:nvSpPr>
              <p:spPr bwMode="auto">
                <a:xfrm>
                  <a:off x="-717555" y="2139124"/>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grpSp>
          <p:grpSp>
            <p:nvGrpSpPr>
              <p:cNvPr id="33" name="Gruppieren 91"/>
              <p:cNvGrpSpPr/>
              <p:nvPr/>
            </p:nvGrpSpPr>
            <p:grpSpPr>
              <a:xfrm>
                <a:off x="179512" y="957811"/>
                <a:ext cx="2376259" cy="2016224"/>
                <a:chOff x="-1548680" y="2715766"/>
                <a:chExt cx="604811" cy="513174"/>
              </a:xfrm>
              <a:solidFill>
                <a:schemeClr val="bg1">
                  <a:lumMod val="85000"/>
                </a:schemeClr>
              </a:solidFill>
            </p:grpSpPr>
            <p:sp>
              <p:nvSpPr>
                <p:cNvPr id="37" name="Freeform 14"/>
                <p:cNvSpPr>
                  <a:spLocks noChangeAspect="1" noEditPoints="1"/>
                </p:cNvSpPr>
                <p:nvPr/>
              </p:nvSpPr>
              <p:spPr bwMode="auto">
                <a:xfrm>
                  <a:off x="-1548680" y="2715766"/>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38" name="Freeform 14"/>
                <p:cNvSpPr>
                  <a:spLocks noChangeAspect="1" noEditPoints="1"/>
                </p:cNvSpPr>
                <p:nvPr/>
              </p:nvSpPr>
              <p:spPr bwMode="auto">
                <a:xfrm>
                  <a:off x="-1328629" y="2718342"/>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39" name="Freeform 14"/>
                <p:cNvSpPr>
                  <a:spLocks noChangeAspect="1" noEditPoints="1"/>
                </p:cNvSpPr>
                <p:nvPr/>
              </p:nvSpPr>
              <p:spPr bwMode="auto">
                <a:xfrm>
                  <a:off x="-1127026" y="2718342"/>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grpSp>
          <p:grpSp>
            <p:nvGrpSpPr>
              <p:cNvPr id="34" name="Gruppieren 90"/>
              <p:cNvGrpSpPr/>
              <p:nvPr/>
            </p:nvGrpSpPr>
            <p:grpSpPr>
              <a:xfrm>
                <a:off x="601399" y="1080107"/>
                <a:ext cx="1666345" cy="2325976"/>
                <a:chOff x="-1173122" y="3291830"/>
                <a:chExt cx="366210" cy="511176"/>
              </a:xfrm>
              <a:solidFill>
                <a:schemeClr val="bg1">
                  <a:lumMod val="75000"/>
                </a:schemeClr>
              </a:solidFill>
            </p:grpSpPr>
            <p:sp>
              <p:nvSpPr>
                <p:cNvPr id="35" name="Freeform 14"/>
                <p:cNvSpPr>
                  <a:spLocks noChangeAspect="1" noEditPoints="1"/>
                </p:cNvSpPr>
                <p:nvPr/>
              </p:nvSpPr>
              <p:spPr bwMode="auto">
                <a:xfrm>
                  <a:off x="-1173122" y="3292408"/>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36" name="Freeform 14"/>
                <p:cNvSpPr>
                  <a:spLocks noChangeAspect="1" noEditPoints="1"/>
                </p:cNvSpPr>
                <p:nvPr/>
              </p:nvSpPr>
              <p:spPr bwMode="auto">
                <a:xfrm>
                  <a:off x="-990069" y="3291830"/>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grpSp>
        </p:grpSp>
        <p:sp>
          <p:nvSpPr>
            <p:cNvPr id="31" name="Freeform 14"/>
            <p:cNvSpPr>
              <a:spLocks noChangeAspect="1" noEditPoints="1"/>
            </p:cNvSpPr>
            <p:nvPr/>
          </p:nvSpPr>
          <p:spPr bwMode="auto">
            <a:xfrm>
              <a:off x="899591" y="1233361"/>
              <a:ext cx="852391" cy="2376264"/>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solidFill>
              <a:srgbClr val="C1109F"/>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grpSp>
      <p:sp>
        <p:nvSpPr>
          <p:cNvPr id="47" name="Rechteck 46"/>
          <p:cNvSpPr/>
          <p:nvPr/>
        </p:nvSpPr>
        <p:spPr>
          <a:xfrm>
            <a:off x="0" y="0"/>
            <a:ext cx="9144000" cy="987574"/>
          </a:xfrm>
          <a:prstGeom prst="rect">
            <a:avLst/>
          </a:prstGeom>
          <a:solidFill>
            <a:srgbClr val="2D6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48" name="Title 2"/>
          <p:cNvSpPr txBox="1">
            <a:spLocks/>
          </p:cNvSpPr>
          <p:nvPr/>
        </p:nvSpPr>
        <p:spPr>
          <a:xfrm>
            <a:off x="386594" y="160934"/>
            <a:ext cx="8748464" cy="784843"/>
          </a:xfrm>
          <a:prstGeom prst="rect">
            <a:avLst/>
          </a:prstGeom>
          <a:noFill/>
        </p:spPr>
        <p:txBody>
          <a:bodyPr/>
          <a:lstStyle/>
          <a:p>
            <a:pPr>
              <a:spcBef>
                <a:spcPct val="0"/>
              </a:spcBef>
              <a:tabLst>
                <a:tab pos="2873375" algn="l"/>
              </a:tabLst>
              <a:defRPr/>
            </a:pPr>
            <a:r>
              <a:rPr lang="de-DE" sz="4400" dirty="0" smtClean="0">
                <a:solidFill>
                  <a:prstClr val="white"/>
                </a:solidFill>
                <a:latin typeface="Roboto Condensed Light" pitchFamily="2" charset="0"/>
                <a:ea typeface="Roboto Condensed Light" pitchFamily="2" charset="0"/>
              </a:rPr>
              <a:t>Melanie in der Q Phase</a:t>
            </a:r>
            <a:endParaRPr lang="en-US" sz="4400" dirty="0">
              <a:solidFill>
                <a:prstClr val="white"/>
              </a:solidFill>
              <a:latin typeface="Roboto Condensed Light" pitchFamily="2" charset="0"/>
              <a:ea typeface="Roboto Condensed Light" pitchFamily="2" charset="0"/>
            </a:endParaRPr>
          </a:p>
        </p:txBody>
      </p:sp>
      <p:sp>
        <p:nvSpPr>
          <p:cNvPr id="19" name="Textfeld 18"/>
          <p:cNvSpPr txBox="1"/>
          <p:nvPr/>
        </p:nvSpPr>
        <p:spPr>
          <a:xfrm>
            <a:off x="5107805" y="1706851"/>
            <a:ext cx="936104" cy="369332"/>
          </a:xfrm>
          <a:prstGeom prst="rect">
            <a:avLst/>
          </a:prstGeom>
          <a:noFill/>
        </p:spPr>
        <p:txBody>
          <a:bodyPr wrap="square" rtlCol="0">
            <a:spAutoFit/>
          </a:bodyPr>
          <a:lstStyle/>
          <a:p>
            <a:pPr algn="ctr"/>
            <a:r>
              <a:rPr lang="de-DE" b="1" dirty="0" smtClean="0">
                <a:solidFill>
                  <a:srgbClr val="1968B3"/>
                </a:solidFill>
                <a:latin typeface="Roboto Condensed Bold"/>
                <a:ea typeface="Roboto Condensed" panose="02000000000000000000" pitchFamily="2" charset="0"/>
                <a:cs typeface="Roboto Condensed Bold"/>
              </a:rPr>
              <a:t>-Phase</a:t>
            </a:r>
            <a:endParaRPr lang="de-DE" b="1" dirty="0">
              <a:solidFill>
                <a:srgbClr val="1968B3"/>
              </a:solidFill>
              <a:latin typeface="Roboto Condensed Bold"/>
              <a:ea typeface="Roboto Condensed" panose="02000000000000000000" pitchFamily="2" charset="0"/>
              <a:cs typeface="Roboto Condensed Bold"/>
            </a:endParaRPr>
          </a:p>
        </p:txBody>
      </p:sp>
      <p:pic>
        <p:nvPicPr>
          <p:cNvPr id="25" name="Grafik 110" descr="logo-q.png"/>
          <p:cNvPicPr>
            <a:picLocks noChangeAspect="1"/>
          </p:cNvPicPr>
          <p:nvPr/>
        </p:nvPicPr>
        <p:blipFill rotWithShape="1">
          <a:blip r:embed="rId3" cstate="print"/>
          <a:srcRect b="34327"/>
          <a:stretch/>
        </p:blipFill>
        <p:spPr>
          <a:xfrm>
            <a:off x="5251821" y="1078904"/>
            <a:ext cx="648072" cy="665564"/>
          </a:xfrm>
          <a:prstGeom prst="rect">
            <a:avLst/>
          </a:prstGeom>
        </p:spPr>
      </p:pic>
      <p:sp>
        <p:nvSpPr>
          <p:cNvPr id="26" name="Pfeil nach rechts 25"/>
          <p:cNvSpPr/>
          <p:nvPr/>
        </p:nvSpPr>
        <p:spPr>
          <a:xfrm>
            <a:off x="4160415" y="2770525"/>
            <a:ext cx="1318472" cy="1304095"/>
          </a:xfrm>
          <a:prstGeom prst="rightArrow">
            <a:avLst/>
          </a:prstGeom>
          <a:solidFill>
            <a:srgbClr val="C11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prstClr val="white"/>
                </a:solidFill>
                <a:latin typeface="Roboto Condensed Bold"/>
                <a:cs typeface="Roboto Condensed Bold"/>
              </a:rPr>
              <a:t>Moment </a:t>
            </a:r>
            <a:r>
              <a:rPr lang="de-DE" sz="1400" dirty="0" err="1" smtClean="0">
                <a:solidFill>
                  <a:prstClr val="white"/>
                </a:solidFill>
                <a:latin typeface="Roboto Condensed Bold"/>
                <a:cs typeface="Roboto Condensed Bold"/>
              </a:rPr>
              <a:t>of</a:t>
            </a:r>
            <a:r>
              <a:rPr lang="de-DE" sz="1400" dirty="0" smtClean="0">
                <a:solidFill>
                  <a:prstClr val="white"/>
                </a:solidFill>
                <a:latin typeface="Roboto Condensed Bold"/>
                <a:cs typeface="Roboto Condensed Bold"/>
              </a:rPr>
              <a:t> Need</a:t>
            </a:r>
            <a:endParaRPr lang="de-DE" sz="1400" dirty="0">
              <a:solidFill>
                <a:prstClr val="white"/>
              </a:solidFill>
              <a:latin typeface="Roboto Condensed Bold"/>
              <a:cs typeface="Roboto Condensed Bold"/>
            </a:endParaRPr>
          </a:p>
        </p:txBody>
      </p:sp>
      <p:sp>
        <p:nvSpPr>
          <p:cNvPr id="27" name="Pfeil nach rechts 26"/>
          <p:cNvSpPr/>
          <p:nvPr/>
        </p:nvSpPr>
        <p:spPr>
          <a:xfrm flipH="1">
            <a:off x="5751355" y="1779662"/>
            <a:ext cx="1453042" cy="1304095"/>
          </a:xfrm>
          <a:prstGeom prst="rightArrow">
            <a:avLst/>
          </a:prstGeom>
          <a:solidFill>
            <a:srgbClr val="C11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prstClr val="white"/>
                </a:solidFill>
                <a:latin typeface="Roboto Condensed Bold"/>
                <a:cs typeface="Roboto Condensed Bold"/>
              </a:rPr>
              <a:t>Satisfaction</a:t>
            </a:r>
            <a:endParaRPr lang="de-DE" sz="1400" dirty="0">
              <a:solidFill>
                <a:prstClr val="white"/>
              </a:solidFill>
              <a:latin typeface="Roboto Condensed Bold"/>
              <a:cs typeface="Roboto Condensed Bold"/>
            </a:endParaRPr>
          </a:p>
        </p:txBody>
      </p:sp>
    </p:spTree>
    <p:extLst>
      <p:ext uri="{BB962C8B-B14F-4D97-AF65-F5344CB8AC3E}">
        <p14:creationId xmlns:p14="http://schemas.microsoft.com/office/powerpoint/2010/main" val="2728855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2" fill="hold" grpId="0" nodeType="clickEffect">
                                  <p:stCondLst>
                                    <p:cond delay="0"/>
                                  </p:stCondLst>
                                  <p:childTnLst>
                                    <p:anim calcmode="lin" valueType="num">
                                      <p:cBhvr additive="base">
                                        <p:cTn id="30" dur="8000"/>
                                        <p:tgtEl>
                                          <p:spTgt spid="28"/>
                                        </p:tgtEl>
                                        <p:attrNameLst>
                                          <p:attrName>ppt_x</p:attrName>
                                        </p:attrNameLst>
                                      </p:cBhvr>
                                      <p:tavLst>
                                        <p:tav tm="0">
                                          <p:val>
                                            <p:strVal val="ppt_x"/>
                                          </p:val>
                                        </p:tav>
                                        <p:tav tm="100000">
                                          <p:val>
                                            <p:strVal val="1+ppt_w/2"/>
                                          </p:val>
                                        </p:tav>
                                      </p:tavLst>
                                    </p:anim>
                                    <p:anim calcmode="lin" valueType="num">
                                      <p:cBhvr additive="base">
                                        <p:cTn id="31" dur="8000"/>
                                        <p:tgtEl>
                                          <p:spTgt spid="28"/>
                                        </p:tgtEl>
                                        <p:attrNameLst>
                                          <p:attrName>ppt_y</p:attrName>
                                        </p:attrNameLst>
                                      </p:cBhvr>
                                      <p:tavLst>
                                        <p:tav tm="0">
                                          <p:val>
                                            <p:strVal val="ppt_y"/>
                                          </p:val>
                                        </p:tav>
                                        <p:tav tm="100000">
                                          <p:val>
                                            <p:strVal val="ppt_y"/>
                                          </p:val>
                                        </p:tav>
                                      </p:tavLst>
                                    </p:anim>
                                    <p:set>
                                      <p:cBhvr>
                                        <p:cTn id="32" dur="1" fill="hold">
                                          <p:stCondLst>
                                            <p:cond delay="7999"/>
                                          </p:stCondLst>
                                        </p:cTn>
                                        <p:tgtEl>
                                          <p:spTgt spid="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P spid="22" grpId="0"/>
      <p:bldP spid="23" grpId="0"/>
      <p:bldP spid="24" grpId="0"/>
      <p:bldP spid="28" grpId="0" animBg="1"/>
      <p:bldP spid="19" grpId="0"/>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qdivision-back_2.png"/>
          <p:cNvPicPr>
            <a:picLocks noChangeAspect="1"/>
          </p:cNvPicPr>
          <p:nvPr/>
        </p:nvPicPr>
        <p:blipFill>
          <a:blip r:embed="rId3" cstate="print"/>
          <a:stretch>
            <a:fillRect/>
          </a:stretch>
        </p:blipFill>
        <p:spPr>
          <a:xfrm>
            <a:off x="0" y="0"/>
            <a:ext cx="9144000" cy="5143500"/>
          </a:xfrm>
          <a:prstGeom prst="rect">
            <a:avLst/>
          </a:prstGeom>
        </p:spPr>
      </p:pic>
      <p:sp>
        <p:nvSpPr>
          <p:cNvPr id="7" name="Textfeld 37"/>
          <p:cNvSpPr txBox="1">
            <a:spLocks noChangeArrowheads="1"/>
          </p:cNvSpPr>
          <p:nvPr/>
        </p:nvSpPr>
        <p:spPr bwMode="auto">
          <a:xfrm>
            <a:off x="396875" y="4362658"/>
            <a:ext cx="8655050" cy="369332"/>
          </a:xfrm>
          <a:prstGeom prst="rect">
            <a:avLst/>
          </a:prstGeom>
          <a:noFill/>
          <a:ln w="9525">
            <a:noFill/>
            <a:miter lim="800000"/>
            <a:headEnd/>
            <a:tailEnd/>
          </a:ln>
        </p:spPr>
        <p:txBody>
          <a:bodyPr>
            <a:spAutoFit/>
          </a:bodyPr>
          <a:lstStyle/>
          <a:p>
            <a:pPr defTabSz="912813"/>
            <a:endParaRPr lang="de-DE">
              <a:solidFill>
                <a:prstClr val="black"/>
              </a:solidFill>
              <a:latin typeface="DIN Medium" panose="02020500000000000000" pitchFamily="18" charset="0"/>
            </a:endParaRPr>
          </a:p>
        </p:txBody>
      </p:sp>
      <p:grpSp>
        <p:nvGrpSpPr>
          <p:cNvPr id="2" name="Gruppieren 94"/>
          <p:cNvGrpSpPr/>
          <p:nvPr/>
        </p:nvGrpSpPr>
        <p:grpSpPr>
          <a:xfrm>
            <a:off x="179512" y="993090"/>
            <a:ext cx="2131996" cy="2313731"/>
            <a:chOff x="107504" y="741787"/>
            <a:chExt cx="2455025" cy="2664296"/>
          </a:xfrm>
        </p:grpSpPr>
        <p:grpSp>
          <p:nvGrpSpPr>
            <p:cNvPr id="3" name="Gruppieren 92"/>
            <p:cNvGrpSpPr/>
            <p:nvPr/>
          </p:nvGrpSpPr>
          <p:grpSpPr>
            <a:xfrm>
              <a:off x="107504" y="741787"/>
              <a:ext cx="2455025" cy="969715"/>
              <a:chOff x="-1833599" y="2137126"/>
              <a:chExt cx="1299201" cy="513174"/>
            </a:xfrm>
            <a:solidFill>
              <a:schemeClr val="bg1">
                <a:lumMod val="95000"/>
              </a:schemeClr>
            </a:solidFill>
          </p:grpSpPr>
          <p:sp>
            <p:nvSpPr>
              <p:cNvPr id="39" name="Freeform 14"/>
              <p:cNvSpPr>
                <a:spLocks noChangeAspect="1" noEditPoints="1"/>
              </p:cNvSpPr>
              <p:nvPr/>
            </p:nvSpPr>
            <p:spPr bwMode="auto">
              <a:xfrm>
                <a:off x="-1833599" y="2137126"/>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40" name="Freeform 14"/>
              <p:cNvSpPr>
                <a:spLocks noChangeAspect="1" noEditPoints="1"/>
              </p:cNvSpPr>
              <p:nvPr/>
            </p:nvSpPr>
            <p:spPr bwMode="auto">
              <a:xfrm>
                <a:off x="-1645931" y="2137126"/>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41" name="Freeform 14"/>
              <p:cNvSpPr>
                <a:spLocks noChangeAspect="1" noEditPoints="1"/>
              </p:cNvSpPr>
              <p:nvPr/>
            </p:nvSpPr>
            <p:spPr bwMode="auto">
              <a:xfrm>
                <a:off x="-1456106" y="2137126"/>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42" name="Freeform 14"/>
              <p:cNvSpPr>
                <a:spLocks noChangeAspect="1" noEditPoints="1"/>
              </p:cNvSpPr>
              <p:nvPr/>
            </p:nvSpPr>
            <p:spPr bwMode="auto">
              <a:xfrm>
                <a:off x="-1278101" y="2139702"/>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43" name="Freeform 14"/>
              <p:cNvSpPr>
                <a:spLocks noChangeAspect="1" noEditPoints="1"/>
              </p:cNvSpPr>
              <p:nvPr/>
            </p:nvSpPr>
            <p:spPr bwMode="auto">
              <a:xfrm>
                <a:off x="-1090433" y="2139702"/>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44" name="Freeform 14"/>
              <p:cNvSpPr>
                <a:spLocks noChangeAspect="1" noEditPoints="1"/>
              </p:cNvSpPr>
              <p:nvPr/>
            </p:nvSpPr>
            <p:spPr bwMode="auto">
              <a:xfrm>
                <a:off x="-900608" y="2139702"/>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45" name="Freeform 14"/>
              <p:cNvSpPr>
                <a:spLocks noChangeAspect="1" noEditPoints="1"/>
              </p:cNvSpPr>
              <p:nvPr/>
            </p:nvSpPr>
            <p:spPr bwMode="auto">
              <a:xfrm>
                <a:off x="-717555" y="2139124"/>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grpSp>
        <p:grpSp>
          <p:nvGrpSpPr>
            <p:cNvPr id="5" name="Gruppieren 91"/>
            <p:cNvGrpSpPr/>
            <p:nvPr/>
          </p:nvGrpSpPr>
          <p:grpSpPr>
            <a:xfrm>
              <a:off x="179512" y="957811"/>
              <a:ext cx="2376259" cy="2016224"/>
              <a:chOff x="-1548680" y="2715766"/>
              <a:chExt cx="604811" cy="513174"/>
            </a:xfrm>
            <a:solidFill>
              <a:schemeClr val="bg1">
                <a:lumMod val="85000"/>
              </a:schemeClr>
            </a:solidFill>
          </p:grpSpPr>
          <p:sp>
            <p:nvSpPr>
              <p:cNvPr id="29" name="Freeform 14"/>
              <p:cNvSpPr>
                <a:spLocks noChangeAspect="1" noEditPoints="1"/>
              </p:cNvSpPr>
              <p:nvPr/>
            </p:nvSpPr>
            <p:spPr bwMode="auto">
              <a:xfrm>
                <a:off x="-1548680" y="2715766"/>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30" name="Freeform 14"/>
              <p:cNvSpPr>
                <a:spLocks noChangeAspect="1" noEditPoints="1"/>
              </p:cNvSpPr>
              <p:nvPr/>
            </p:nvSpPr>
            <p:spPr bwMode="auto">
              <a:xfrm>
                <a:off x="-1328629" y="2718342"/>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31" name="Freeform 14"/>
              <p:cNvSpPr>
                <a:spLocks noChangeAspect="1" noEditPoints="1"/>
              </p:cNvSpPr>
              <p:nvPr/>
            </p:nvSpPr>
            <p:spPr bwMode="auto">
              <a:xfrm>
                <a:off x="-1127026" y="2718342"/>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grpSp>
        <p:grpSp>
          <p:nvGrpSpPr>
            <p:cNvPr id="6" name="Gruppieren 90"/>
            <p:cNvGrpSpPr/>
            <p:nvPr/>
          </p:nvGrpSpPr>
          <p:grpSpPr>
            <a:xfrm>
              <a:off x="601399" y="1080107"/>
              <a:ext cx="1666345" cy="2325976"/>
              <a:chOff x="-1173122" y="3291830"/>
              <a:chExt cx="366210" cy="511176"/>
            </a:xfrm>
            <a:solidFill>
              <a:schemeClr val="bg1">
                <a:lumMod val="75000"/>
              </a:schemeClr>
            </a:solidFill>
          </p:grpSpPr>
          <p:sp>
            <p:nvSpPr>
              <p:cNvPr id="20" name="Freeform 14"/>
              <p:cNvSpPr>
                <a:spLocks noChangeAspect="1" noEditPoints="1"/>
              </p:cNvSpPr>
              <p:nvPr/>
            </p:nvSpPr>
            <p:spPr bwMode="auto">
              <a:xfrm>
                <a:off x="-1173122" y="3292408"/>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21" name="Freeform 14"/>
              <p:cNvSpPr>
                <a:spLocks noChangeAspect="1" noEditPoints="1"/>
              </p:cNvSpPr>
              <p:nvPr/>
            </p:nvSpPr>
            <p:spPr bwMode="auto">
              <a:xfrm>
                <a:off x="-990069" y="3291830"/>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grpSp>
      </p:grpSp>
      <p:sp>
        <p:nvSpPr>
          <p:cNvPr id="97" name="Textfeld 96"/>
          <p:cNvSpPr txBox="1"/>
          <p:nvPr/>
        </p:nvSpPr>
        <p:spPr>
          <a:xfrm>
            <a:off x="251520" y="627534"/>
            <a:ext cx="2808312" cy="338554"/>
          </a:xfrm>
          <a:prstGeom prst="rect">
            <a:avLst/>
          </a:prstGeom>
          <a:noFill/>
        </p:spPr>
        <p:txBody>
          <a:bodyPr wrap="square" rtlCol="0">
            <a:spAutoFit/>
          </a:bodyPr>
          <a:lstStyle/>
          <a:p>
            <a:r>
              <a:rPr lang="de-DE" sz="1600" kern="0" dirty="0" smtClean="0">
                <a:solidFill>
                  <a:srgbClr val="005FB4"/>
                </a:solidFill>
                <a:latin typeface="Roboto Condensed" pitchFamily="2" charset="0"/>
                <a:ea typeface="Roboto Condensed" pitchFamily="2" charset="0"/>
              </a:rPr>
              <a:t>Melanie...</a:t>
            </a:r>
            <a:endParaRPr lang="de-DE" sz="1600" kern="0" baseline="30000" dirty="0">
              <a:solidFill>
                <a:srgbClr val="005FB4"/>
              </a:solidFill>
              <a:latin typeface="Roboto Condensed" pitchFamily="2" charset="0"/>
              <a:ea typeface="Roboto Condensed" pitchFamily="2" charset="0"/>
            </a:endParaRPr>
          </a:p>
        </p:txBody>
      </p:sp>
      <p:sp>
        <p:nvSpPr>
          <p:cNvPr id="98" name="Textfeld 38"/>
          <p:cNvSpPr txBox="1">
            <a:spLocks noChangeArrowheads="1"/>
          </p:cNvSpPr>
          <p:nvPr/>
        </p:nvSpPr>
        <p:spPr bwMode="auto">
          <a:xfrm>
            <a:off x="107504" y="123478"/>
            <a:ext cx="6408712" cy="346249"/>
          </a:xfrm>
          <a:prstGeom prst="rect">
            <a:avLst/>
          </a:prstGeom>
          <a:noFill/>
          <a:ln w="9525">
            <a:noFill/>
            <a:miter lim="800000"/>
            <a:headEnd/>
            <a:tailEnd/>
          </a:ln>
        </p:spPr>
        <p:txBody>
          <a:bodyPr wrap="square">
            <a:spAutoFit/>
          </a:bodyPr>
          <a:lstStyle/>
          <a:p>
            <a:pPr marL="342900" indent="-342900" defTabSz="912813">
              <a:lnSpc>
                <a:spcPct val="90000"/>
              </a:lnSpc>
              <a:spcBef>
                <a:spcPct val="20000"/>
              </a:spcBef>
              <a:defRPr/>
            </a:pPr>
            <a:r>
              <a:rPr lang="de-DE" kern="0" dirty="0" smtClean="0">
                <a:solidFill>
                  <a:srgbClr val="323232"/>
                </a:solidFill>
                <a:latin typeface="Roboto Condensed" pitchFamily="2" charset="0"/>
                <a:ea typeface="Roboto Condensed" pitchFamily="2" charset="0"/>
              </a:rPr>
              <a:t>Schritt 1: </a:t>
            </a:r>
            <a:r>
              <a:rPr lang="de-DE" kern="0" dirty="0" smtClean="0">
                <a:solidFill>
                  <a:srgbClr val="323232"/>
                </a:solidFill>
                <a:latin typeface="Roboto Condensed" pitchFamily="2" charset="0"/>
                <a:ea typeface="Roboto Condensed" pitchFamily="2" charset="0"/>
              </a:rPr>
              <a:t>Melanie im </a:t>
            </a:r>
            <a:r>
              <a:rPr lang="de-DE" kern="0" dirty="0" smtClean="0">
                <a:solidFill>
                  <a:srgbClr val="323232"/>
                </a:solidFill>
                <a:latin typeface="Roboto Condensed" pitchFamily="2" charset="0"/>
                <a:ea typeface="Roboto Condensed" pitchFamily="2" charset="0"/>
              </a:rPr>
              <a:t>Moment </a:t>
            </a:r>
            <a:r>
              <a:rPr lang="de-DE" kern="0" dirty="0" err="1" smtClean="0">
                <a:solidFill>
                  <a:srgbClr val="323232"/>
                </a:solidFill>
                <a:latin typeface="Roboto Condensed" pitchFamily="2" charset="0"/>
                <a:ea typeface="Roboto Condensed" pitchFamily="2" charset="0"/>
              </a:rPr>
              <a:t>of</a:t>
            </a:r>
            <a:r>
              <a:rPr lang="de-DE" kern="0" dirty="0" smtClean="0">
                <a:solidFill>
                  <a:srgbClr val="323232"/>
                </a:solidFill>
                <a:latin typeface="Roboto Condensed" pitchFamily="2" charset="0"/>
                <a:ea typeface="Roboto Condensed" pitchFamily="2" charset="0"/>
              </a:rPr>
              <a:t> Need</a:t>
            </a:r>
            <a:endParaRPr lang="de-DE" dirty="0" smtClean="0">
              <a:solidFill>
                <a:srgbClr val="323232"/>
              </a:solidFill>
              <a:latin typeface="Roboto Condensed" pitchFamily="2" charset="0"/>
              <a:ea typeface="Roboto Condensed" pitchFamily="2" charset="0"/>
            </a:endParaRPr>
          </a:p>
        </p:txBody>
      </p:sp>
      <p:grpSp>
        <p:nvGrpSpPr>
          <p:cNvPr id="11" name="Gruppieren 121"/>
          <p:cNvGrpSpPr/>
          <p:nvPr/>
        </p:nvGrpSpPr>
        <p:grpSpPr>
          <a:xfrm>
            <a:off x="0" y="4227934"/>
            <a:ext cx="8460432" cy="360040"/>
            <a:chOff x="0" y="4633725"/>
            <a:chExt cx="8460432" cy="360040"/>
          </a:xfrm>
        </p:grpSpPr>
        <p:sp>
          <p:nvSpPr>
            <p:cNvPr id="124" name="Textfeld 123"/>
            <p:cNvSpPr txBox="1"/>
            <p:nvPr/>
          </p:nvSpPr>
          <p:spPr>
            <a:xfrm>
              <a:off x="0" y="4633725"/>
              <a:ext cx="2771800" cy="276999"/>
            </a:xfrm>
            <a:prstGeom prst="rect">
              <a:avLst/>
            </a:prstGeom>
            <a:noFill/>
          </p:spPr>
          <p:txBody>
            <a:bodyPr wrap="square" rtlCol="0">
              <a:spAutoFit/>
            </a:bodyPr>
            <a:lstStyle/>
            <a:p>
              <a:pPr algn="ctr"/>
              <a:r>
                <a:rPr lang="de-DE" sz="1200" dirty="0" smtClean="0">
                  <a:solidFill>
                    <a:prstClr val="black">
                      <a:lumMod val="50000"/>
                      <a:lumOff val="50000"/>
                    </a:prstClr>
                  </a:solidFill>
                  <a:latin typeface="Roboto Condensed" pitchFamily="2" charset="0"/>
                  <a:ea typeface="Roboto Condensed" pitchFamily="2" charset="0"/>
                </a:rPr>
                <a:t>JAHRE, MONATE, WOCHEN</a:t>
              </a:r>
              <a:endParaRPr lang="de-DE" sz="1200" dirty="0">
                <a:solidFill>
                  <a:prstClr val="black">
                    <a:lumMod val="50000"/>
                    <a:lumOff val="50000"/>
                  </a:prstClr>
                </a:solidFill>
                <a:latin typeface="Roboto Condensed" pitchFamily="2" charset="0"/>
                <a:ea typeface="Roboto Condensed" pitchFamily="2" charset="0"/>
              </a:endParaRPr>
            </a:p>
          </p:txBody>
        </p:sp>
        <p:sp>
          <p:nvSpPr>
            <p:cNvPr id="125" name="Textfeld 124"/>
            <p:cNvSpPr txBox="1"/>
            <p:nvPr/>
          </p:nvSpPr>
          <p:spPr>
            <a:xfrm>
              <a:off x="2483767" y="4633725"/>
              <a:ext cx="1224137" cy="276999"/>
            </a:xfrm>
            <a:prstGeom prst="rect">
              <a:avLst/>
            </a:prstGeom>
            <a:noFill/>
          </p:spPr>
          <p:txBody>
            <a:bodyPr wrap="square" rtlCol="0">
              <a:spAutoFit/>
            </a:bodyPr>
            <a:lstStyle/>
            <a:p>
              <a:pPr algn="ctr"/>
              <a:r>
                <a:rPr lang="de-DE" sz="1200" dirty="0" smtClean="0">
                  <a:solidFill>
                    <a:prstClr val="black">
                      <a:lumMod val="50000"/>
                      <a:lumOff val="50000"/>
                    </a:prstClr>
                  </a:solidFill>
                  <a:latin typeface="Roboto Condensed" pitchFamily="2" charset="0"/>
                  <a:ea typeface="Roboto Condensed" pitchFamily="2" charset="0"/>
                </a:rPr>
                <a:t>5 MINUTEN</a:t>
              </a:r>
              <a:endParaRPr lang="de-DE" sz="1200" dirty="0">
                <a:solidFill>
                  <a:prstClr val="black">
                    <a:lumMod val="50000"/>
                    <a:lumOff val="50000"/>
                  </a:prstClr>
                </a:solidFill>
                <a:latin typeface="Roboto Condensed" pitchFamily="2" charset="0"/>
                <a:ea typeface="Roboto Condensed" pitchFamily="2" charset="0"/>
              </a:endParaRPr>
            </a:p>
          </p:txBody>
        </p:sp>
        <p:sp>
          <p:nvSpPr>
            <p:cNvPr id="126" name="Textfeld 125"/>
            <p:cNvSpPr txBox="1"/>
            <p:nvPr/>
          </p:nvSpPr>
          <p:spPr>
            <a:xfrm>
              <a:off x="6804248" y="4633725"/>
              <a:ext cx="1440160" cy="276999"/>
            </a:xfrm>
            <a:prstGeom prst="rect">
              <a:avLst/>
            </a:prstGeom>
            <a:noFill/>
          </p:spPr>
          <p:txBody>
            <a:bodyPr wrap="square" rtlCol="0">
              <a:spAutoFit/>
            </a:bodyPr>
            <a:lstStyle/>
            <a:p>
              <a:pPr algn="ctr"/>
              <a:endParaRPr lang="de-DE" sz="1200" dirty="0">
                <a:solidFill>
                  <a:prstClr val="black">
                    <a:lumMod val="50000"/>
                    <a:lumOff val="50000"/>
                  </a:prstClr>
                </a:solidFill>
                <a:latin typeface="Roboto Condensed" pitchFamily="2" charset="0"/>
                <a:ea typeface="Roboto Condensed" pitchFamily="2" charset="0"/>
              </a:endParaRPr>
            </a:p>
          </p:txBody>
        </p:sp>
        <p:sp>
          <p:nvSpPr>
            <p:cNvPr id="127" name="Textfeld 126"/>
            <p:cNvSpPr txBox="1"/>
            <p:nvPr/>
          </p:nvSpPr>
          <p:spPr>
            <a:xfrm>
              <a:off x="3707904" y="4633725"/>
              <a:ext cx="3096344" cy="276999"/>
            </a:xfrm>
            <a:prstGeom prst="rect">
              <a:avLst/>
            </a:prstGeom>
            <a:noFill/>
          </p:spPr>
          <p:txBody>
            <a:bodyPr wrap="square" rtlCol="0">
              <a:spAutoFit/>
            </a:bodyPr>
            <a:lstStyle/>
            <a:p>
              <a:pPr algn="ctr"/>
              <a:r>
                <a:rPr lang="de-DE" sz="1200" dirty="0" smtClean="0">
                  <a:solidFill>
                    <a:prstClr val="black">
                      <a:lumMod val="50000"/>
                      <a:lumOff val="50000"/>
                    </a:prstClr>
                  </a:solidFill>
                  <a:latin typeface="Roboto Condensed" pitchFamily="2" charset="0"/>
                  <a:ea typeface="Roboto Condensed" pitchFamily="2" charset="0"/>
                </a:rPr>
                <a:t>2 WOCHEN</a:t>
              </a:r>
              <a:endParaRPr lang="de-DE" sz="1200" dirty="0">
                <a:solidFill>
                  <a:prstClr val="black">
                    <a:lumMod val="50000"/>
                    <a:lumOff val="50000"/>
                  </a:prstClr>
                </a:solidFill>
                <a:latin typeface="Roboto Condensed" pitchFamily="2" charset="0"/>
                <a:ea typeface="Roboto Condensed" pitchFamily="2" charset="0"/>
              </a:endParaRPr>
            </a:p>
          </p:txBody>
        </p:sp>
        <p:grpSp>
          <p:nvGrpSpPr>
            <p:cNvPr id="12" name="Gruppieren 142"/>
            <p:cNvGrpSpPr/>
            <p:nvPr/>
          </p:nvGrpSpPr>
          <p:grpSpPr>
            <a:xfrm>
              <a:off x="0" y="4849749"/>
              <a:ext cx="8460432" cy="144016"/>
              <a:chOff x="0" y="4849749"/>
              <a:chExt cx="8460432" cy="144016"/>
            </a:xfrm>
          </p:grpSpPr>
          <p:cxnSp>
            <p:nvCxnSpPr>
              <p:cNvPr id="129" name="Gerade Verbindung mit Pfeil 128"/>
              <p:cNvCxnSpPr/>
              <p:nvPr/>
            </p:nvCxnSpPr>
            <p:spPr>
              <a:xfrm flipV="1">
                <a:off x="0" y="4921757"/>
                <a:ext cx="8460432" cy="4797"/>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0" name="Gerade Verbindung 129"/>
              <p:cNvCxnSpPr/>
              <p:nvPr/>
            </p:nvCxnSpPr>
            <p:spPr>
              <a:xfrm>
                <a:off x="2483768" y="4849749"/>
                <a:ext cx="0" cy="144016"/>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Gerade Verbindung 130"/>
              <p:cNvCxnSpPr/>
              <p:nvPr/>
            </p:nvCxnSpPr>
            <p:spPr>
              <a:xfrm>
                <a:off x="6804248" y="4849749"/>
                <a:ext cx="0" cy="144016"/>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Gerade Verbindung 131"/>
              <p:cNvCxnSpPr/>
              <p:nvPr/>
            </p:nvCxnSpPr>
            <p:spPr>
              <a:xfrm>
                <a:off x="3707904" y="4849749"/>
                <a:ext cx="0" cy="144016"/>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43" name="Rechteck 142"/>
          <p:cNvSpPr/>
          <p:nvPr/>
        </p:nvSpPr>
        <p:spPr>
          <a:xfrm>
            <a:off x="1475656" y="4227934"/>
            <a:ext cx="6984776" cy="504056"/>
          </a:xfrm>
          <a:prstGeom prst="rect">
            <a:avLst/>
          </a:prstGeom>
          <a:gradFill>
            <a:gsLst>
              <a:gs pos="0">
                <a:schemeClr val="bg1"/>
              </a:gs>
              <a:gs pos="80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9" name="Rechteck 78"/>
          <p:cNvSpPr/>
          <p:nvPr/>
        </p:nvSpPr>
        <p:spPr>
          <a:xfrm>
            <a:off x="2555776" y="1491630"/>
            <a:ext cx="1152128" cy="907941"/>
          </a:xfrm>
          <a:prstGeom prst="rect">
            <a:avLst/>
          </a:prstGeom>
        </p:spPr>
        <p:txBody>
          <a:bodyPr wrap="square">
            <a:spAutoFit/>
          </a:bodyPr>
          <a:lstStyle/>
          <a:p>
            <a:pPr marL="285750" indent="-285750" defTabSz="912813">
              <a:lnSpc>
                <a:spcPct val="90000"/>
              </a:lnSpc>
              <a:spcBef>
                <a:spcPct val="20000"/>
              </a:spcBef>
              <a:defRPr/>
            </a:pPr>
            <a:r>
              <a:rPr lang="de-DE" sz="1000" u="sng" dirty="0" smtClean="0">
                <a:solidFill>
                  <a:srgbClr val="FFFFFF"/>
                </a:solidFill>
                <a:latin typeface="Roboto Black" pitchFamily="2" charset="0"/>
                <a:ea typeface="Roboto Black" pitchFamily="2" charset="0"/>
                <a:cs typeface="DIN Light"/>
              </a:rPr>
              <a:t>Vertragspartner</a:t>
            </a:r>
          </a:p>
          <a:p>
            <a:pPr marL="285750" indent="-285750" defTabSz="912813">
              <a:lnSpc>
                <a:spcPct val="90000"/>
              </a:lnSpc>
              <a:spcBef>
                <a:spcPct val="20000"/>
              </a:spcBef>
              <a:defRPr/>
            </a:pPr>
            <a:r>
              <a:rPr lang="de-DE" sz="1000" u="sng" dirty="0" smtClean="0">
                <a:solidFill>
                  <a:srgbClr val="FFFFFF"/>
                </a:solidFill>
                <a:latin typeface="Roboto Black" pitchFamily="2" charset="0"/>
                <a:ea typeface="Roboto Black" pitchFamily="2" charset="0"/>
                <a:cs typeface="DIN Light"/>
              </a:rPr>
              <a:t>wie:</a:t>
            </a:r>
          </a:p>
          <a:p>
            <a:pPr marL="285750" indent="-285750" defTabSz="912813">
              <a:lnSpc>
                <a:spcPct val="90000"/>
              </a:lnSpc>
              <a:spcBef>
                <a:spcPct val="20000"/>
              </a:spcBef>
              <a:defRPr/>
            </a:pPr>
            <a:r>
              <a:rPr lang="de-DE" sz="1000" dirty="0" smtClean="0">
                <a:solidFill>
                  <a:srgbClr val="FFFFFF"/>
                </a:solidFill>
                <a:latin typeface="Roboto Black" pitchFamily="2" charset="0"/>
                <a:ea typeface="Roboto Black" pitchFamily="2" charset="0"/>
                <a:cs typeface="DIN Light"/>
              </a:rPr>
              <a:t>Webshops</a:t>
            </a:r>
          </a:p>
          <a:p>
            <a:pPr marL="285750" indent="-285750" defTabSz="912813">
              <a:lnSpc>
                <a:spcPct val="90000"/>
              </a:lnSpc>
              <a:spcBef>
                <a:spcPct val="20000"/>
              </a:spcBef>
              <a:defRPr/>
            </a:pPr>
            <a:r>
              <a:rPr lang="de-DE" sz="1000" dirty="0" smtClean="0">
                <a:solidFill>
                  <a:srgbClr val="FFFFFF"/>
                </a:solidFill>
                <a:latin typeface="Roboto Black" pitchFamily="2" charset="0"/>
                <a:ea typeface="Roboto Black" pitchFamily="2" charset="0"/>
                <a:cs typeface="DIN Light"/>
              </a:rPr>
              <a:t>Ratgeberseiten</a:t>
            </a:r>
          </a:p>
          <a:p>
            <a:pPr marL="285750" indent="-285750" defTabSz="912813">
              <a:lnSpc>
                <a:spcPct val="90000"/>
              </a:lnSpc>
              <a:spcBef>
                <a:spcPct val="20000"/>
              </a:spcBef>
              <a:defRPr/>
            </a:pPr>
            <a:r>
              <a:rPr lang="de-DE" sz="1000" dirty="0" smtClean="0">
                <a:solidFill>
                  <a:srgbClr val="FFFFFF"/>
                </a:solidFill>
                <a:latin typeface="Roboto Black" pitchFamily="2" charset="0"/>
                <a:ea typeface="Roboto Black" pitchFamily="2" charset="0"/>
                <a:cs typeface="DIN Light"/>
              </a:rPr>
              <a:t>Preisvergleicher</a:t>
            </a:r>
            <a:endParaRPr lang="de-DE" sz="1000" dirty="0">
              <a:solidFill>
                <a:srgbClr val="FFFFFF"/>
              </a:solidFill>
              <a:latin typeface="Roboto Black" pitchFamily="2" charset="0"/>
              <a:ea typeface="Roboto Black" pitchFamily="2" charset="0"/>
              <a:cs typeface="DIN Light"/>
            </a:endParaRPr>
          </a:p>
        </p:txBody>
      </p:sp>
      <p:sp>
        <p:nvSpPr>
          <p:cNvPr id="69" name="Freeform 14"/>
          <p:cNvSpPr>
            <a:spLocks noChangeAspect="1" noEditPoints="1"/>
          </p:cNvSpPr>
          <p:nvPr/>
        </p:nvSpPr>
        <p:spPr bwMode="auto">
          <a:xfrm>
            <a:off x="899591" y="1454901"/>
            <a:ext cx="852391" cy="2376264"/>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solidFill>
            <a:srgbClr val="C1109F"/>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Tree>
    <p:extLst>
      <p:ext uri="{BB962C8B-B14F-4D97-AF65-F5344CB8AC3E}">
        <p14:creationId xmlns:p14="http://schemas.microsoft.com/office/powerpoint/2010/main" val="359412509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qdivision-back_2.png"/>
          <p:cNvPicPr>
            <a:picLocks noChangeAspect="1"/>
          </p:cNvPicPr>
          <p:nvPr/>
        </p:nvPicPr>
        <p:blipFill>
          <a:blip r:embed="rId2" cstate="print"/>
          <a:stretch>
            <a:fillRect/>
          </a:stretch>
        </p:blipFill>
        <p:spPr>
          <a:xfrm>
            <a:off x="0" y="0"/>
            <a:ext cx="9144000" cy="5143500"/>
          </a:xfrm>
          <a:prstGeom prst="rect">
            <a:avLst/>
          </a:prstGeom>
        </p:spPr>
      </p:pic>
      <p:sp>
        <p:nvSpPr>
          <p:cNvPr id="7" name="Textfeld 37"/>
          <p:cNvSpPr txBox="1">
            <a:spLocks noChangeArrowheads="1"/>
          </p:cNvSpPr>
          <p:nvPr/>
        </p:nvSpPr>
        <p:spPr bwMode="auto">
          <a:xfrm>
            <a:off x="396875" y="4362658"/>
            <a:ext cx="8655050" cy="369332"/>
          </a:xfrm>
          <a:prstGeom prst="rect">
            <a:avLst/>
          </a:prstGeom>
          <a:noFill/>
          <a:ln w="9525">
            <a:noFill/>
            <a:miter lim="800000"/>
            <a:headEnd/>
            <a:tailEnd/>
          </a:ln>
        </p:spPr>
        <p:txBody>
          <a:bodyPr>
            <a:spAutoFit/>
          </a:bodyPr>
          <a:lstStyle/>
          <a:p>
            <a:pPr defTabSz="912813"/>
            <a:endParaRPr lang="de-DE">
              <a:solidFill>
                <a:prstClr val="black"/>
              </a:solidFill>
              <a:latin typeface="DIN Medium" panose="02020500000000000000" pitchFamily="18" charset="0"/>
            </a:endParaRPr>
          </a:p>
        </p:txBody>
      </p:sp>
      <p:grpSp>
        <p:nvGrpSpPr>
          <p:cNvPr id="2" name="Gruppieren 94"/>
          <p:cNvGrpSpPr/>
          <p:nvPr/>
        </p:nvGrpSpPr>
        <p:grpSpPr>
          <a:xfrm>
            <a:off x="179512" y="993090"/>
            <a:ext cx="2131996" cy="2313731"/>
            <a:chOff x="107504" y="741787"/>
            <a:chExt cx="2455025" cy="2664296"/>
          </a:xfrm>
        </p:grpSpPr>
        <p:grpSp>
          <p:nvGrpSpPr>
            <p:cNvPr id="3" name="Gruppieren 92"/>
            <p:cNvGrpSpPr/>
            <p:nvPr/>
          </p:nvGrpSpPr>
          <p:grpSpPr>
            <a:xfrm>
              <a:off x="107504" y="741787"/>
              <a:ext cx="2455025" cy="969715"/>
              <a:chOff x="-1833599" y="2137126"/>
              <a:chExt cx="1299201" cy="513174"/>
            </a:xfrm>
            <a:solidFill>
              <a:schemeClr val="bg1">
                <a:lumMod val="95000"/>
              </a:schemeClr>
            </a:solidFill>
          </p:grpSpPr>
          <p:sp>
            <p:nvSpPr>
              <p:cNvPr id="39" name="Freeform 14"/>
              <p:cNvSpPr>
                <a:spLocks noChangeAspect="1" noEditPoints="1"/>
              </p:cNvSpPr>
              <p:nvPr/>
            </p:nvSpPr>
            <p:spPr bwMode="auto">
              <a:xfrm>
                <a:off x="-1833599" y="2137126"/>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40" name="Freeform 14"/>
              <p:cNvSpPr>
                <a:spLocks noChangeAspect="1" noEditPoints="1"/>
              </p:cNvSpPr>
              <p:nvPr/>
            </p:nvSpPr>
            <p:spPr bwMode="auto">
              <a:xfrm>
                <a:off x="-1645931" y="2137126"/>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41" name="Freeform 14"/>
              <p:cNvSpPr>
                <a:spLocks noChangeAspect="1" noEditPoints="1"/>
              </p:cNvSpPr>
              <p:nvPr/>
            </p:nvSpPr>
            <p:spPr bwMode="auto">
              <a:xfrm>
                <a:off x="-1456106" y="2137126"/>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42" name="Freeform 14"/>
              <p:cNvSpPr>
                <a:spLocks noChangeAspect="1" noEditPoints="1"/>
              </p:cNvSpPr>
              <p:nvPr/>
            </p:nvSpPr>
            <p:spPr bwMode="auto">
              <a:xfrm>
                <a:off x="-1278101" y="2139702"/>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43" name="Freeform 14"/>
              <p:cNvSpPr>
                <a:spLocks noChangeAspect="1" noEditPoints="1"/>
              </p:cNvSpPr>
              <p:nvPr/>
            </p:nvSpPr>
            <p:spPr bwMode="auto">
              <a:xfrm>
                <a:off x="-1090433" y="2139702"/>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44" name="Freeform 14"/>
              <p:cNvSpPr>
                <a:spLocks noChangeAspect="1" noEditPoints="1"/>
              </p:cNvSpPr>
              <p:nvPr/>
            </p:nvSpPr>
            <p:spPr bwMode="auto">
              <a:xfrm>
                <a:off x="-900608" y="2139702"/>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45" name="Freeform 14"/>
              <p:cNvSpPr>
                <a:spLocks noChangeAspect="1" noEditPoints="1"/>
              </p:cNvSpPr>
              <p:nvPr/>
            </p:nvSpPr>
            <p:spPr bwMode="auto">
              <a:xfrm>
                <a:off x="-717555" y="2139124"/>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grpSp>
        <p:grpSp>
          <p:nvGrpSpPr>
            <p:cNvPr id="5" name="Gruppieren 91"/>
            <p:cNvGrpSpPr/>
            <p:nvPr/>
          </p:nvGrpSpPr>
          <p:grpSpPr>
            <a:xfrm>
              <a:off x="179512" y="957811"/>
              <a:ext cx="2376259" cy="2016224"/>
              <a:chOff x="-1548680" y="2715766"/>
              <a:chExt cx="604811" cy="513174"/>
            </a:xfrm>
            <a:solidFill>
              <a:schemeClr val="bg1">
                <a:lumMod val="85000"/>
              </a:schemeClr>
            </a:solidFill>
          </p:grpSpPr>
          <p:sp>
            <p:nvSpPr>
              <p:cNvPr id="29" name="Freeform 14"/>
              <p:cNvSpPr>
                <a:spLocks noChangeAspect="1" noEditPoints="1"/>
              </p:cNvSpPr>
              <p:nvPr/>
            </p:nvSpPr>
            <p:spPr bwMode="auto">
              <a:xfrm>
                <a:off x="-1548680" y="2715766"/>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30" name="Freeform 14"/>
              <p:cNvSpPr>
                <a:spLocks noChangeAspect="1" noEditPoints="1"/>
              </p:cNvSpPr>
              <p:nvPr/>
            </p:nvSpPr>
            <p:spPr bwMode="auto">
              <a:xfrm>
                <a:off x="-1328629" y="2718342"/>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31" name="Freeform 14"/>
              <p:cNvSpPr>
                <a:spLocks noChangeAspect="1" noEditPoints="1"/>
              </p:cNvSpPr>
              <p:nvPr/>
            </p:nvSpPr>
            <p:spPr bwMode="auto">
              <a:xfrm>
                <a:off x="-1127026" y="2718342"/>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grpSp>
        <p:grpSp>
          <p:nvGrpSpPr>
            <p:cNvPr id="6" name="Gruppieren 90"/>
            <p:cNvGrpSpPr/>
            <p:nvPr/>
          </p:nvGrpSpPr>
          <p:grpSpPr>
            <a:xfrm>
              <a:off x="601399" y="1080107"/>
              <a:ext cx="1666345" cy="2325976"/>
              <a:chOff x="-1173122" y="3291830"/>
              <a:chExt cx="366210" cy="511176"/>
            </a:xfrm>
            <a:solidFill>
              <a:schemeClr val="bg1">
                <a:lumMod val="75000"/>
              </a:schemeClr>
            </a:solidFill>
          </p:grpSpPr>
          <p:sp>
            <p:nvSpPr>
              <p:cNvPr id="20" name="Freeform 14"/>
              <p:cNvSpPr>
                <a:spLocks noChangeAspect="1" noEditPoints="1"/>
              </p:cNvSpPr>
              <p:nvPr/>
            </p:nvSpPr>
            <p:spPr bwMode="auto">
              <a:xfrm>
                <a:off x="-1173122" y="3292408"/>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21" name="Freeform 14"/>
              <p:cNvSpPr>
                <a:spLocks noChangeAspect="1" noEditPoints="1"/>
              </p:cNvSpPr>
              <p:nvPr/>
            </p:nvSpPr>
            <p:spPr bwMode="auto">
              <a:xfrm>
                <a:off x="-990069" y="3291830"/>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grpSp>
      </p:grpSp>
      <p:sp>
        <p:nvSpPr>
          <p:cNvPr id="97" name="Textfeld 96"/>
          <p:cNvSpPr txBox="1"/>
          <p:nvPr/>
        </p:nvSpPr>
        <p:spPr>
          <a:xfrm>
            <a:off x="251520" y="627534"/>
            <a:ext cx="2808312" cy="338554"/>
          </a:xfrm>
          <a:prstGeom prst="rect">
            <a:avLst/>
          </a:prstGeom>
          <a:noFill/>
        </p:spPr>
        <p:txBody>
          <a:bodyPr wrap="square" rtlCol="0">
            <a:spAutoFit/>
          </a:bodyPr>
          <a:lstStyle/>
          <a:p>
            <a:r>
              <a:rPr lang="de-DE" sz="1600" kern="0" dirty="0" smtClean="0">
                <a:solidFill>
                  <a:srgbClr val="005FB4"/>
                </a:solidFill>
                <a:latin typeface="Roboto Condensed" pitchFamily="2" charset="0"/>
                <a:ea typeface="Roboto Condensed" pitchFamily="2" charset="0"/>
              </a:rPr>
              <a:t>Kaufinteressent JETZT</a:t>
            </a:r>
            <a:endParaRPr lang="de-DE" sz="1600" kern="0" baseline="30000" dirty="0">
              <a:solidFill>
                <a:srgbClr val="005FB4"/>
              </a:solidFill>
              <a:latin typeface="Roboto Condensed" pitchFamily="2" charset="0"/>
              <a:ea typeface="Roboto Condensed" pitchFamily="2" charset="0"/>
            </a:endParaRPr>
          </a:p>
        </p:txBody>
      </p:sp>
      <p:sp>
        <p:nvSpPr>
          <p:cNvPr id="98" name="Textfeld 38"/>
          <p:cNvSpPr txBox="1">
            <a:spLocks noChangeArrowheads="1"/>
          </p:cNvSpPr>
          <p:nvPr/>
        </p:nvSpPr>
        <p:spPr bwMode="auto">
          <a:xfrm>
            <a:off x="107504" y="123478"/>
            <a:ext cx="6408712" cy="346249"/>
          </a:xfrm>
          <a:prstGeom prst="rect">
            <a:avLst/>
          </a:prstGeom>
          <a:noFill/>
          <a:ln w="9525">
            <a:noFill/>
            <a:miter lim="800000"/>
            <a:headEnd/>
            <a:tailEnd/>
          </a:ln>
        </p:spPr>
        <p:txBody>
          <a:bodyPr wrap="square">
            <a:spAutoFit/>
          </a:bodyPr>
          <a:lstStyle/>
          <a:p>
            <a:pPr marL="342900" indent="-342900" defTabSz="912813">
              <a:lnSpc>
                <a:spcPct val="90000"/>
              </a:lnSpc>
              <a:spcBef>
                <a:spcPct val="20000"/>
              </a:spcBef>
              <a:defRPr/>
            </a:pPr>
            <a:r>
              <a:rPr lang="de-DE" kern="0" dirty="0" smtClean="0">
                <a:solidFill>
                  <a:srgbClr val="323232"/>
                </a:solidFill>
                <a:latin typeface="Roboto Condensed" pitchFamily="2" charset="0"/>
                <a:ea typeface="Roboto Condensed" pitchFamily="2" charset="0"/>
              </a:rPr>
              <a:t>Schritt 1: </a:t>
            </a:r>
            <a:r>
              <a:rPr lang="de-DE" kern="0" dirty="0" smtClean="0">
                <a:solidFill>
                  <a:srgbClr val="323232"/>
                </a:solidFill>
                <a:latin typeface="Roboto Condensed" pitchFamily="2" charset="0"/>
                <a:ea typeface="Roboto Condensed" pitchFamily="2" charset="0"/>
              </a:rPr>
              <a:t>Melanie im </a:t>
            </a:r>
            <a:r>
              <a:rPr lang="de-DE" kern="0" dirty="0" smtClean="0">
                <a:solidFill>
                  <a:srgbClr val="323232"/>
                </a:solidFill>
                <a:latin typeface="Roboto Condensed" pitchFamily="2" charset="0"/>
                <a:ea typeface="Roboto Condensed" pitchFamily="2" charset="0"/>
              </a:rPr>
              <a:t>Moment </a:t>
            </a:r>
            <a:r>
              <a:rPr lang="de-DE" kern="0" dirty="0" err="1" smtClean="0">
                <a:solidFill>
                  <a:srgbClr val="323232"/>
                </a:solidFill>
                <a:latin typeface="Roboto Condensed" pitchFamily="2" charset="0"/>
                <a:ea typeface="Roboto Condensed" pitchFamily="2" charset="0"/>
              </a:rPr>
              <a:t>of</a:t>
            </a:r>
            <a:r>
              <a:rPr lang="de-DE" kern="0" dirty="0" smtClean="0">
                <a:solidFill>
                  <a:srgbClr val="323232"/>
                </a:solidFill>
                <a:latin typeface="Roboto Condensed" pitchFamily="2" charset="0"/>
                <a:ea typeface="Roboto Condensed" pitchFamily="2" charset="0"/>
              </a:rPr>
              <a:t> Need</a:t>
            </a:r>
            <a:endParaRPr lang="de-DE" dirty="0" smtClean="0">
              <a:solidFill>
                <a:srgbClr val="323232"/>
              </a:solidFill>
              <a:latin typeface="Roboto Condensed" pitchFamily="2" charset="0"/>
              <a:ea typeface="Roboto Condensed" pitchFamily="2" charset="0"/>
            </a:endParaRPr>
          </a:p>
        </p:txBody>
      </p:sp>
      <p:grpSp>
        <p:nvGrpSpPr>
          <p:cNvPr id="8" name="Gruppieren 118"/>
          <p:cNvGrpSpPr/>
          <p:nvPr/>
        </p:nvGrpSpPr>
        <p:grpSpPr>
          <a:xfrm>
            <a:off x="2481064" y="628660"/>
            <a:ext cx="2667000" cy="445730"/>
            <a:chOff x="2627784" y="3782204"/>
            <a:chExt cx="2667000" cy="445730"/>
          </a:xfrm>
        </p:grpSpPr>
        <p:sp>
          <p:nvSpPr>
            <p:cNvPr id="101" name="Textfeld 100"/>
            <p:cNvSpPr txBox="1"/>
            <p:nvPr/>
          </p:nvSpPr>
          <p:spPr>
            <a:xfrm>
              <a:off x="2627784" y="3782204"/>
              <a:ext cx="2509432" cy="338554"/>
            </a:xfrm>
            <a:prstGeom prst="rect">
              <a:avLst/>
            </a:prstGeom>
            <a:noFill/>
          </p:spPr>
          <p:txBody>
            <a:bodyPr wrap="square" rtlCol="0">
              <a:spAutoFit/>
            </a:bodyPr>
            <a:lstStyle/>
            <a:p>
              <a:r>
                <a:rPr lang="de-DE" sz="1600" kern="0" dirty="0">
                  <a:solidFill>
                    <a:srgbClr val="005FB4"/>
                  </a:solidFill>
                  <a:latin typeface="Roboto Condensed" pitchFamily="2" charset="0"/>
                  <a:ea typeface="Roboto Condensed" pitchFamily="2" charset="0"/>
                </a:rPr>
                <a:t>sucht Information bei</a:t>
              </a:r>
              <a:r>
                <a:rPr lang="de-DE" sz="1600" kern="0" dirty="0" smtClean="0">
                  <a:solidFill>
                    <a:srgbClr val="005FB4"/>
                  </a:solidFill>
                  <a:latin typeface="Roboto Condensed" pitchFamily="2" charset="0"/>
                  <a:ea typeface="Roboto Condensed" pitchFamily="2" charset="0"/>
                </a:rPr>
                <a:t>… </a:t>
              </a:r>
              <a:endParaRPr lang="de-DE" sz="1600" kern="0" dirty="0">
                <a:solidFill>
                  <a:srgbClr val="005FB4"/>
                </a:solidFill>
                <a:latin typeface="Roboto Condensed" pitchFamily="2" charset="0"/>
                <a:ea typeface="Roboto Condensed" pitchFamily="2" charset="0"/>
              </a:endParaRPr>
            </a:p>
          </p:txBody>
        </p:sp>
        <p:sp>
          <p:nvSpPr>
            <p:cNvPr id="115" name="Textfeld 114"/>
            <p:cNvSpPr txBox="1"/>
            <p:nvPr/>
          </p:nvSpPr>
          <p:spPr>
            <a:xfrm>
              <a:off x="2627784" y="3997102"/>
              <a:ext cx="2667000" cy="230832"/>
            </a:xfrm>
            <a:prstGeom prst="rect">
              <a:avLst/>
            </a:prstGeom>
            <a:noFill/>
          </p:spPr>
          <p:txBody>
            <a:bodyPr wrap="square" rtlCol="0">
              <a:spAutoFit/>
            </a:bodyPr>
            <a:lstStyle/>
            <a:p>
              <a:endParaRPr lang="de-DE" sz="900" dirty="0">
                <a:solidFill>
                  <a:prstClr val="white">
                    <a:lumMod val="65000"/>
                  </a:prstClr>
                </a:solidFill>
                <a:latin typeface="Roboto Condensed" pitchFamily="2" charset="0"/>
                <a:ea typeface="Roboto Condensed" pitchFamily="2" charset="0"/>
              </a:endParaRPr>
            </a:p>
          </p:txBody>
        </p:sp>
      </p:grpSp>
      <p:grpSp>
        <p:nvGrpSpPr>
          <p:cNvPr id="9" name="Gruppieren 90"/>
          <p:cNvGrpSpPr/>
          <p:nvPr/>
        </p:nvGrpSpPr>
        <p:grpSpPr>
          <a:xfrm>
            <a:off x="1259636" y="1468608"/>
            <a:ext cx="2448273" cy="2376264"/>
            <a:chOff x="5040297" y="2067693"/>
            <a:chExt cx="2019409" cy="2376264"/>
          </a:xfrm>
        </p:grpSpPr>
        <p:grpSp>
          <p:nvGrpSpPr>
            <p:cNvPr id="10" name="Gruppieren 83"/>
            <p:cNvGrpSpPr/>
            <p:nvPr/>
          </p:nvGrpSpPr>
          <p:grpSpPr>
            <a:xfrm>
              <a:off x="5040297" y="2067693"/>
              <a:ext cx="2019409" cy="2376264"/>
              <a:chOff x="4536241" y="1851669"/>
              <a:chExt cx="2019409" cy="2376264"/>
            </a:xfrm>
          </p:grpSpPr>
          <p:sp>
            <p:nvSpPr>
              <p:cNvPr id="112" name="Rechteck 111"/>
              <p:cNvSpPr/>
              <p:nvPr/>
            </p:nvSpPr>
            <p:spPr>
              <a:xfrm>
                <a:off x="4536241" y="2810794"/>
                <a:ext cx="2019409" cy="1417139"/>
              </a:xfrm>
              <a:prstGeom prst="rect">
                <a:avLst/>
              </a:prstGeom>
              <a:gradFill>
                <a:gsLst>
                  <a:gs pos="0">
                    <a:schemeClr val="bg1">
                      <a:lumMod val="65000"/>
                    </a:schemeClr>
                  </a:gs>
                  <a:gs pos="49000">
                    <a:schemeClr val="bg1">
                      <a:lumMod val="65000"/>
                    </a:schemeClr>
                  </a:gs>
                  <a:gs pos="89000">
                    <a:schemeClr val="bg1">
                      <a:lumMod val="85000"/>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solidFill>
                    <a:prstClr val="white"/>
                  </a:solidFill>
                </a:endParaRPr>
              </a:p>
            </p:txBody>
          </p:sp>
          <p:sp>
            <p:nvSpPr>
              <p:cNvPr id="113" name="Rechteck 112"/>
              <p:cNvSpPr/>
              <p:nvPr/>
            </p:nvSpPr>
            <p:spPr>
              <a:xfrm>
                <a:off x="4595635" y="1851669"/>
                <a:ext cx="1960014" cy="959125"/>
              </a:xfrm>
              <a:prstGeom prst="rect">
                <a:avLst/>
              </a:prstGeom>
              <a:gradFill>
                <a:gsLst>
                  <a:gs pos="0">
                    <a:srgbClr val="C1109F"/>
                  </a:gs>
                  <a:gs pos="49000">
                    <a:srgbClr val="C1109F">
                      <a:alpha val="62000"/>
                    </a:srgbClr>
                  </a:gs>
                  <a:gs pos="90000">
                    <a:srgbClr val="C1109F">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solidFill>
                    <a:prstClr val="white"/>
                  </a:solidFill>
                </a:endParaRPr>
              </a:p>
            </p:txBody>
          </p:sp>
        </p:grpSp>
        <p:pic>
          <p:nvPicPr>
            <p:cNvPr id="109" name="Grafik 108" descr="google.emf"/>
            <p:cNvPicPr>
              <a:picLocks noChangeAspect="1"/>
            </p:cNvPicPr>
            <p:nvPr/>
          </p:nvPicPr>
          <p:blipFill>
            <a:blip r:embed="rId3" cstate="print">
              <a:lum bright="-66000"/>
            </a:blip>
            <a:stretch>
              <a:fillRect/>
            </a:stretch>
          </p:blipFill>
          <p:spPr>
            <a:xfrm>
              <a:off x="6164549" y="3746899"/>
              <a:ext cx="301210" cy="581580"/>
            </a:xfrm>
            <a:prstGeom prst="rect">
              <a:avLst/>
            </a:prstGeom>
            <a:noFill/>
          </p:spPr>
        </p:pic>
        <p:pic>
          <p:nvPicPr>
            <p:cNvPr id="110" name="Grafik 109" descr="amazon_logo.emf"/>
            <p:cNvPicPr>
              <a:picLocks noChangeAspect="1"/>
            </p:cNvPicPr>
            <p:nvPr/>
          </p:nvPicPr>
          <p:blipFill>
            <a:blip r:embed="rId4" cstate="print">
              <a:lum bright="-66000"/>
            </a:blip>
            <a:stretch>
              <a:fillRect/>
            </a:stretch>
          </p:blipFill>
          <p:spPr>
            <a:xfrm>
              <a:off x="6525154" y="3746899"/>
              <a:ext cx="478812" cy="480885"/>
            </a:xfrm>
            <a:prstGeom prst="rect">
              <a:avLst/>
            </a:prstGeom>
            <a:noFill/>
          </p:spPr>
        </p:pic>
      </p:grpSp>
      <p:sp>
        <p:nvSpPr>
          <p:cNvPr id="94" name="Freeform 14"/>
          <p:cNvSpPr>
            <a:spLocks noChangeAspect="1" noEditPoints="1"/>
          </p:cNvSpPr>
          <p:nvPr/>
        </p:nvSpPr>
        <p:spPr bwMode="auto">
          <a:xfrm>
            <a:off x="899591" y="1454901"/>
            <a:ext cx="852391" cy="2376264"/>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solidFill>
            <a:srgbClr val="C1109F"/>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grpSp>
        <p:nvGrpSpPr>
          <p:cNvPr id="11" name="Gruppieren 121"/>
          <p:cNvGrpSpPr/>
          <p:nvPr/>
        </p:nvGrpSpPr>
        <p:grpSpPr>
          <a:xfrm>
            <a:off x="0" y="4227934"/>
            <a:ext cx="8460432" cy="360040"/>
            <a:chOff x="0" y="4633725"/>
            <a:chExt cx="8460432" cy="360040"/>
          </a:xfrm>
        </p:grpSpPr>
        <p:sp>
          <p:nvSpPr>
            <p:cNvPr id="124" name="Textfeld 123"/>
            <p:cNvSpPr txBox="1"/>
            <p:nvPr/>
          </p:nvSpPr>
          <p:spPr>
            <a:xfrm>
              <a:off x="0" y="4633725"/>
              <a:ext cx="2771800" cy="276999"/>
            </a:xfrm>
            <a:prstGeom prst="rect">
              <a:avLst/>
            </a:prstGeom>
            <a:noFill/>
          </p:spPr>
          <p:txBody>
            <a:bodyPr wrap="square" rtlCol="0">
              <a:spAutoFit/>
            </a:bodyPr>
            <a:lstStyle/>
            <a:p>
              <a:pPr algn="ctr"/>
              <a:r>
                <a:rPr lang="de-DE" sz="1200" dirty="0" smtClean="0">
                  <a:solidFill>
                    <a:prstClr val="black">
                      <a:lumMod val="50000"/>
                      <a:lumOff val="50000"/>
                    </a:prstClr>
                  </a:solidFill>
                  <a:latin typeface="Roboto Condensed" pitchFamily="2" charset="0"/>
                  <a:ea typeface="Roboto Condensed" pitchFamily="2" charset="0"/>
                </a:rPr>
                <a:t>JAHRE, MONATE, WOCHEN</a:t>
              </a:r>
              <a:endParaRPr lang="de-DE" sz="1200" dirty="0">
                <a:solidFill>
                  <a:prstClr val="black">
                    <a:lumMod val="50000"/>
                    <a:lumOff val="50000"/>
                  </a:prstClr>
                </a:solidFill>
                <a:latin typeface="Roboto Condensed" pitchFamily="2" charset="0"/>
                <a:ea typeface="Roboto Condensed" pitchFamily="2" charset="0"/>
              </a:endParaRPr>
            </a:p>
          </p:txBody>
        </p:sp>
        <p:sp>
          <p:nvSpPr>
            <p:cNvPr id="125" name="Textfeld 124"/>
            <p:cNvSpPr txBox="1"/>
            <p:nvPr/>
          </p:nvSpPr>
          <p:spPr>
            <a:xfrm>
              <a:off x="2483767" y="4633725"/>
              <a:ext cx="1224137" cy="276999"/>
            </a:xfrm>
            <a:prstGeom prst="rect">
              <a:avLst/>
            </a:prstGeom>
            <a:noFill/>
          </p:spPr>
          <p:txBody>
            <a:bodyPr wrap="square" rtlCol="0">
              <a:spAutoFit/>
            </a:bodyPr>
            <a:lstStyle/>
            <a:p>
              <a:pPr algn="ctr"/>
              <a:r>
                <a:rPr lang="de-DE" sz="1200" dirty="0" smtClean="0">
                  <a:solidFill>
                    <a:prstClr val="black">
                      <a:lumMod val="50000"/>
                      <a:lumOff val="50000"/>
                    </a:prstClr>
                  </a:solidFill>
                  <a:latin typeface="Roboto Condensed" pitchFamily="2" charset="0"/>
                  <a:ea typeface="Roboto Condensed" pitchFamily="2" charset="0"/>
                </a:rPr>
                <a:t>5 MINUTEN</a:t>
              </a:r>
              <a:endParaRPr lang="de-DE" sz="1200" dirty="0">
                <a:solidFill>
                  <a:prstClr val="black">
                    <a:lumMod val="50000"/>
                    <a:lumOff val="50000"/>
                  </a:prstClr>
                </a:solidFill>
                <a:latin typeface="Roboto Condensed" pitchFamily="2" charset="0"/>
                <a:ea typeface="Roboto Condensed" pitchFamily="2" charset="0"/>
              </a:endParaRPr>
            </a:p>
          </p:txBody>
        </p:sp>
        <p:sp>
          <p:nvSpPr>
            <p:cNvPr id="126" name="Textfeld 125"/>
            <p:cNvSpPr txBox="1"/>
            <p:nvPr/>
          </p:nvSpPr>
          <p:spPr>
            <a:xfrm>
              <a:off x="6804248" y="4633725"/>
              <a:ext cx="1440160" cy="276999"/>
            </a:xfrm>
            <a:prstGeom prst="rect">
              <a:avLst/>
            </a:prstGeom>
            <a:noFill/>
          </p:spPr>
          <p:txBody>
            <a:bodyPr wrap="square" rtlCol="0">
              <a:spAutoFit/>
            </a:bodyPr>
            <a:lstStyle/>
            <a:p>
              <a:pPr algn="ctr"/>
              <a:endParaRPr lang="de-DE" sz="1200" dirty="0">
                <a:solidFill>
                  <a:prstClr val="black">
                    <a:lumMod val="50000"/>
                    <a:lumOff val="50000"/>
                  </a:prstClr>
                </a:solidFill>
                <a:latin typeface="Roboto Condensed" pitchFamily="2" charset="0"/>
                <a:ea typeface="Roboto Condensed" pitchFamily="2" charset="0"/>
              </a:endParaRPr>
            </a:p>
          </p:txBody>
        </p:sp>
        <p:sp>
          <p:nvSpPr>
            <p:cNvPr id="127" name="Textfeld 126"/>
            <p:cNvSpPr txBox="1"/>
            <p:nvPr/>
          </p:nvSpPr>
          <p:spPr>
            <a:xfrm>
              <a:off x="3707904" y="4633725"/>
              <a:ext cx="3096344" cy="276999"/>
            </a:xfrm>
            <a:prstGeom prst="rect">
              <a:avLst/>
            </a:prstGeom>
            <a:noFill/>
          </p:spPr>
          <p:txBody>
            <a:bodyPr wrap="square" rtlCol="0">
              <a:spAutoFit/>
            </a:bodyPr>
            <a:lstStyle/>
            <a:p>
              <a:pPr algn="ctr"/>
              <a:r>
                <a:rPr lang="de-DE" sz="1200" dirty="0" smtClean="0">
                  <a:solidFill>
                    <a:prstClr val="black">
                      <a:lumMod val="50000"/>
                      <a:lumOff val="50000"/>
                    </a:prstClr>
                  </a:solidFill>
                  <a:latin typeface="Roboto Condensed" pitchFamily="2" charset="0"/>
                  <a:ea typeface="Roboto Condensed" pitchFamily="2" charset="0"/>
                </a:rPr>
                <a:t>2 WOCHEN</a:t>
              </a:r>
              <a:endParaRPr lang="de-DE" sz="1200" dirty="0">
                <a:solidFill>
                  <a:prstClr val="black">
                    <a:lumMod val="50000"/>
                    <a:lumOff val="50000"/>
                  </a:prstClr>
                </a:solidFill>
                <a:latin typeface="Roboto Condensed" pitchFamily="2" charset="0"/>
                <a:ea typeface="Roboto Condensed" pitchFamily="2" charset="0"/>
              </a:endParaRPr>
            </a:p>
          </p:txBody>
        </p:sp>
        <p:grpSp>
          <p:nvGrpSpPr>
            <p:cNvPr id="12" name="Gruppieren 142"/>
            <p:cNvGrpSpPr/>
            <p:nvPr/>
          </p:nvGrpSpPr>
          <p:grpSpPr>
            <a:xfrm>
              <a:off x="0" y="4849749"/>
              <a:ext cx="8460432" cy="144016"/>
              <a:chOff x="0" y="4849749"/>
              <a:chExt cx="8460432" cy="144016"/>
            </a:xfrm>
          </p:grpSpPr>
          <p:cxnSp>
            <p:nvCxnSpPr>
              <p:cNvPr id="129" name="Gerade Verbindung mit Pfeil 128"/>
              <p:cNvCxnSpPr/>
              <p:nvPr/>
            </p:nvCxnSpPr>
            <p:spPr>
              <a:xfrm flipV="1">
                <a:off x="0" y="4921757"/>
                <a:ext cx="8460432" cy="4797"/>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0" name="Gerade Verbindung 129"/>
              <p:cNvCxnSpPr/>
              <p:nvPr/>
            </p:nvCxnSpPr>
            <p:spPr>
              <a:xfrm>
                <a:off x="2483768" y="4849749"/>
                <a:ext cx="0" cy="144016"/>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Gerade Verbindung 130"/>
              <p:cNvCxnSpPr/>
              <p:nvPr/>
            </p:nvCxnSpPr>
            <p:spPr>
              <a:xfrm>
                <a:off x="6804248" y="4849749"/>
                <a:ext cx="0" cy="144016"/>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Gerade Verbindung 131"/>
              <p:cNvCxnSpPr/>
              <p:nvPr/>
            </p:nvCxnSpPr>
            <p:spPr>
              <a:xfrm>
                <a:off x="3707904" y="4849749"/>
                <a:ext cx="0" cy="144016"/>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139" name="Gerade Verbindung 138"/>
          <p:cNvCxnSpPr/>
          <p:nvPr/>
        </p:nvCxnSpPr>
        <p:spPr>
          <a:xfrm>
            <a:off x="2483768" y="771550"/>
            <a:ext cx="0" cy="3816424"/>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Gerade Verbindung 141"/>
          <p:cNvCxnSpPr/>
          <p:nvPr/>
        </p:nvCxnSpPr>
        <p:spPr>
          <a:xfrm>
            <a:off x="3707904" y="1491630"/>
            <a:ext cx="0" cy="3024336"/>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3" name="Rechteck 142"/>
          <p:cNvSpPr/>
          <p:nvPr/>
        </p:nvSpPr>
        <p:spPr>
          <a:xfrm>
            <a:off x="3491880" y="4227934"/>
            <a:ext cx="4968552" cy="504056"/>
          </a:xfrm>
          <a:prstGeom prst="rect">
            <a:avLst/>
          </a:prstGeom>
          <a:gradFill>
            <a:gsLst>
              <a:gs pos="0">
                <a:schemeClr val="bg1"/>
              </a:gs>
              <a:gs pos="80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pSp>
        <p:nvGrpSpPr>
          <p:cNvPr id="13" name="Gruppieren 68"/>
          <p:cNvGrpSpPr/>
          <p:nvPr/>
        </p:nvGrpSpPr>
        <p:grpSpPr>
          <a:xfrm>
            <a:off x="2411760" y="1707654"/>
            <a:ext cx="144016" cy="1925166"/>
            <a:chOff x="2411760" y="1707654"/>
            <a:chExt cx="144016" cy="1925166"/>
          </a:xfrm>
        </p:grpSpPr>
        <p:grpSp>
          <p:nvGrpSpPr>
            <p:cNvPr id="14" name="Gruppieren 60"/>
            <p:cNvGrpSpPr/>
            <p:nvPr/>
          </p:nvGrpSpPr>
          <p:grpSpPr>
            <a:xfrm>
              <a:off x="2411760" y="1965573"/>
              <a:ext cx="144016" cy="1440160"/>
              <a:chOff x="13497023" y="1952253"/>
              <a:chExt cx="936104" cy="1440160"/>
            </a:xfrm>
          </p:grpSpPr>
          <p:cxnSp>
            <p:nvCxnSpPr>
              <p:cNvPr id="56" name="Gerade Verbindung 55"/>
              <p:cNvCxnSpPr/>
              <p:nvPr/>
            </p:nvCxnSpPr>
            <p:spPr>
              <a:xfrm>
                <a:off x="13497023" y="3392413"/>
                <a:ext cx="936104" cy="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p:nvCxnSpPr>
            <p:spPr>
              <a:xfrm>
                <a:off x="13497023" y="2914650"/>
                <a:ext cx="936104" cy="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p:nvCxnSpPr>
            <p:spPr>
              <a:xfrm>
                <a:off x="13497023" y="2427734"/>
                <a:ext cx="936104" cy="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p:nvCxnSpPr>
            <p:spPr>
              <a:xfrm>
                <a:off x="13497023" y="1952253"/>
                <a:ext cx="936104" cy="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uppieren 67"/>
            <p:cNvGrpSpPr/>
            <p:nvPr/>
          </p:nvGrpSpPr>
          <p:grpSpPr>
            <a:xfrm>
              <a:off x="2447764" y="1707654"/>
              <a:ext cx="72008" cy="1925166"/>
              <a:chOff x="2465766" y="1726704"/>
              <a:chExt cx="72008" cy="1925166"/>
            </a:xfrm>
          </p:grpSpPr>
          <p:grpSp>
            <p:nvGrpSpPr>
              <p:cNvPr id="16" name="Gruppieren 61"/>
              <p:cNvGrpSpPr/>
              <p:nvPr/>
            </p:nvGrpSpPr>
            <p:grpSpPr>
              <a:xfrm>
                <a:off x="2465766" y="2211710"/>
                <a:ext cx="72008" cy="1440160"/>
                <a:chOff x="13731049" y="1952253"/>
                <a:chExt cx="936104" cy="1440160"/>
              </a:xfrm>
            </p:grpSpPr>
            <p:cxnSp>
              <p:nvCxnSpPr>
                <p:cNvPr id="63" name="Gerade Verbindung 62"/>
                <p:cNvCxnSpPr/>
                <p:nvPr/>
              </p:nvCxnSpPr>
              <p:spPr>
                <a:xfrm>
                  <a:off x="13731049" y="3392413"/>
                  <a:ext cx="936104" cy="0"/>
                </a:xfrm>
                <a:prstGeom prst="line">
                  <a:avLst/>
                </a:prstGeom>
                <a:ln w="19050">
                  <a:solidFill>
                    <a:schemeClr val="tx1">
                      <a:lumMod val="65000"/>
                      <a:lumOff val="3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a:off x="13731049" y="2914650"/>
                  <a:ext cx="936104" cy="0"/>
                </a:xfrm>
                <a:prstGeom prst="line">
                  <a:avLst/>
                </a:prstGeom>
                <a:ln w="19050">
                  <a:solidFill>
                    <a:schemeClr val="tx1">
                      <a:lumMod val="65000"/>
                      <a:lumOff val="3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p:nvCxnSpPr>
              <p:spPr>
                <a:xfrm>
                  <a:off x="13731049" y="2427734"/>
                  <a:ext cx="936104" cy="0"/>
                </a:xfrm>
                <a:prstGeom prst="line">
                  <a:avLst/>
                </a:prstGeom>
                <a:ln w="19050">
                  <a:solidFill>
                    <a:schemeClr val="tx1">
                      <a:lumMod val="65000"/>
                      <a:lumOff val="3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p:nvCxnSpPr>
              <p:spPr>
                <a:xfrm>
                  <a:off x="13731049" y="1952253"/>
                  <a:ext cx="936104" cy="0"/>
                </a:xfrm>
                <a:prstGeom prst="line">
                  <a:avLst/>
                </a:prstGeom>
                <a:ln w="19050">
                  <a:solidFill>
                    <a:schemeClr val="tx1">
                      <a:lumMod val="65000"/>
                      <a:lumOff val="3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67" name="Gerade Verbindung 66"/>
              <p:cNvCxnSpPr/>
              <p:nvPr/>
            </p:nvCxnSpPr>
            <p:spPr>
              <a:xfrm>
                <a:off x="2465766" y="1726704"/>
                <a:ext cx="72008" cy="0"/>
              </a:xfrm>
              <a:prstGeom prst="line">
                <a:avLst/>
              </a:prstGeom>
              <a:ln w="19050">
                <a:solidFill>
                  <a:schemeClr val="tx1">
                    <a:lumMod val="65000"/>
                    <a:lumOff val="35000"/>
                    <a:alpha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Gruppieren 77"/>
          <p:cNvGrpSpPr/>
          <p:nvPr/>
        </p:nvGrpSpPr>
        <p:grpSpPr>
          <a:xfrm>
            <a:off x="2125712" y="1604963"/>
            <a:ext cx="351378" cy="2130549"/>
            <a:chOff x="2125712" y="1604963"/>
            <a:chExt cx="351378" cy="2130549"/>
          </a:xfrm>
        </p:grpSpPr>
        <p:sp>
          <p:nvSpPr>
            <p:cNvPr id="73" name="Textfeld 72"/>
            <p:cNvSpPr txBox="1"/>
            <p:nvPr/>
          </p:nvSpPr>
          <p:spPr>
            <a:xfrm>
              <a:off x="2125712" y="3041898"/>
              <a:ext cx="351378" cy="216024"/>
            </a:xfrm>
            <a:prstGeom prst="rect">
              <a:avLst/>
            </a:prstGeom>
            <a:noFill/>
          </p:spPr>
          <p:txBody>
            <a:bodyPr wrap="square" rtlCol="0">
              <a:spAutoFit/>
            </a:bodyPr>
            <a:lstStyle/>
            <a:p>
              <a:pPr algn="r"/>
              <a:r>
                <a:rPr lang="de-DE" sz="800" dirty="0" smtClean="0">
                  <a:solidFill>
                    <a:prstClr val="black">
                      <a:lumMod val="65000"/>
                      <a:lumOff val="35000"/>
                    </a:prstClr>
                  </a:solidFill>
                  <a:latin typeface="Roboto Condensed" pitchFamily="2" charset="0"/>
                  <a:ea typeface="Roboto Condensed" pitchFamily="2" charset="0"/>
                </a:rPr>
                <a:t>30%</a:t>
              </a:r>
              <a:endParaRPr lang="de-DE" sz="800" dirty="0">
                <a:solidFill>
                  <a:prstClr val="black">
                    <a:lumMod val="65000"/>
                    <a:lumOff val="35000"/>
                  </a:prstClr>
                </a:solidFill>
                <a:latin typeface="Roboto Condensed" pitchFamily="2" charset="0"/>
                <a:ea typeface="Roboto Condensed" pitchFamily="2" charset="0"/>
              </a:endParaRPr>
            </a:p>
          </p:txBody>
        </p:sp>
        <p:sp>
          <p:nvSpPr>
            <p:cNvPr id="74" name="Textfeld 73"/>
            <p:cNvSpPr txBox="1"/>
            <p:nvPr/>
          </p:nvSpPr>
          <p:spPr>
            <a:xfrm>
              <a:off x="2125712" y="2557462"/>
              <a:ext cx="351378" cy="216024"/>
            </a:xfrm>
            <a:prstGeom prst="rect">
              <a:avLst/>
            </a:prstGeom>
            <a:noFill/>
          </p:spPr>
          <p:txBody>
            <a:bodyPr wrap="square" rtlCol="0">
              <a:spAutoFit/>
            </a:bodyPr>
            <a:lstStyle/>
            <a:p>
              <a:pPr algn="r"/>
              <a:r>
                <a:rPr lang="de-DE" sz="800" dirty="0" smtClean="0">
                  <a:solidFill>
                    <a:prstClr val="black">
                      <a:lumMod val="65000"/>
                      <a:lumOff val="35000"/>
                    </a:prstClr>
                  </a:solidFill>
                  <a:latin typeface="Roboto Condensed" pitchFamily="2" charset="0"/>
                  <a:ea typeface="Roboto Condensed" pitchFamily="2" charset="0"/>
                </a:rPr>
                <a:t>50%</a:t>
              </a:r>
              <a:endParaRPr lang="de-DE" sz="800" dirty="0">
                <a:solidFill>
                  <a:prstClr val="black">
                    <a:lumMod val="65000"/>
                    <a:lumOff val="35000"/>
                  </a:prstClr>
                </a:solidFill>
                <a:latin typeface="Roboto Condensed" pitchFamily="2" charset="0"/>
                <a:ea typeface="Roboto Condensed" pitchFamily="2" charset="0"/>
              </a:endParaRPr>
            </a:p>
          </p:txBody>
        </p:sp>
        <p:sp>
          <p:nvSpPr>
            <p:cNvPr id="75" name="Textfeld 74"/>
            <p:cNvSpPr txBox="1"/>
            <p:nvPr/>
          </p:nvSpPr>
          <p:spPr>
            <a:xfrm>
              <a:off x="2125712" y="2081213"/>
              <a:ext cx="351378" cy="216024"/>
            </a:xfrm>
            <a:prstGeom prst="rect">
              <a:avLst/>
            </a:prstGeom>
            <a:noFill/>
          </p:spPr>
          <p:txBody>
            <a:bodyPr wrap="square" rtlCol="0">
              <a:spAutoFit/>
            </a:bodyPr>
            <a:lstStyle/>
            <a:p>
              <a:pPr algn="r"/>
              <a:r>
                <a:rPr lang="de-DE" sz="800" dirty="0" smtClean="0">
                  <a:solidFill>
                    <a:prstClr val="black">
                      <a:lumMod val="65000"/>
                      <a:lumOff val="35000"/>
                    </a:prstClr>
                  </a:solidFill>
                  <a:latin typeface="Roboto Condensed" pitchFamily="2" charset="0"/>
                  <a:ea typeface="Roboto Condensed" pitchFamily="2" charset="0"/>
                </a:rPr>
                <a:t>70%</a:t>
              </a:r>
              <a:endParaRPr lang="de-DE" sz="800" dirty="0">
                <a:solidFill>
                  <a:prstClr val="black">
                    <a:lumMod val="65000"/>
                    <a:lumOff val="35000"/>
                  </a:prstClr>
                </a:solidFill>
                <a:latin typeface="Roboto Condensed" pitchFamily="2" charset="0"/>
                <a:ea typeface="Roboto Condensed" pitchFamily="2" charset="0"/>
              </a:endParaRPr>
            </a:p>
          </p:txBody>
        </p:sp>
        <p:sp>
          <p:nvSpPr>
            <p:cNvPr id="76" name="Textfeld 75"/>
            <p:cNvSpPr txBox="1"/>
            <p:nvPr/>
          </p:nvSpPr>
          <p:spPr>
            <a:xfrm>
              <a:off x="2125712" y="3519488"/>
              <a:ext cx="351378" cy="216024"/>
            </a:xfrm>
            <a:prstGeom prst="rect">
              <a:avLst/>
            </a:prstGeom>
            <a:noFill/>
          </p:spPr>
          <p:txBody>
            <a:bodyPr wrap="square" rtlCol="0">
              <a:spAutoFit/>
            </a:bodyPr>
            <a:lstStyle/>
            <a:p>
              <a:pPr algn="r"/>
              <a:r>
                <a:rPr lang="de-DE" sz="800" dirty="0" smtClean="0">
                  <a:solidFill>
                    <a:prstClr val="black">
                      <a:lumMod val="65000"/>
                      <a:lumOff val="35000"/>
                    </a:prstClr>
                  </a:solidFill>
                  <a:latin typeface="Roboto Condensed" pitchFamily="2" charset="0"/>
                  <a:ea typeface="Roboto Condensed" pitchFamily="2" charset="0"/>
                </a:rPr>
                <a:t>10%</a:t>
              </a:r>
              <a:endParaRPr lang="de-DE" sz="800" dirty="0">
                <a:solidFill>
                  <a:prstClr val="black">
                    <a:lumMod val="65000"/>
                    <a:lumOff val="35000"/>
                  </a:prstClr>
                </a:solidFill>
                <a:latin typeface="Roboto Condensed" pitchFamily="2" charset="0"/>
                <a:ea typeface="Roboto Condensed" pitchFamily="2" charset="0"/>
              </a:endParaRPr>
            </a:p>
          </p:txBody>
        </p:sp>
        <p:sp>
          <p:nvSpPr>
            <p:cNvPr id="77" name="Textfeld 76"/>
            <p:cNvSpPr txBox="1"/>
            <p:nvPr/>
          </p:nvSpPr>
          <p:spPr>
            <a:xfrm>
              <a:off x="2125712" y="1604963"/>
              <a:ext cx="351378" cy="216024"/>
            </a:xfrm>
            <a:prstGeom prst="rect">
              <a:avLst/>
            </a:prstGeom>
            <a:noFill/>
          </p:spPr>
          <p:txBody>
            <a:bodyPr wrap="square" rtlCol="0">
              <a:spAutoFit/>
            </a:bodyPr>
            <a:lstStyle/>
            <a:p>
              <a:pPr algn="r"/>
              <a:r>
                <a:rPr lang="de-DE" sz="800" dirty="0" smtClean="0">
                  <a:solidFill>
                    <a:prstClr val="black">
                      <a:lumMod val="65000"/>
                      <a:lumOff val="35000"/>
                    </a:prstClr>
                  </a:solidFill>
                  <a:latin typeface="Roboto Condensed" pitchFamily="2" charset="0"/>
                  <a:ea typeface="Roboto Condensed" pitchFamily="2" charset="0"/>
                </a:rPr>
                <a:t>90%</a:t>
              </a:r>
              <a:endParaRPr lang="de-DE" sz="800" dirty="0">
                <a:solidFill>
                  <a:prstClr val="black">
                    <a:lumMod val="65000"/>
                    <a:lumOff val="35000"/>
                  </a:prstClr>
                </a:solidFill>
                <a:latin typeface="Roboto Condensed" pitchFamily="2" charset="0"/>
                <a:ea typeface="Roboto Condensed" pitchFamily="2" charset="0"/>
              </a:endParaRPr>
            </a:p>
          </p:txBody>
        </p:sp>
      </p:grpSp>
      <p:sp>
        <p:nvSpPr>
          <p:cNvPr id="79" name="Rechteck 78"/>
          <p:cNvSpPr/>
          <p:nvPr/>
        </p:nvSpPr>
        <p:spPr>
          <a:xfrm>
            <a:off x="2483772" y="1491630"/>
            <a:ext cx="1224132" cy="800219"/>
          </a:xfrm>
          <a:prstGeom prst="rect">
            <a:avLst/>
          </a:prstGeom>
        </p:spPr>
        <p:txBody>
          <a:bodyPr wrap="square">
            <a:spAutoFit/>
          </a:bodyPr>
          <a:lstStyle/>
          <a:p>
            <a:pPr marL="285750" indent="-285750" defTabSz="912813">
              <a:spcBef>
                <a:spcPct val="20000"/>
              </a:spcBef>
              <a:defRPr/>
            </a:pPr>
            <a:r>
              <a:rPr lang="de-DE" sz="1000" dirty="0" smtClean="0">
                <a:solidFill>
                  <a:srgbClr val="FFFFFF"/>
                </a:solidFill>
                <a:latin typeface="Roboto Condensed Bold"/>
                <a:ea typeface="Roboto Black" pitchFamily="2" charset="0"/>
                <a:cs typeface="Roboto Condensed Bold"/>
              </a:rPr>
              <a:t>Tarifvergleichsseiten</a:t>
            </a:r>
          </a:p>
          <a:p>
            <a:pPr marL="285750" indent="-285750" defTabSz="912813">
              <a:spcBef>
                <a:spcPct val="20000"/>
              </a:spcBef>
              <a:defRPr/>
            </a:pPr>
            <a:r>
              <a:rPr lang="de-DE" sz="1000" dirty="0" smtClean="0">
                <a:solidFill>
                  <a:srgbClr val="FFFFFF"/>
                </a:solidFill>
                <a:latin typeface="Roboto Condensed Bold"/>
                <a:ea typeface="Roboto Black" pitchFamily="2" charset="0"/>
                <a:cs typeface="Roboto Condensed Bold"/>
              </a:rPr>
              <a:t>Online-Shops</a:t>
            </a:r>
          </a:p>
          <a:p>
            <a:pPr marL="285750" indent="-285750" defTabSz="912813">
              <a:spcBef>
                <a:spcPct val="20000"/>
              </a:spcBef>
              <a:defRPr/>
            </a:pPr>
            <a:r>
              <a:rPr lang="de-DE" sz="1000" dirty="0" smtClean="0">
                <a:solidFill>
                  <a:srgbClr val="FFFFFF"/>
                </a:solidFill>
                <a:latin typeface="Roboto Condensed Bold"/>
                <a:ea typeface="Roboto Black" pitchFamily="2" charset="0"/>
                <a:cs typeface="Roboto Condensed Bold"/>
              </a:rPr>
              <a:t>Bewertungsportalen</a:t>
            </a:r>
          </a:p>
          <a:p>
            <a:pPr marL="285750" indent="-285750" defTabSz="912813">
              <a:spcBef>
                <a:spcPct val="20000"/>
              </a:spcBef>
              <a:defRPr/>
            </a:pPr>
            <a:r>
              <a:rPr lang="de-DE" sz="1000" dirty="0" smtClean="0">
                <a:solidFill>
                  <a:srgbClr val="FFFFFF"/>
                </a:solidFill>
                <a:latin typeface="Roboto Condensed Bold"/>
                <a:ea typeface="Roboto Black" pitchFamily="2" charset="0"/>
                <a:cs typeface="Roboto Condensed Bold"/>
              </a:rPr>
              <a:t>Preisvergleichen</a:t>
            </a:r>
            <a:endParaRPr lang="de-DE" sz="1000" dirty="0">
              <a:solidFill>
                <a:srgbClr val="FFFFFF"/>
              </a:solidFill>
              <a:latin typeface="Roboto Condensed Bold"/>
              <a:ea typeface="Roboto Black" pitchFamily="2" charset="0"/>
              <a:cs typeface="Roboto Condensed Bold"/>
            </a:endParaRPr>
          </a:p>
        </p:txBody>
      </p:sp>
      <p:sp>
        <p:nvSpPr>
          <p:cNvPr id="121" name="Rechteck 120"/>
          <p:cNvSpPr/>
          <p:nvPr/>
        </p:nvSpPr>
        <p:spPr>
          <a:xfrm>
            <a:off x="3923928" y="1497146"/>
            <a:ext cx="3168352" cy="1685077"/>
          </a:xfrm>
          <a:prstGeom prst="rect">
            <a:avLst/>
          </a:prstGeom>
        </p:spPr>
        <p:txBody>
          <a:bodyPr wrap="square">
            <a:spAutoFit/>
          </a:bodyPr>
          <a:lstStyle/>
          <a:p>
            <a:pPr defTabSz="912813">
              <a:lnSpc>
                <a:spcPct val="90000"/>
              </a:lnSpc>
              <a:spcBef>
                <a:spcPct val="20000"/>
              </a:spcBef>
              <a:defRPr/>
            </a:pPr>
            <a:r>
              <a:rPr lang="de-DE" sz="1500" b="1" dirty="0" smtClean="0">
                <a:solidFill>
                  <a:srgbClr val="323232"/>
                </a:solidFill>
                <a:latin typeface="Roboto Condensed" pitchFamily="2" charset="0"/>
                <a:ea typeface="Roboto Condensed" pitchFamily="2" charset="0"/>
                <a:cs typeface="DIN Light"/>
              </a:rPr>
              <a:t>Anzahl der Personen</a:t>
            </a:r>
            <a:r>
              <a:rPr lang="de-DE" sz="1500" dirty="0" smtClean="0">
                <a:solidFill>
                  <a:srgbClr val="323232"/>
                </a:solidFill>
                <a:latin typeface="Roboto Condensed" pitchFamily="2" charset="0"/>
                <a:ea typeface="Roboto Condensed" pitchFamily="2" charset="0"/>
                <a:cs typeface="DIN Light"/>
              </a:rPr>
              <a:t>, die wir monatlich auf unseren Vertragspartner-Seiten als aktive </a:t>
            </a:r>
            <a:r>
              <a:rPr lang="de-DE" sz="1500" b="1" dirty="0" smtClean="0">
                <a:solidFill>
                  <a:srgbClr val="323232"/>
                </a:solidFill>
                <a:latin typeface="Roboto Condensed" pitchFamily="2" charset="0"/>
                <a:ea typeface="Roboto Condensed" pitchFamily="2" charset="0"/>
                <a:cs typeface="DIN Light"/>
              </a:rPr>
              <a:t>Smartphone-Interessenten</a:t>
            </a:r>
            <a:r>
              <a:rPr lang="de-DE" sz="1500" dirty="0" smtClean="0">
                <a:solidFill>
                  <a:srgbClr val="323232"/>
                </a:solidFill>
                <a:latin typeface="Roboto Condensed" pitchFamily="2" charset="0"/>
                <a:ea typeface="Roboto Condensed" pitchFamily="2" charset="0"/>
                <a:cs typeface="DIN Light"/>
              </a:rPr>
              <a:t> </a:t>
            </a:r>
            <a:r>
              <a:rPr lang="de-DE" sz="1500" b="1" dirty="0" smtClean="0">
                <a:solidFill>
                  <a:srgbClr val="323232"/>
                </a:solidFill>
                <a:latin typeface="Roboto Condensed" pitchFamily="2" charset="0"/>
                <a:ea typeface="Roboto Condensed" pitchFamily="2" charset="0"/>
                <a:cs typeface="DIN Light"/>
              </a:rPr>
              <a:t>mit Kaufabsicht </a:t>
            </a:r>
            <a:r>
              <a:rPr lang="de-DE" sz="1500" dirty="0" smtClean="0">
                <a:solidFill>
                  <a:srgbClr val="323232"/>
                </a:solidFill>
                <a:latin typeface="Roboto Condensed" pitchFamily="2" charset="0"/>
                <a:ea typeface="Roboto Condensed" pitchFamily="2" charset="0"/>
                <a:cs typeface="DIN Light"/>
              </a:rPr>
              <a:t>identifizieren: </a:t>
            </a:r>
            <a:endParaRPr lang="de-DE" sz="1500" dirty="0">
              <a:solidFill>
                <a:srgbClr val="323232"/>
              </a:solidFill>
              <a:latin typeface="Roboto Condensed" pitchFamily="2" charset="0"/>
              <a:ea typeface="Roboto Condensed" pitchFamily="2" charset="0"/>
              <a:cs typeface="DIN Light"/>
            </a:endParaRPr>
          </a:p>
          <a:p>
            <a:pPr defTabSz="912813">
              <a:lnSpc>
                <a:spcPct val="90000"/>
              </a:lnSpc>
              <a:spcBef>
                <a:spcPct val="20000"/>
              </a:spcBef>
              <a:defRPr/>
            </a:pPr>
            <a:endParaRPr lang="de-DE" sz="1500" dirty="0" smtClean="0">
              <a:solidFill>
                <a:srgbClr val="323232"/>
              </a:solidFill>
              <a:latin typeface="Roboto Condensed" pitchFamily="2" charset="0"/>
              <a:ea typeface="Roboto Condensed" pitchFamily="2" charset="0"/>
              <a:cs typeface="DIN Light"/>
            </a:endParaRPr>
          </a:p>
          <a:p>
            <a:pPr marL="285750" indent="-285750" defTabSz="912813">
              <a:lnSpc>
                <a:spcPct val="90000"/>
              </a:lnSpc>
              <a:spcBef>
                <a:spcPct val="20000"/>
              </a:spcBef>
              <a:buFontTx/>
              <a:buChar char="-"/>
              <a:defRPr/>
            </a:pPr>
            <a:r>
              <a:rPr lang="de-DE" sz="1500" b="1" dirty="0">
                <a:solidFill>
                  <a:srgbClr val="323232"/>
                </a:solidFill>
                <a:latin typeface="Roboto Condensed" pitchFamily="2" charset="0"/>
                <a:ea typeface="Roboto Condensed" pitchFamily="2" charset="0"/>
                <a:cs typeface="DIN Light"/>
              </a:rPr>
              <a:t>5</a:t>
            </a:r>
            <a:r>
              <a:rPr lang="de-DE" sz="1500" b="1" dirty="0" smtClean="0">
                <a:solidFill>
                  <a:srgbClr val="323232"/>
                </a:solidFill>
                <a:latin typeface="Roboto Condensed" pitchFamily="2" charset="0"/>
                <a:ea typeface="Roboto Condensed" pitchFamily="2" charset="0"/>
                <a:cs typeface="DIN Light"/>
              </a:rPr>
              <a:t>00.000  Smartphone</a:t>
            </a:r>
          </a:p>
          <a:p>
            <a:pPr marL="285750" indent="-285750" defTabSz="912813">
              <a:lnSpc>
                <a:spcPct val="90000"/>
              </a:lnSpc>
              <a:spcBef>
                <a:spcPct val="20000"/>
              </a:spcBef>
              <a:buFontTx/>
              <a:buChar char="-"/>
              <a:defRPr/>
            </a:pPr>
            <a:r>
              <a:rPr lang="de-DE" sz="1500" b="1" dirty="0" smtClean="0">
                <a:solidFill>
                  <a:srgbClr val="323232"/>
                </a:solidFill>
                <a:latin typeface="Roboto Condensed" pitchFamily="2" charset="0"/>
                <a:ea typeface="Roboto Condensed" pitchFamily="2" charset="0"/>
                <a:cs typeface="DIN Light"/>
              </a:rPr>
              <a:t>300.000  Mobilfunk-Tarif</a:t>
            </a:r>
            <a:endParaRPr lang="de-DE" sz="1500" dirty="0" smtClean="0">
              <a:solidFill>
                <a:srgbClr val="323232"/>
              </a:solidFill>
              <a:latin typeface="Roboto Condensed" pitchFamily="2" charset="0"/>
              <a:ea typeface="Roboto Condensed" pitchFamily="2" charset="0"/>
              <a:cs typeface="DIN Light"/>
            </a:endParaRPr>
          </a:p>
        </p:txBody>
      </p:sp>
      <p:sp>
        <p:nvSpPr>
          <p:cNvPr id="69" name="Rechteck 68"/>
          <p:cNvSpPr/>
          <p:nvPr/>
        </p:nvSpPr>
        <p:spPr>
          <a:xfrm>
            <a:off x="3707904" y="958974"/>
            <a:ext cx="3744416" cy="3773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231126531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7"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ppt_w/2"/>
                                          </p:val>
                                        </p:tav>
                                        <p:tav tm="100000">
                                          <p:val>
                                            <p:strVal val="#ppt_x"/>
                                          </p:val>
                                        </p:tav>
                                      </p:tavLst>
                                    </p:anim>
                                    <p:anim calcmode="lin" valueType="num">
                                      <p:cBhvr>
                                        <p:cTn id="12" dur="500" fill="hold"/>
                                        <p:tgtEl>
                                          <p:spTgt spid="11"/>
                                        </p:tgtEl>
                                        <p:attrNameLst>
                                          <p:attrName>ppt_y</p:attrName>
                                        </p:attrNameLst>
                                      </p:cBhvr>
                                      <p:tavLst>
                                        <p:tav tm="0">
                                          <p:val>
                                            <p:strVal val="#ppt_y"/>
                                          </p:val>
                                        </p:tav>
                                        <p:tav tm="100000">
                                          <p:val>
                                            <p:strVal val="#ppt_y"/>
                                          </p:val>
                                        </p:tav>
                                      </p:tavLst>
                                    </p:anim>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strVal val="#ppt_h"/>
                                          </p:val>
                                        </p:tav>
                                        <p:tav tm="100000">
                                          <p:val>
                                            <p:strVal val="#ppt_h"/>
                                          </p:val>
                                        </p:tav>
                                      </p:tavLst>
                                    </p:anim>
                                  </p:childTnLst>
                                </p:cTn>
                              </p:par>
                              <p:par>
                                <p:cTn id="15" presetID="17"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ppt_w/2"/>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21"/>
                                        </p:tgtEl>
                                        <p:attrNameLst>
                                          <p:attrName>style.visibility</p:attrName>
                                        </p:attrNameLst>
                                      </p:cBhvr>
                                      <p:to>
                                        <p:strVal val="visible"/>
                                      </p:to>
                                    </p:set>
                                    <p:animEffect transition="in" filter="fade">
                                      <p:cBhvr>
                                        <p:cTn id="24" dur="500"/>
                                        <p:tgtEl>
                                          <p:spTgt spid="1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1000"/>
                                        <p:tgtEl>
                                          <p:spTgt spid="79"/>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39"/>
                                        </p:tgtEl>
                                        <p:attrNameLst>
                                          <p:attrName>style.visibility</p:attrName>
                                        </p:attrNameLst>
                                      </p:cBhvr>
                                      <p:to>
                                        <p:strVal val="visible"/>
                                      </p:to>
                                    </p:set>
                                    <p:animEffect transition="in" filter="fade">
                                      <p:cBhvr>
                                        <p:cTn id="31" dur="500"/>
                                        <p:tgtEl>
                                          <p:spTgt spid="139"/>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42"/>
                                        </p:tgtEl>
                                        <p:attrNameLst>
                                          <p:attrName>style.visibility</p:attrName>
                                        </p:attrNameLst>
                                      </p:cBhvr>
                                      <p:to>
                                        <p:strVal val="visible"/>
                                      </p:to>
                                    </p:set>
                                    <p:animEffect transition="in" filter="fade">
                                      <p:cBhvr>
                                        <p:cTn id="37" dur="500"/>
                                        <p:tgtEl>
                                          <p:spTgt spid="142"/>
                                        </p:tgtEl>
                                      </p:cBhvr>
                                    </p:animEffec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69"/>
                                        </p:tgtEl>
                                      </p:cBhvr>
                                    </p:animEffect>
                                    <p:set>
                                      <p:cBhvr>
                                        <p:cTn id="45"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21" grpId="0"/>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qdivision-back_2.png"/>
          <p:cNvPicPr>
            <a:picLocks noChangeAspect="1"/>
          </p:cNvPicPr>
          <p:nvPr/>
        </p:nvPicPr>
        <p:blipFill>
          <a:blip r:embed="rId3" cstate="print"/>
          <a:stretch>
            <a:fillRect/>
          </a:stretch>
        </p:blipFill>
        <p:spPr>
          <a:xfrm>
            <a:off x="0" y="0"/>
            <a:ext cx="9144000" cy="5143500"/>
          </a:xfrm>
          <a:prstGeom prst="rect">
            <a:avLst/>
          </a:prstGeom>
        </p:spPr>
      </p:pic>
      <p:grpSp>
        <p:nvGrpSpPr>
          <p:cNvPr id="2" name="Gruppieren 83"/>
          <p:cNvGrpSpPr/>
          <p:nvPr/>
        </p:nvGrpSpPr>
        <p:grpSpPr>
          <a:xfrm>
            <a:off x="179512" y="993090"/>
            <a:ext cx="2131996" cy="2313731"/>
            <a:chOff x="107504" y="741787"/>
            <a:chExt cx="2455025" cy="2664296"/>
          </a:xfrm>
        </p:grpSpPr>
        <p:grpSp>
          <p:nvGrpSpPr>
            <p:cNvPr id="3" name="Gruppieren 92"/>
            <p:cNvGrpSpPr/>
            <p:nvPr/>
          </p:nvGrpSpPr>
          <p:grpSpPr>
            <a:xfrm>
              <a:off x="107504" y="741787"/>
              <a:ext cx="2455025" cy="969715"/>
              <a:chOff x="-1833599" y="2137126"/>
              <a:chExt cx="1299201" cy="513174"/>
            </a:xfrm>
            <a:solidFill>
              <a:schemeClr val="bg1">
                <a:lumMod val="95000"/>
              </a:schemeClr>
            </a:solidFill>
          </p:grpSpPr>
          <p:sp>
            <p:nvSpPr>
              <p:cNvPr id="93" name="Freeform 14"/>
              <p:cNvSpPr>
                <a:spLocks noChangeAspect="1" noEditPoints="1"/>
              </p:cNvSpPr>
              <p:nvPr/>
            </p:nvSpPr>
            <p:spPr bwMode="auto">
              <a:xfrm>
                <a:off x="-1833599" y="2137126"/>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95" name="Freeform 14"/>
              <p:cNvSpPr>
                <a:spLocks noChangeAspect="1" noEditPoints="1"/>
              </p:cNvSpPr>
              <p:nvPr/>
            </p:nvSpPr>
            <p:spPr bwMode="auto">
              <a:xfrm>
                <a:off x="-1645931" y="2137126"/>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99" name="Freeform 14"/>
              <p:cNvSpPr>
                <a:spLocks noChangeAspect="1" noEditPoints="1"/>
              </p:cNvSpPr>
              <p:nvPr/>
            </p:nvSpPr>
            <p:spPr bwMode="auto">
              <a:xfrm>
                <a:off x="-1456106" y="2137126"/>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100" name="Freeform 14"/>
              <p:cNvSpPr>
                <a:spLocks noChangeAspect="1" noEditPoints="1"/>
              </p:cNvSpPr>
              <p:nvPr/>
            </p:nvSpPr>
            <p:spPr bwMode="auto">
              <a:xfrm>
                <a:off x="-1278101" y="2139702"/>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102" name="Freeform 14"/>
              <p:cNvSpPr>
                <a:spLocks noChangeAspect="1" noEditPoints="1"/>
              </p:cNvSpPr>
              <p:nvPr/>
            </p:nvSpPr>
            <p:spPr bwMode="auto">
              <a:xfrm>
                <a:off x="-1090433" y="2139702"/>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103" name="Freeform 14"/>
              <p:cNvSpPr>
                <a:spLocks noChangeAspect="1" noEditPoints="1"/>
              </p:cNvSpPr>
              <p:nvPr/>
            </p:nvSpPr>
            <p:spPr bwMode="auto">
              <a:xfrm>
                <a:off x="-900608" y="2139702"/>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104" name="Freeform 14"/>
              <p:cNvSpPr>
                <a:spLocks noChangeAspect="1" noEditPoints="1"/>
              </p:cNvSpPr>
              <p:nvPr/>
            </p:nvSpPr>
            <p:spPr bwMode="auto">
              <a:xfrm>
                <a:off x="-717555" y="2139124"/>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grpSp>
        <p:grpSp>
          <p:nvGrpSpPr>
            <p:cNvPr id="5" name="Gruppieren 91"/>
            <p:cNvGrpSpPr/>
            <p:nvPr/>
          </p:nvGrpSpPr>
          <p:grpSpPr>
            <a:xfrm>
              <a:off x="179512" y="957811"/>
              <a:ext cx="2376259" cy="2016224"/>
              <a:chOff x="-1548680" y="2715766"/>
              <a:chExt cx="604811" cy="513174"/>
            </a:xfrm>
            <a:solidFill>
              <a:schemeClr val="bg1">
                <a:lumMod val="85000"/>
              </a:schemeClr>
            </a:solidFill>
          </p:grpSpPr>
          <p:sp>
            <p:nvSpPr>
              <p:cNvPr id="90" name="Freeform 14"/>
              <p:cNvSpPr>
                <a:spLocks noChangeAspect="1" noEditPoints="1"/>
              </p:cNvSpPr>
              <p:nvPr/>
            </p:nvSpPr>
            <p:spPr bwMode="auto">
              <a:xfrm>
                <a:off x="-1548680" y="2715766"/>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91" name="Freeform 14"/>
              <p:cNvSpPr>
                <a:spLocks noChangeAspect="1" noEditPoints="1"/>
              </p:cNvSpPr>
              <p:nvPr/>
            </p:nvSpPr>
            <p:spPr bwMode="auto">
              <a:xfrm>
                <a:off x="-1328629" y="2718342"/>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92" name="Freeform 14"/>
              <p:cNvSpPr>
                <a:spLocks noChangeAspect="1" noEditPoints="1"/>
              </p:cNvSpPr>
              <p:nvPr/>
            </p:nvSpPr>
            <p:spPr bwMode="auto">
              <a:xfrm>
                <a:off x="-1127026" y="2718342"/>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grpSp>
        <p:grpSp>
          <p:nvGrpSpPr>
            <p:cNvPr id="6" name="Gruppieren 90"/>
            <p:cNvGrpSpPr/>
            <p:nvPr/>
          </p:nvGrpSpPr>
          <p:grpSpPr>
            <a:xfrm>
              <a:off x="601399" y="1080107"/>
              <a:ext cx="1666345" cy="2325976"/>
              <a:chOff x="-1173122" y="3291830"/>
              <a:chExt cx="366210" cy="511176"/>
            </a:xfrm>
            <a:solidFill>
              <a:schemeClr val="bg1">
                <a:lumMod val="75000"/>
              </a:schemeClr>
            </a:solidFill>
          </p:grpSpPr>
          <p:sp>
            <p:nvSpPr>
              <p:cNvPr id="88" name="Freeform 14"/>
              <p:cNvSpPr>
                <a:spLocks noChangeAspect="1" noEditPoints="1"/>
              </p:cNvSpPr>
              <p:nvPr/>
            </p:nvSpPr>
            <p:spPr bwMode="auto">
              <a:xfrm>
                <a:off x="-1173122" y="3292408"/>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89" name="Freeform 14"/>
              <p:cNvSpPr>
                <a:spLocks noChangeAspect="1" noEditPoints="1"/>
              </p:cNvSpPr>
              <p:nvPr/>
            </p:nvSpPr>
            <p:spPr bwMode="auto">
              <a:xfrm>
                <a:off x="-990069" y="3291830"/>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grpSp>
      </p:grpSp>
      <p:grpSp>
        <p:nvGrpSpPr>
          <p:cNvPr id="8" name="Gruppieren 90"/>
          <p:cNvGrpSpPr/>
          <p:nvPr/>
        </p:nvGrpSpPr>
        <p:grpSpPr>
          <a:xfrm>
            <a:off x="1259636" y="1468608"/>
            <a:ext cx="2448273" cy="2376264"/>
            <a:chOff x="5040297" y="2067693"/>
            <a:chExt cx="2019409" cy="2376264"/>
          </a:xfrm>
        </p:grpSpPr>
        <p:grpSp>
          <p:nvGrpSpPr>
            <p:cNvPr id="9" name="Gruppieren 83"/>
            <p:cNvGrpSpPr/>
            <p:nvPr/>
          </p:nvGrpSpPr>
          <p:grpSpPr>
            <a:xfrm>
              <a:off x="5040297" y="2067693"/>
              <a:ext cx="2019409" cy="2376264"/>
              <a:chOff x="4536241" y="1851669"/>
              <a:chExt cx="2019409" cy="2376264"/>
            </a:xfrm>
          </p:grpSpPr>
          <p:sp>
            <p:nvSpPr>
              <p:cNvPr id="122" name="Rechteck 121"/>
              <p:cNvSpPr/>
              <p:nvPr/>
            </p:nvSpPr>
            <p:spPr>
              <a:xfrm>
                <a:off x="4536241" y="2810794"/>
                <a:ext cx="2019409" cy="1417139"/>
              </a:xfrm>
              <a:prstGeom prst="rect">
                <a:avLst/>
              </a:prstGeom>
              <a:gradFill>
                <a:gsLst>
                  <a:gs pos="0">
                    <a:schemeClr val="bg1">
                      <a:lumMod val="65000"/>
                    </a:schemeClr>
                  </a:gs>
                  <a:gs pos="49000">
                    <a:schemeClr val="bg1">
                      <a:lumMod val="65000"/>
                    </a:schemeClr>
                  </a:gs>
                  <a:gs pos="89000">
                    <a:schemeClr val="bg1">
                      <a:lumMod val="85000"/>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solidFill>
                    <a:prstClr val="white"/>
                  </a:solidFill>
                </a:endParaRPr>
              </a:p>
            </p:txBody>
          </p:sp>
          <p:sp>
            <p:nvSpPr>
              <p:cNvPr id="123" name="Rechteck 122"/>
              <p:cNvSpPr/>
              <p:nvPr/>
            </p:nvSpPr>
            <p:spPr>
              <a:xfrm>
                <a:off x="4595635" y="1851669"/>
                <a:ext cx="1960014" cy="959125"/>
              </a:xfrm>
              <a:prstGeom prst="rect">
                <a:avLst/>
              </a:prstGeom>
              <a:gradFill>
                <a:gsLst>
                  <a:gs pos="0">
                    <a:srgbClr val="C1109F"/>
                  </a:gs>
                  <a:gs pos="49000">
                    <a:srgbClr val="C1109F">
                      <a:alpha val="62000"/>
                    </a:srgbClr>
                  </a:gs>
                  <a:gs pos="90000">
                    <a:srgbClr val="C1109F">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solidFill>
                    <a:prstClr val="white"/>
                  </a:solidFill>
                </a:endParaRPr>
              </a:p>
            </p:txBody>
          </p:sp>
        </p:grpSp>
        <p:pic>
          <p:nvPicPr>
            <p:cNvPr id="120" name="Grafik 119" descr="google.emf"/>
            <p:cNvPicPr>
              <a:picLocks noChangeAspect="1"/>
            </p:cNvPicPr>
            <p:nvPr/>
          </p:nvPicPr>
          <p:blipFill>
            <a:blip r:embed="rId4" cstate="print">
              <a:lum bright="-66000"/>
            </a:blip>
            <a:stretch>
              <a:fillRect/>
            </a:stretch>
          </p:blipFill>
          <p:spPr>
            <a:xfrm>
              <a:off x="6164549" y="3746899"/>
              <a:ext cx="301210" cy="581580"/>
            </a:xfrm>
            <a:prstGeom prst="rect">
              <a:avLst/>
            </a:prstGeom>
            <a:noFill/>
          </p:spPr>
        </p:pic>
        <p:pic>
          <p:nvPicPr>
            <p:cNvPr id="121" name="Grafik 120" descr="amazon_logo.emf"/>
            <p:cNvPicPr>
              <a:picLocks noChangeAspect="1"/>
            </p:cNvPicPr>
            <p:nvPr/>
          </p:nvPicPr>
          <p:blipFill>
            <a:blip r:embed="rId5" cstate="print">
              <a:lum bright="-66000"/>
            </a:blip>
            <a:stretch>
              <a:fillRect/>
            </a:stretch>
          </p:blipFill>
          <p:spPr>
            <a:xfrm>
              <a:off x="6525154" y="3746899"/>
              <a:ext cx="478812" cy="480885"/>
            </a:xfrm>
            <a:prstGeom prst="rect">
              <a:avLst/>
            </a:prstGeom>
            <a:noFill/>
          </p:spPr>
        </p:pic>
      </p:grpSp>
      <p:sp>
        <p:nvSpPr>
          <p:cNvPr id="7" name="Textfeld 37"/>
          <p:cNvSpPr txBox="1">
            <a:spLocks noChangeArrowheads="1"/>
          </p:cNvSpPr>
          <p:nvPr/>
        </p:nvSpPr>
        <p:spPr bwMode="auto">
          <a:xfrm>
            <a:off x="396875" y="1059382"/>
            <a:ext cx="8655050" cy="369332"/>
          </a:xfrm>
          <a:prstGeom prst="rect">
            <a:avLst/>
          </a:prstGeom>
          <a:noFill/>
          <a:ln w="9525">
            <a:noFill/>
            <a:miter lim="800000"/>
            <a:headEnd/>
            <a:tailEnd/>
          </a:ln>
        </p:spPr>
        <p:txBody>
          <a:bodyPr>
            <a:spAutoFit/>
          </a:bodyPr>
          <a:lstStyle/>
          <a:p>
            <a:pPr defTabSz="912813"/>
            <a:endParaRPr lang="de-DE">
              <a:solidFill>
                <a:prstClr val="black"/>
              </a:solidFill>
              <a:latin typeface="DIN Medium" panose="02020500000000000000" pitchFamily="18" charset="0"/>
            </a:endParaRPr>
          </a:p>
        </p:txBody>
      </p:sp>
      <p:grpSp>
        <p:nvGrpSpPr>
          <p:cNvPr id="10" name="Gruppieren 121"/>
          <p:cNvGrpSpPr/>
          <p:nvPr/>
        </p:nvGrpSpPr>
        <p:grpSpPr>
          <a:xfrm>
            <a:off x="0" y="4227934"/>
            <a:ext cx="8460432" cy="360040"/>
            <a:chOff x="0" y="4633725"/>
            <a:chExt cx="8460432" cy="360040"/>
          </a:xfrm>
        </p:grpSpPr>
        <p:sp>
          <p:nvSpPr>
            <p:cNvPr id="124" name="Textfeld 123"/>
            <p:cNvSpPr txBox="1"/>
            <p:nvPr/>
          </p:nvSpPr>
          <p:spPr>
            <a:xfrm>
              <a:off x="0" y="4633725"/>
              <a:ext cx="2771800" cy="276999"/>
            </a:xfrm>
            <a:prstGeom prst="rect">
              <a:avLst/>
            </a:prstGeom>
            <a:noFill/>
          </p:spPr>
          <p:txBody>
            <a:bodyPr wrap="square" rtlCol="0">
              <a:spAutoFit/>
            </a:bodyPr>
            <a:lstStyle/>
            <a:p>
              <a:pPr algn="ctr"/>
              <a:r>
                <a:rPr lang="de-DE" sz="1200" dirty="0" smtClean="0">
                  <a:solidFill>
                    <a:prstClr val="black">
                      <a:lumMod val="50000"/>
                      <a:lumOff val="50000"/>
                    </a:prstClr>
                  </a:solidFill>
                  <a:latin typeface="Roboto Condensed" pitchFamily="2" charset="0"/>
                  <a:ea typeface="Roboto Condensed" pitchFamily="2" charset="0"/>
                </a:rPr>
                <a:t>JAHRE, MONATE, WOCHEN</a:t>
              </a:r>
              <a:endParaRPr lang="de-DE" sz="1200" dirty="0">
                <a:solidFill>
                  <a:prstClr val="black">
                    <a:lumMod val="50000"/>
                    <a:lumOff val="50000"/>
                  </a:prstClr>
                </a:solidFill>
                <a:latin typeface="Roboto Condensed" pitchFamily="2" charset="0"/>
                <a:ea typeface="Roboto Condensed" pitchFamily="2" charset="0"/>
              </a:endParaRPr>
            </a:p>
          </p:txBody>
        </p:sp>
        <p:sp>
          <p:nvSpPr>
            <p:cNvPr id="125" name="Textfeld 124"/>
            <p:cNvSpPr txBox="1"/>
            <p:nvPr/>
          </p:nvSpPr>
          <p:spPr>
            <a:xfrm>
              <a:off x="2483767" y="4633725"/>
              <a:ext cx="1224137" cy="276999"/>
            </a:xfrm>
            <a:prstGeom prst="rect">
              <a:avLst/>
            </a:prstGeom>
            <a:noFill/>
          </p:spPr>
          <p:txBody>
            <a:bodyPr wrap="square" rtlCol="0">
              <a:spAutoFit/>
            </a:bodyPr>
            <a:lstStyle/>
            <a:p>
              <a:pPr algn="ctr"/>
              <a:r>
                <a:rPr lang="de-DE" sz="1200" dirty="0" smtClean="0">
                  <a:solidFill>
                    <a:prstClr val="black">
                      <a:lumMod val="50000"/>
                      <a:lumOff val="50000"/>
                    </a:prstClr>
                  </a:solidFill>
                  <a:latin typeface="Roboto Condensed" pitchFamily="2" charset="0"/>
                  <a:ea typeface="Roboto Condensed" pitchFamily="2" charset="0"/>
                </a:rPr>
                <a:t>5 MINUTEN</a:t>
              </a:r>
              <a:endParaRPr lang="de-DE" sz="1200" dirty="0">
                <a:solidFill>
                  <a:prstClr val="black">
                    <a:lumMod val="50000"/>
                    <a:lumOff val="50000"/>
                  </a:prstClr>
                </a:solidFill>
                <a:latin typeface="Roboto Condensed" pitchFamily="2" charset="0"/>
                <a:ea typeface="Roboto Condensed" pitchFamily="2" charset="0"/>
              </a:endParaRPr>
            </a:p>
          </p:txBody>
        </p:sp>
        <p:sp>
          <p:nvSpPr>
            <p:cNvPr id="126" name="Textfeld 125"/>
            <p:cNvSpPr txBox="1"/>
            <p:nvPr/>
          </p:nvSpPr>
          <p:spPr>
            <a:xfrm>
              <a:off x="6804248" y="4633725"/>
              <a:ext cx="1440160" cy="276999"/>
            </a:xfrm>
            <a:prstGeom prst="rect">
              <a:avLst/>
            </a:prstGeom>
            <a:noFill/>
          </p:spPr>
          <p:txBody>
            <a:bodyPr wrap="square" rtlCol="0">
              <a:spAutoFit/>
            </a:bodyPr>
            <a:lstStyle/>
            <a:p>
              <a:pPr algn="ctr"/>
              <a:r>
                <a:rPr lang="de-DE" sz="1200" dirty="0" smtClean="0">
                  <a:solidFill>
                    <a:prstClr val="black">
                      <a:lumMod val="50000"/>
                      <a:lumOff val="50000"/>
                    </a:prstClr>
                  </a:solidFill>
                  <a:latin typeface="Roboto Condensed" pitchFamily="2" charset="0"/>
                  <a:ea typeface="Roboto Condensed" pitchFamily="2" charset="0"/>
                </a:rPr>
                <a:t>5 MINUTEN</a:t>
              </a:r>
              <a:endParaRPr lang="de-DE" sz="1200" dirty="0">
                <a:solidFill>
                  <a:prstClr val="black">
                    <a:lumMod val="50000"/>
                    <a:lumOff val="50000"/>
                  </a:prstClr>
                </a:solidFill>
                <a:latin typeface="Roboto Condensed" pitchFamily="2" charset="0"/>
                <a:ea typeface="Roboto Condensed" pitchFamily="2" charset="0"/>
              </a:endParaRPr>
            </a:p>
          </p:txBody>
        </p:sp>
        <p:sp>
          <p:nvSpPr>
            <p:cNvPr id="127" name="Textfeld 126"/>
            <p:cNvSpPr txBox="1"/>
            <p:nvPr/>
          </p:nvSpPr>
          <p:spPr>
            <a:xfrm>
              <a:off x="3707904" y="4633725"/>
              <a:ext cx="3096344" cy="276999"/>
            </a:xfrm>
            <a:prstGeom prst="rect">
              <a:avLst/>
            </a:prstGeom>
            <a:noFill/>
          </p:spPr>
          <p:txBody>
            <a:bodyPr wrap="square" rtlCol="0">
              <a:spAutoFit/>
            </a:bodyPr>
            <a:lstStyle/>
            <a:p>
              <a:pPr algn="ctr"/>
              <a:r>
                <a:rPr lang="de-DE" sz="1200" dirty="0">
                  <a:solidFill>
                    <a:prstClr val="black">
                      <a:lumMod val="50000"/>
                      <a:lumOff val="50000"/>
                    </a:prstClr>
                  </a:solidFill>
                  <a:latin typeface="Roboto Condensed" pitchFamily="2" charset="0"/>
                  <a:ea typeface="Roboto Condensed" pitchFamily="2" charset="0"/>
                </a:rPr>
                <a:t> </a:t>
              </a:r>
              <a:r>
                <a:rPr lang="de-DE" sz="1200" dirty="0" smtClean="0">
                  <a:solidFill>
                    <a:prstClr val="black">
                      <a:lumMod val="50000"/>
                      <a:lumOff val="50000"/>
                    </a:prstClr>
                  </a:solidFill>
                  <a:latin typeface="Roboto Condensed" pitchFamily="2" charset="0"/>
                  <a:ea typeface="Roboto Condensed" pitchFamily="2" charset="0"/>
                </a:rPr>
                <a:t>2 WOCHEN</a:t>
              </a:r>
              <a:endParaRPr lang="de-DE" sz="1200" dirty="0">
                <a:solidFill>
                  <a:prstClr val="black">
                    <a:lumMod val="50000"/>
                    <a:lumOff val="50000"/>
                  </a:prstClr>
                </a:solidFill>
                <a:latin typeface="Roboto Condensed" pitchFamily="2" charset="0"/>
                <a:ea typeface="Roboto Condensed" pitchFamily="2" charset="0"/>
              </a:endParaRPr>
            </a:p>
          </p:txBody>
        </p:sp>
        <p:grpSp>
          <p:nvGrpSpPr>
            <p:cNvPr id="11" name="Gruppieren 142"/>
            <p:cNvGrpSpPr/>
            <p:nvPr/>
          </p:nvGrpSpPr>
          <p:grpSpPr>
            <a:xfrm>
              <a:off x="0" y="4849749"/>
              <a:ext cx="8460432" cy="144016"/>
              <a:chOff x="0" y="4849749"/>
              <a:chExt cx="8460432" cy="144016"/>
            </a:xfrm>
          </p:grpSpPr>
          <p:cxnSp>
            <p:nvCxnSpPr>
              <p:cNvPr id="129" name="Gerade Verbindung mit Pfeil 128"/>
              <p:cNvCxnSpPr/>
              <p:nvPr/>
            </p:nvCxnSpPr>
            <p:spPr>
              <a:xfrm flipV="1">
                <a:off x="0" y="4921757"/>
                <a:ext cx="8460432" cy="4797"/>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0" name="Gerade Verbindung 129"/>
              <p:cNvCxnSpPr/>
              <p:nvPr/>
            </p:nvCxnSpPr>
            <p:spPr>
              <a:xfrm>
                <a:off x="2483768" y="4849749"/>
                <a:ext cx="0" cy="144016"/>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Gerade Verbindung 130"/>
              <p:cNvCxnSpPr/>
              <p:nvPr/>
            </p:nvCxnSpPr>
            <p:spPr>
              <a:xfrm>
                <a:off x="6804248" y="4849749"/>
                <a:ext cx="0" cy="144016"/>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Gerade Verbindung 131"/>
              <p:cNvCxnSpPr/>
              <p:nvPr/>
            </p:nvCxnSpPr>
            <p:spPr>
              <a:xfrm>
                <a:off x="3707904" y="4849749"/>
                <a:ext cx="0" cy="144016"/>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 name="Gruppieren 83"/>
          <p:cNvGrpSpPr/>
          <p:nvPr/>
        </p:nvGrpSpPr>
        <p:grpSpPr>
          <a:xfrm>
            <a:off x="3707904" y="1467856"/>
            <a:ext cx="3093962" cy="2376264"/>
            <a:chOff x="4773817" y="1851670"/>
            <a:chExt cx="2462479" cy="2376264"/>
          </a:xfrm>
        </p:grpSpPr>
        <p:sp>
          <p:nvSpPr>
            <p:cNvPr id="61" name="Rechteck 60"/>
            <p:cNvSpPr/>
            <p:nvPr/>
          </p:nvSpPr>
          <p:spPr>
            <a:xfrm>
              <a:off x="4773818" y="2355726"/>
              <a:ext cx="2462478" cy="18722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solidFill>
                  <a:prstClr val="white"/>
                </a:solidFill>
              </a:endParaRPr>
            </a:p>
          </p:txBody>
        </p:sp>
        <p:sp>
          <p:nvSpPr>
            <p:cNvPr id="62" name="Freihandform 61"/>
            <p:cNvSpPr/>
            <p:nvPr/>
          </p:nvSpPr>
          <p:spPr>
            <a:xfrm>
              <a:off x="4773817" y="1851670"/>
              <a:ext cx="2462479" cy="504056"/>
            </a:xfrm>
            <a:custGeom>
              <a:avLst/>
              <a:gdLst>
                <a:gd name="connsiteX0" fmla="*/ 0 w 2462479"/>
                <a:gd name="connsiteY0" fmla="*/ 0 h 504056"/>
                <a:gd name="connsiteX1" fmla="*/ 2462479 w 2462479"/>
                <a:gd name="connsiteY1" fmla="*/ 0 h 504056"/>
                <a:gd name="connsiteX2" fmla="*/ 2462479 w 2462479"/>
                <a:gd name="connsiteY2" fmla="*/ 504056 h 504056"/>
                <a:gd name="connsiteX3" fmla="*/ 0 w 2462479"/>
                <a:gd name="connsiteY3" fmla="*/ 504056 h 504056"/>
                <a:gd name="connsiteX4" fmla="*/ 0 w 2462479"/>
                <a:gd name="connsiteY4" fmla="*/ 0 h 50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479" h="504056">
                  <a:moveTo>
                    <a:pt x="0" y="0"/>
                  </a:moveTo>
                  <a:lnTo>
                    <a:pt x="2462479" y="0"/>
                  </a:lnTo>
                  <a:lnTo>
                    <a:pt x="2462479" y="504056"/>
                  </a:lnTo>
                  <a:lnTo>
                    <a:pt x="0" y="504056"/>
                  </a:lnTo>
                  <a:lnTo>
                    <a:pt x="0" y="0"/>
                  </a:lnTo>
                  <a:close/>
                </a:path>
              </a:pathLst>
            </a:custGeom>
            <a:solidFill>
              <a:srgbClr val="C110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solidFill>
                  <a:prstClr val="white"/>
                </a:solidFill>
              </a:endParaRPr>
            </a:p>
          </p:txBody>
        </p:sp>
      </p:grpSp>
      <p:sp>
        <p:nvSpPr>
          <p:cNvPr id="66" name="Freihandform 65"/>
          <p:cNvSpPr/>
          <p:nvPr/>
        </p:nvSpPr>
        <p:spPr>
          <a:xfrm>
            <a:off x="3707051" y="1923678"/>
            <a:ext cx="3102490" cy="1914897"/>
          </a:xfrm>
          <a:custGeom>
            <a:avLst/>
            <a:gdLst>
              <a:gd name="connsiteX0" fmla="*/ 0 w 2286000"/>
              <a:gd name="connsiteY0" fmla="*/ 492369 h 1186961"/>
              <a:gd name="connsiteX1" fmla="*/ 2277208 w 2286000"/>
              <a:gd name="connsiteY1" fmla="*/ 1186961 h 1186961"/>
              <a:gd name="connsiteX2" fmla="*/ 2286000 w 2286000"/>
              <a:gd name="connsiteY2" fmla="*/ 0 h 1186961"/>
              <a:gd name="connsiteX3" fmla="*/ 35170 w 2286000"/>
              <a:gd name="connsiteY3" fmla="*/ 0 h 1186961"/>
              <a:gd name="connsiteX4" fmla="*/ 0 w 2286000"/>
              <a:gd name="connsiteY4" fmla="*/ 492369 h 1186961"/>
              <a:gd name="connsiteX0" fmla="*/ 296824 w 2250830"/>
              <a:gd name="connsiteY0" fmla="*/ 459146 h 1186961"/>
              <a:gd name="connsiteX1" fmla="*/ 2242038 w 2250830"/>
              <a:gd name="connsiteY1" fmla="*/ 1186961 h 1186961"/>
              <a:gd name="connsiteX2" fmla="*/ 2250830 w 2250830"/>
              <a:gd name="connsiteY2" fmla="*/ 0 h 1186961"/>
              <a:gd name="connsiteX3" fmla="*/ 0 w 2250830"/>
              <a:gd name="connsiteY3" fmla="*/ 0 h 1186961"/>
              <a:gd name="connsiteX4" fmla="*/ 296824 w 2250830"/>
              <a:gd name="connsiteY4" fmla="*/ 459146 h 1186961"/>
              <a:gd name="connsiteX0" fmla="*/ 296824 w 2250830"/>
              <a:gd name="connsiteY0" fmla="*/ 459146 h 1186961"/>
              <a:gd name="connsiteX1" fmla="*/ 2242038 w 2250830"/>
              <a:gd name="connsiteY1" fmla="*/ 1186961 h 1186961"/>
              <a:gd name="connsiteX2" fmla="*/ 2250830 w 2250830"/>
              <a:gd name="connsiteY2" fmla="*/ 0 h 1186961"/>
              <a:gd name="connsiteX3" fmla="*/ 0 w 2250830"/>
              <a:gd name="connsiteY3" fmla="*/ 0 h 1186961"/>
              <a:gd name="connsiteX4" fmla="*/ 296824 w 2250830"/>
              <a:gd name="connsiteY4" fmla="*/ 459146 h 1186961"/>
              <a:gd name="connsiteX0" fmla="*/ 0 w 2314046"/>
              <a:gd name="connsiteY0" fmla="*/ 531154 h 1186961"/>
              <a:gd name="connsiteX1" fmla="*/ 2305254 w 2314046"/>
              <a:gd name="connsiteY1" fmla="*/ 1186961 h 1186961"/>
              <a:gd name="connsiteX2" fmla="*/ 2314046 w 2314046"/>
              <a:gd name="connsiteY2" fmla="*/ 0 h 1186961"/>
              <a:gd name="connsiteX3" fmla="*/ 63216 w 2314046"/>
              <a:gd name="connsiteY3" fmla="*/ 0 h 1186961"/>
              <a:gd name="connsiteX4" fmla="*/ 0 w 2314046"/>
              <a:gd name="connsiteY4" fmla="*/ 531154 h 1186961"/>
              <a:gd name="connsiteX0" fmla="*/ 0 w 2314046"/>
              <a:gd name="connsiteY0" fmla="*/ 531154 h 1186961"/>
              <a:gd name="connsiteX1" fmla="*/ 2305254 w 2314046"/>
              <a:gd name="connsiteY1" fmla="*/ 1186961 h 1186961"/>
              <a:gd name="connsiteX2" fmla="*/ 2314046 w 2314046"/>
              <a:gd name="connsiteY2" fmla="*/ 0 h 1186961"/>
              <a:gd name="connsiteX3" fmla="*/ 0 w 2314046"/>
              <a:gd name="connsiteY3" fmla="*/ 27098 h 1186961"/>
              <a:gd name="connsiteX4" fmla="*/ 0 w 2314046"/>
              <a:gd name="connsiteY4" fmla="*/ 531154 h 1186961"/>
              <a:gd name="connsiteX0" fmla="*/ 0 w 2314046"/>
              <a:gd name="connsiteY0" fmla="*/ 459146 h 1186961"/>
              <a:gd name="connsiteX1" fmla="*/ 2305254 w 2314046"/>
              <a:gd name="connsiteY1" fmla="*/ 1186961 h 1186961"/>
              <a:gd name="connsiteX2" fmla="*/ 2314046 w 2314046"/>
              <a:gd name="connsiteY2" fmla="*/ 0 h 1186961"/>
              <a:gd name="connsiteX3" fmla="*/ 0 w 2314046"/>
              <a:gd name="connsiteY3" fmla="*/ 27098 h 1186961"/>
              <a:gd name="connsiteX4" fmla="*/ 0 w 2314046"/>
              <a:gd name="connsiteY4" fmla="*/ 459146 h 1186961"/>
              <a:gd name="connsiteX0" fmla="*/ 0 w 2314046"/>
              <a:gd name="connsiteY0" fmla="*/ 459146 h 1186961"/>
              <a:gd name="connsiteX1" fmla="*/ 2305254 w 2314046"/>
              <a:gd name="connsiteY1" fmla="*/ 1186961 h 1186961"/>
              <a:gd name="connsiteX2" fmla="*/ 2314046 w 2314046"/>
              <a:gd name="connsiteY2" fmla="*/ 0 h 1186961"/>
              <a:gd name="connsiteX3" fmla="*/ 0 w 2314046"/>
              <a:gd name="connsiteY3" fmla="*/ 27098 h 1186961"/>
              <a:gd name="connsiteX4" fmla="*/ 0 w 2314046"/>
              <a:gd name="connsiteY4" fmla="*/ 459146 h 1186961"/>
              <a:gd name="connsiteX0" fmla="*/ 0 w 2314046"/>
              <a:gd name="connsiteY0" fmla="*/ 459146 h 1186961"/>
              <a:gd name="connsiteX1" fmla="*/ 2305254 w 2314046"/>
              <a:gd name="connsiteY1" fmla="*/ 1186961 h 1186961"/>
              <a:gd name="connsiteX2" fmla="*/ 2314046 w 2314046"/>
              <a:gd name="connsiteY2" fmla="*/ 0 h 1186961"/>
              <a:gd name="connsiteX3" fmla="*/ 0 w 2314046"/>
              <a:gd name="connsiteY3" fmla="*/ 27098 h 1186961"/>
              <a:gd name="connsiteX4" fmla="*/ 0 w 2314046"/>
              <a:gd name="connsiteY4" fmla="*/ 459146 h 1186961"/>
              <a:gd name="connsiteX0" fmla="*/ 0 w 2308185"/>
              <a:gd name="connsiteY0" fmla="*/ 432048 h 1159863"/>
              <a:gd name="connsiteX1" fmla="*/ 2305254 w 2308185"/>
              <a:gd name="connsiteY1" fmla="*/ 1159863 h 1159863"/>
              <a:gd name="connsiteX2" fmla="*/ 2304256 w 2308185"/>
              <a:gd name="connsiteY2" fmla="*/ 0 h 1159863"/>
              <a:gd name="connsiteX3" fmla="*/ 0 w 2308185"/>
              <a:gd name="connsiteY3" fmla="*/ 0 h 1159863"/>
              <a:gd name="connsiteX4" fmla="*/ 0 w 2308185"/>
              <a:gd name="connsiteY4" fmla="*/ 432048 h 1159863"/>
              <a:gd name="connsiteX0" fmla="*/ 8950 w 2308185"/>
              <a:gd name="connsiteY0" fmla="*/ 621063 h 1159863"/>
              <a:gd name="connsiteX1" fmla="*/ 2305254 w 2308185"/>
              <a:gd name="connsiteY1" fmla="*/ 1159863 h 1159863"/>
              <a:gd name="connsiteX2" fmla="*/ 2304256 w 2308185"/>
              <a:gd name="connsiteY2" fmla="*/ 0 h 1159863"/>
              <a:gd name="connsiteX3" fmla="*/ 0 w 2308185"/>
              <a:gd name="connsiteY3" fmla="*/ 0 h 1159863"/>
              <a:gd name="connsiteX4" fmla="*/ 8950 w 2308185"/>
              <a:gd name="connsiteY4" fmla="*/ 621063 h 1159863"/>
              <a:gd name="connsiteX0" fmla="*/ 0 w 2317136"/>
              <a:gd name="connsiteY0" fmla="*/ 492189 h 1159863"/>
              <a:gd name="connsiteX1" fmla="*/ 2314205 w 2317136"/>
              <a:gd name="connsiteY1" fmla="*/ 1159863 h 1159863"/>
              <a:gd name="connsiteX2" fmla="*/ 2313207 w 2317136"/>
              <a:gd name="connsiteY2" fmla="*/ 0 h 1159863"/>
              <a:gd name="connsiteX3" fmla="*/ 8951 w 2317136"/>
              <a:gd name="connsiteY3" fmla="*/ 0 h 1159863"/>
              <a:gd name="connsiteX4" fmla="*/ 0 w 2317136"/>
              <a:gd name="connsiteY4" fmla="*/ 492189 h 1159863"/>
              <a:gd name="connsiteX0" fmla="*/ 0 w 2317136"/>
              <a:gd name="connsiteY0" fmla="*/ 492189 h 1159863"/>
              <a:gd name="connsiteX1" fmla="*/ 2314205 w 2317136"/>
              <a:gd name="connsiteY1" fmla="*/ 1159863 h 1159863"/>
              <a:gd name="connsiteX2" fmla="*/ 2313207 w 2317136"/>
              <a:gd name="connsiteY2" fmla="*/ 0 h 1159863"/>
              <a:gd name="connsiteX3" fmla="*/ 8951 w 2317136"/>
              <a:gd name="connsiteY3" fmla="*/ 0 h 1159863"/>
              <a:gd name="connsiteX4" fmla="*/ 0 w 2317136"/>
              <a:gd name="connsiteY4" fmla="*/ 492189 h 1159863"/>
              <a:gd name="connsiteX0" fmla="*/ 0 w 2317136"/>
              <a:gd name="connsiteY0" fmla="*/ 492189 h 1159863"/>
              <a:gd name="connsiteX1" fmla="*/ 2314205 w 2317136"/>
              <a:gd name="connsiteY1" fmla="*/ 1159863 h 1159863"/>
              <a:gd name="connsiteX2" fmla="*/ 2313207 w 2317136"/>
              <a:gd name="connsiteY2" fmla="*/ 0 h 1159863"/>
              <a:gd name="connsiteX3" fmla="*/ 8951 w 2317136"/>
              <a:gd name="connsiteY3" fmla="*/ 0 h 1159863"/>
              <a:gd name="connsiteX4" fmla="*/ 0 w 2317136"/>
              <a:gd name="connsiteY4" fmla="*/ 492189 h 1159863"/>
              <a:gd name="connsiteX0" fmla="*/ 0 w 2317136"/>
              <a:gd name="connsiteY0" fmla="*/ 492189 h 1159863"/>
              <a:gd name="connsiteX1" fmla="*/ 2314205 w 2317136"/>
              <a:gd name="connsiteY1" fmla="*/ 1159863 h 1159863"/>
              <a:gd name="connsiteX2" fmla="*/ 2313207 w 2317136"/>
              <a:gd name="connsiteY2" fmla="*/ 0 h 1159863"/>
              <a:gd name="connsiteX3" fmla="*/ 8951 w 2317136"/>
              <a:gd name="connsiteY3" fmla="*/ 0 h 1159863"/>
              <a:gd name="connsiteX4" fmla="*/ 0 w 2317136"/>
              <a:gd name="connsiteY4" fmla="*/ 492189 h 1159863"/>
              <a:gd name="connsiteX0" fmla="*/ 0 w 2317136"/>
              <a:gd name="connsiteY0" fmla="*/ 492189 h 1159863"/>
              <a:gd name="connsiteX1" fmla="*/ 2314205 w 2317136"/>
              <a:gd name="connsiteY1" fmla="*/ 1159863 h 1159863"/>
              <a:gd name="connsiteX2" fmla="*/ 2313207 w 2317136"/>
              <a:gd name="connsiteY2" fmla="*/ 0 h 1159863"/>
              <a:gd name="connsiteX3" fmla="*/ 8951 w 2317136"/>
              <a:gd name="connsiteY3" fmla="*/ 0 h 1159863"/>
              <a:gd name="connsiteX4" fmla="*/ 0 w 2317136"/>
              <a:gd name="connsiteY4" fmla="*/ 492189 h 1159863"/>
              <a:gd name="connsiteX0" fmla="*/ 0 w 2317136"/>
              <a:gd name="connsiteY0" fmla="*/ 492189 h 1159863"/>
              <a:gd name="connsiteX1" fmla="*/ 2314205 w 2317136"/>
              <a:gd name="connsiteY1" fmla="*/ 1159863 h 1159863"/>
              <a:gd name="connsiteX2" fmla="*/ 2313207 w 2317136"/>
              <a:gd name="connsiteY2" fmla="*/ 0 h 1159863"/>
              <a:gd name="connsiteX3" fmla="*/ 8951 w 2317136"/>
              <a:gd name="connsiteY3" fmla="*/ 0 h 1159863"/>
              <a:gd name="connsiteX4" fmla="*/ 0 w 2317136"/>
              <a:gd name="connsiteY4" fmla="*/ 492189 h 1159863"/>
              <a:gd name="connsiteX0" fmla="*/ 0 w 2313207"/>
              <a:gd name="connsiteY0" fmla="*/ 492189 h 1236155"/>
              <a:gd name="connsiteX1" fmla="*/ 2306271 w 2313207"/>
              <a:gd name="connsiteY1" fmla="*/ 1236155 h 1236155"/>
              <a:gd name="connsiteX2" fmla="*/ 2313207 w 2313207"/>
              <a:gd name="connsiteY2" fmla="*/ 0 h 1236155"/>
              <a:gd name="connsiteX3" fmla="*/ 8951 w 2313207"/>
              <a:gd name="connsiteY3" fmla="*/ 0 h 1236155"/>
              <a:gd name="connsiteX4" fmla="*/ 0 w 2313207"/>
              <a:gd name="connsiteY4" fmla="*/ 492189 h 1236155"/>
              <a:gd name="connsiteX0" fmla="*/ 0 w 2313207"/>
              <a:gd name="connsiteY0" fmla="*/ 492189 h 1236155"/>
              <a:gd name="connsiteX1" fmla="*/ 2306271 w 2313207"/>
              <a:gd name="connsiteY1" fmla="*/ 1236155 h 1236155"/>
              <a:gd name="connsiteX2" fmla="*/ 2313207 w 2313207"/>
              <a:gd name="connsiteY2" fmla="*/ 0 h 1236155"/>
              <a:gd name="connsiteX3" fmla="*/ 8951 w 2313207"/>
              <a:gd name="connsiteY3" fmla="*/ 0 h 1236155"/>
              <a:gd name="connsiteX4" fmla="*/ 0 w 2313207"/>
              <a:gd name="connsiteY4" fmla="*/ 492189 h 1236155"/>
              <a:gd name="connsiteX0" fmla="*/ 0 w 2320067"/>
              <a:gd name="connsiteY0" fmla="*/ 492189 h 1293033"/>
              <a:gd name="connsiteX1" fmla="*/ 2317136 w 2320067"/>
              <a:gd name="connsiteY1" fmla="*/ 1293033 h 1293033"/>
              <a:gd name="connsiteX2" fmla="*/ 2313207 w 2320067"/>
              <a:gd name="connsiteY2" fmla="*/ 0 h 1293033"/>
              <a:gd name="connsiteX3" fmla="*/ 8951 w 2320067"/>
              <a:gd name="connsiteY3" fmla="*/ 0 h 1293033"/>
              <a:gd name="connsiteX4" fmla="*/ 0 w 2320067"/>
              <a:gd name="connsiteY4" fmla="*/ 492189 h 1293033"/>
              <a:gd name="connsiteX0" fmla="*/ 35801 w 2311116"/>
              <a:gd name="connsiteY0" fmla="*/ 448663 h 1293033"/>
              <a:gd name="connsiteX1" fmla="*/ 2308185 w 2311116"/>
              <a:gd name="connsiteY1" fmla="*/ 1293033 h 1293033"/>
              <a:gd name="connsiteX2" fmla="*/ 2304256 w 2311116"/>
              <a:gd name="connsiteY2" fmla="*/ 0 h 1293033"/>
              <a:gd name="connsiteX3" fmla="*/ 0 w 2311116"/>
              <a:gd name="connsiteY3" fmla="*/ 0 h 1293033"/>
              <a:gd name="connsiteX4" fmla="*/ 35801 w 2311116"/>
              <a:gd name="connsiteY4" fmla="*/ 448663 h 1293033"/>
              <a:gd name="connsiteX0" fmla="*/ 0 w 2311116"/>
              <a:gd name="connsiteY0" fmla="*/ 481127 h 1293033"/>
              <a:gd name="connsiteX1" fmla="*/ 2308185 w 2311116"/>
              <a:gd name="connsiteY1" fmla="*/ 1293033 h 1293033"/>
              <a:gd name="connsiteX2" fmla="*/ 2304256 w 2311116"/>
              <a:gd name="connsiteY2" fmla="*/ 0 h 1293033"/>
              <a:gd name="connsiteX3" fmla="*/ 0 w 2311116"/>
              <a:gd name="connsiteY3" fmla="*/ 0 h 1293033"/>
              <a:gd name="connsiteX4" fmla="*/ 0 w 2311116"/>
              <a:gd name="connsiteY4" fmla="*/ 481127 h 1293033"/>
              <a:gd name="connsiteX0" fmla="*/ 0 w 2311116"/>
              <a:gd name="connsiteY0" fmla="*/ 481127 h 1293033"/>
              <a:gd name="connsiteX1" fmla="*/ 2308185 w 2311116"/>
              <a:gd name="connsiteY1" fmla="*/ 1293033 h 1293033"/>
              <a:gd name="connsiteX2" fmla="*/ 2304256 w 2311116"/>
              <a:gd name="connsiteY2" fmla="*/ 0 h 1293033"/>
              <a:gd name="connsiteX3" fmla="*/ 0 w 2311116"/>
              <a:gd name="connsiteY3" fmla="*/ 0 h 1293033"/>
              <a:gd name="connsiteX4" fmla="*/ 0 w 2311116"/>
              <a:gd name="connsiteY4" fmla="*/ 481127 h 1293033"/>
              <a:gd name="connsiteX0" fmla="*/ 0 w 2311116"/>
              <a:gd name="connsiteY0" fmla="*/ 481127 h 1293033"/>
              <a:gd name="connsiteX1" fmla="*/ 2308185 w 2311116"/>
              <a:gd name="connsiteY1" fmla="*/ 1293033 h 1293033"/>
              <a:gd name="connsiteX2" fmla="*/ 2304256 w 2311116"/>
              <a:gd name="connsiteY2" fmla="*/ 0 h 1293033"/>
              <a:gd name="connsiteX3" fmla="*/ 0 w 2311116"/>
              <a:gd name="connsiteY3" fmla="*/ 0 h 1293033"/>
              <a:gd name="connsiteX4" fmla="*/ 0 w 2311116"/>
              <a:gd name="connsiteY4" fmla="*/ 481127 h 1293033"/>
              <a:gd name="connsiteX0" fmla="*/ 0 w 2311116"/>
              <a:gd name="connsiteY0" fmla="*/ 481127 h 1293033"/>
              <a:gd name="connsiteX1" fmla="*/ 2308185 w 2311116"/>
              <a:gd name="connsiteY1" fmla="*/ 1293033 h 1293033"/>
              <a:gd name="connsiteX2" fmla="*/ 2304256 w 2311116"/>
              <a:gd name="connsiteY2" fmla="*/ 0 h 1293033"/>
              <a:gd name="connsiteX3" fmla="*/ 0 w 2311116"/>
              <a:gd name="connsiteY3" fmla="*/ 0 h 1293033"/>
              <a:gd name="connsiteX4" fmla="*/ 0 w 2311116"/>
              <a:gd name="connsiteY4" fmla="*/ 481127 h 1293033"/>
              <a:gd name="connsiteX0" fmla="*/ 0 w 2311116"/>
              <a:gd name="connsiteY0" fmla="*/ 481127 h 1293033"/>
              <a:gd name="connsiteX1" fmla="*/ 2308185 w 2311116"/>
              <a:gd name="connsiteY1" fmla="*/ 1293033 h 1293033"/>
              <a:gd name="connsiteX2" fmla="*/ 2304256 w 2311116"/>
              <a:gd name="connsiteY2" fmla="*/ 0 h 1293033"/>
              <a:gd name="connsiteX3" fmla="*/ 0 w 2311116"/>
              <a:gd name="connsiteY3" fmla="*/ 0 h 1293033"/>
              <a:gd name="connsiteX4" fmla="*/ 0 w 2311116"/>
              <a:gd name="connsiteY4" fmla="*/ 481127 h 1293033"/>
              <a:gd name="connsiteX0" fmla="*/ 0 w 2311116"/>
              <a:gd name="connsiteY0" fmla="*/ 481127 h 1293033"/>
              <a:gd name="connsiteX1" fmla="*/ 2308185 w 2311116"/>
              <a:gd name="connsiteY1" fmla="*/ 1293033 h 1293033"/>
              <a:gd name="connsiteX2" fmla="*/ 2304256 w 2311116"/>
              <a:gd name="connsiteY2" fmla="*/ 0 h 1293033"/>
              <a:gd name="connsiteX3" fmla="*/ 0 w 2311116"/>
              <a:gd name="connsiteY3" fmla="*/ 0 h 1293033"/>
              <a:gd name="connsiteX4" fmla="*/ 0 w 2311116"/>
              <a:gd name="connsiteY4" fmla="*/ 481127 h 1293033"/>
              <a:gd name="connsiteX0" fmla="*/ 0 w 2311116"/>
              <a:gd name="connsiteY0" fmla="*/ 481127 h 1293033"/>
              <a:gd name="connsiteX1" fmla="*/ 2308185 w 2311116"/>
              <a:gd name="connsiteY1" fmla="*/ 1293033 h 1293033"/>
              <a:gd name="connsiteX2" fmla="*/ 2304256 w 2311116"/>
              <a:gd name="connsiteY2" fmla="*/ 0 h 1293033"/>
              <a:gd name="connsiteX3" fmla="*/ 0 w 2311116"/>
              <a:gd name="connsiteY3" fmla="*/ 0 h 1293033"/>
              <a:gd name="connsiteX4" fmla="*/ 0 w 2311116"/>
              <a:gd name="connsiteY4" fmla="*/ 481127 h 1293033"/>
              <a:gd name="connsiteX0" fmla="*/ 0 w 2311116"/>
              <a:gd name="connsiteY0" fmla="*/ 481127 h 1293033"/>
              <a:gd name="connsiteX1" fmla="*/ 2308185 w 2311116"/>
              <a:gd name="connsiteY1" fmla="*/ 1293033 h 1293033"/>
              <a:gd name="connsiteX2" fmla="*/ 2304256 w 2311116"/>
              <a:gd name="connsiteY2" fmla="*/ 0 h 1293033"/>
              <a:gd name="connsiteX3" fmla="*/ 0 w 2311116"/>
              <a:gd name="connsiteY3" fmla="*/ 0 h 1293033"/>
              <a:gd name="connsiteX4" fmla="*/ 0 w 2311116"/>
              <a:gd name="connsiteY4" fmla="*/ 481127 h 1293033"/>
              <a:gd name="connsiteX0" fmla="*/ 0 w 2313540"/>
              <a:gd name="connsiteY0" fmla="*/ 481127 h 1149057"/>
              <a:gd name="connsiteX1" fmla="*/ 2310609 w 2313540"/>
              <a:gd name="connsiteY1" fmla="*/ 1149057 h 1149057"/>
              <a:gd name="connsiteX2" fmla="*/ 2304256 w 2313540"/>
              <a:gd name="connsiteY2" fmla="*/ 0 h 1149057"/>
              <a:gd name="connsiteX3" fmla="*/ 0 w 2313540"/>
              <a:gd name="connsiteY3" fmla="*/ 0 h 1149057"/>
              <a:gd name="connsiteX4" fmla="*/ 0 w 2313540"/>
              <a:gd name="connsiteY4" fmla="*/ 481127 h 1149057"/>
              <a:gd name="connsiteX0" fmla="*/ 0 w 2313540"/>
              <a:gd name="connsiteY0" fmla="*/ 481127 h 1149057"/>
              <a:gd name="connsiteX1" fmla="*/ 2310609 w 2313540"/>
              <a:gd name="connsiteY1" fmla="*/ 1149057 h 1149057"/>
              <a:gd name="connsiteX2" fmla="*/ 2304256 w 2313540"/>
              <a:gd name="connsiteY2" fmla="*/ 0 h 1149057"/>
              <a:gd name="connsiteX3" fmla="*/ 0 w 2313540"/>
              <a:gd name="connsiteY3" fmla="*/ 0 h 1149057"/>
              <a:gd name="connsiteX4" fmla="*/ 0 w 2313540"/>
              <a:gd name="connsiteY4" fmla="*/ 481127 h 1149057"/>
              <a:gd name="connsiteX0" fmla="*/ 637 w 2313540"/>
              <a:gd name="connsiteY0" fmla="*/ 309362 h 1149057"/>
              <a:gd name="connsiteX1" fmla="*/ 2310609 w 2313540"/>
              <a:gd name="connsiteY1" fmla="*/ 1149057 h 1149057"/>
              <a:gd name="connsiteX2" fmla="*/ 2304256 w 2313540"/>
              <a:gd name="connsiteY2" fmla="*/ 0 h 1149057"/>
              <a:gd name="connsiteX3" fmla="*/ 0 w 2313540"/>
              <a:gd name="connsiteY3" fmla="*/ 0 h 1149057"/>
              <a:gd name="connsiteX4" fmla="*/ 637 w 2313540"/>
              <a:gd name="connsiteY4" fmla="*/ 309362 h 1149057"/>
              <a:gd name="connsiteX0" fmla="*/ 637 w 2313540"/>
              <a:gd name="connsiteY0" fmla="*/ 309362 h 1149057"/>
              <a:gd name="connsiteX1" fmla="*/ 2310609 w 2313540"/>
              <a:gd name="connsiteY1" fmla="*/ 1149057 h 1149057"/>
              <a:gd name="connsiteX2" fmla="*/ 2304256 w 2313540"/>
              <a:gd name="connsiteY2" fmla="*/ 0 h 1149057"/>
              <a:gd name="connsiteX3" fmla="*/ 0 w 2313540"/>
              <a:gd name="connsiteY3" fmla="*/ 0 h 1149057"/>
              <a:gd name="connsiteX4" fmla="*/ 637 w 2313540"/>
              <a:gd name="connsiteY4" fmla="*/ 309362 h 1149057"/>
              <a:gd name="connsiteX0" fmla="*/ 637 w 2313540"/>
              <a:gd name="connsiteY0" fmla="*/ 309362 h 1149057"/>
              <a:gd name="connsiteX1" fmla="*/ 2310609 w 2313540"/>
              <a:gd name="connsiteY1" fmla="*/ 1149057 h 1149057"/>
              <a:gd name="connsiteX2" fmla="*/ 2304256 w 2313540"/>
              <a:gd name="connsiteY2" fmla="*/ 0 h 1149057"/>
              <a:gd name="connsiteX3" fmla="*/ 0 w 2313540"/>
              <a:gd name="connsiteY3" fmla="*/ 0 h 1149057"/>
              <a:gd name="connsiteX4" fmla="*/ 637 w 2313540"/>
              <a:gd name="connsiteY4" fmla="*/ 309362 h 1149057"/>
              <a:gd name="connsiteX0" fmla="*/ 637 w 2313540"/>
              <a:gd name="connsiteY0" fmla="*/ 309362 h 1149057"/>
              <a:gd name="connsiteX1" fmla="*/ 2310609 w 2313540"/>
              <a:gd name="connsiteY1" fmla="*/ 1149057 h 1149057"/>
              <a:gd name="connsiteX2" fmla="*/ 2304256 w 2313540"/>
              <a:gd name="connsiteY2" fmla="*/ 0 h 1149057"/>
              <a:gd name="connsiteX3" fmla="*/ 0 w 2313540"/>
              <a:gd name="connsiteY3" fmla="*/ 0 h 1149057"/>
              <a:gd name="connsiteX4" fmla="*/ 637 w 2313540"/>
              <a:gd name="connsiteY4" fmla="*/ 309362 h 1149057"/>
              <a:gd name="connsiteX0" fmla="*/ 637 w 2314322"/>
              <a:gd name="connsiteY0" fmla="*/ 309362 h 1193252"/>
              <a:gd name="connsiteX1" fmla="*/ 2311391 w 2314322"/>
              <a:gd name="connsiteY1" fmla="*/ 1193252 h 1193252"/>
              <a:gd name="connsiteX2" fmla="*/ 2304256 w 2314322"/>
              <a:gd name="connsiteY2" fmla="*/ 0 h 1193252"/>
              <a:gd name="connsiteX3" fmla="*/ 0 w 2314322"/>
              <a:gd name="connsiteY3" fmla="*/ 0 h 1193252"/>
              <a:gd name="connsiteX4" fmla="*/ 637 w 2314322"/>
              <a:gd name="connsiteY4" fmla="*/ 309362 h 1193252"/>
              <a:gd name="connsiteX0" fmla="*/ 637 w 2314322"/>
              <a:gd name="connsiteY0" fmla="*/ 309362 h 1149057"/>
              <a:gd name="connsiteX1" fmla="*/ 2311391 w 2314322"/>
              <a:gd name="connsiteY1" fmla="*/ 1149057 h 1149057"/>
              <a:gd name="connsiteX2" fmla="*/ 2304256 w 2314322"/>
              <a:gd name="connsiteY2" fmla="*/ 0 h 1149057"/>
              <a:gd name="connsiteX3" fmla="*/ 0 w 2314322"/>
              <a:gd name="connsiteY3" fmla="*/ 0 h 1149057"/>
              <a:gd name="connsiteX4" fmla="*/ 637 w 2314322"/>
              <a:gd name="connsiteY4" fmla="*/ 309362 h 1149057"/>
              <a:gd name="connsiteX0" fmla="*/ 637 w 2315341"/>
              <a:gd name="connsiteY0" fmla="*/ 309362 h 1175257"/>
              <a:gd name="connsiteX1" fmla="*/ 2312410 w 2315341"/>
              <a:gd name="connsiteY1" fmla="*/ 1175257 h 1175257"/>
              <a:gd name="connsiteX2" fmla="*/ 2304256 w 2315341"/>
              <a:gd name="connsiteY2" fmla="*/ 0 h 1175257"/>
              <a:gd name="connsiteX3" fmla="*/ 0 w 2315341"/>
              <a:gd name="connsiteY3" fmla="*/ 0 h 1175257"/>
              <a:gd name="connsiteX4" fmla="*/ 637 w 2315341"/>
              <a:gd name="connsiteY4" fmla="*/ 309362 h 117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341" h="1175257">
                <a:moveTo>
                  <a:pt x="637" y="309362"/>
                </a:moveTo>
                <a:cubicBezTo>
                  <a:pt x="964998" y="313664"/>
                  <a:pt x="1817632" y="919493"/>
                  <a:pt x="2312410" y="1175257"/>
                </a:cubicBezTo>
                <a:cubicBezTo>
                  <a:pt x="2315341" y="779603"/>
                  <a:pt x="2301325" y="395654"/>
                  <a:pt x="2304256" y="0"/>
                </a:cubicBezTo>
                <a:lnTo>
                  <a:pt x="0" y="0"/>
                </a:lnTo>
                <a:cubicBezTo>
                  <a:pt x="212" y="103121"/>
                  <a:pt x="425" y="206241"/>
                  <a:pt x="637" y="309362"/>
                </a:cubicBezTo>
                <a:close/>
              </a:path>
            </a:pathLst>
          </a:custGeom>
          <a:solidFill>
            <a:srgbClr val="C11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68" name="Rechteck 67"/>
          <p:cNvSpPr/>
          <p:nvPr/>
        </p:nvSpPr>
        <p:spPr>
          <a:xfrm>
            <a:off x="3707904" y="1493371"/>
            <a:ext cx="3024336" cy="461665"/>
          </a:xfrm>
          <a:prstGeom prst="rect">
            <a:avLst/>
          </a:prstGeom>
        </p:spPr>
        <p:txBody>
          <a:bodyPr wrap="square">
            <a:spAutoFit/>
          </a:bodyPr>
          <a:lstStyle/>
          <a:p>
            <a:pPr algn="r"/>
            <a:r>
              <a:rPr lang="de-DE" sz="1200" dirty="0" smtClean="0">
                <a:solidFill>
                  <a:prstClr val="white"/>
                </a:solidFill>
                <a:latin typeface="Roboto Condensed" pitchFamily="2" charset="0"/>
                <a:ea typeface="Roboto Condensed" pitchFamily="2" charset="0"/>
              </a:rPr>
              <a:t>Kauf-Prozess-begleitende Werbung auf Top AGOF-Seiten, Facebook und </a:t>
            </a:r>
            <a:r>
              <a:rPr lang="de-DE" sz="1200" dirty="0" err="1" smtClean="0">
                <a:solidFill>
                  <a:prstClr val="white"/>
                </a:solidFill>
                <a:latin typeface="Roboto Condensed" pitchFamily="2" charset="0"/>
                <a:ea typeface="Roboto Condensed" pitchFamily="2" charset="0"/>
              </a:rPr>
              <a:t>Youtube</a:t>
            </a:r>
            <a:endParaRPr lang="de-DE" sz="1200" dirty="0" smtClean="0">
              <a:solidFill>
                <a:prstClr val="white"/>
              </a:solidFill>
              <a:latin typeface="Roboto Condensed" pitchFamily="2" charset="0"/>
              <a:ea typeface="Roboto Condensed" pitchFamily="2" charset="0"/>
            </a:endParaRPr>
          </a:p>
        </p:txBody>
      </p:sp>
      <p:sp>
        <p:nvSpPr>
          <p:cNvPr id="70" name="Rechteck 69"/>
          <p:cNvSpPr/>
          <p:nvPr/>
        </p:nvSpPr>
        <p:spPr>
          <a:xfrm>
            <a:off x="6300192" y="4155926"/>
            <a:ext cx="2160240" cy="504056"/>
          </a:xfrm>
          <a:prstGeom prst="rect">
            <a:avLst/>
          </a:prstGeom>
          <a:gradFill>
            <a:gsLst>
              <a:gs pos="0">
                <a:schemeClr val="bg1"/>
              </a:gs>
              <a:gs pos="80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1" name="Textfeld 110"/>
          <p:cNvSpPr txBox="1"/>
          <p:nvPr/>
        </p:nvSpPr>
        <p:spPr>
          <a:xfrm>
            <a:off x="251520" y="627534"/>
            <a:ext cx="2808312" cy="338554"/>
          </a:xfrm>
          <a:prstGeom prst="rect">
            <a:avLst/>
          </a:prstGeom>
          <a:noFill/>
        </p:spPr>
        <p:txBody>
          <a:bodyPr wrap="square" rtlCol="0">
            <a:spAutoFit/>
          </a:bodyPr>
          <a:lstStyle/>
          <a:p>
            <a:r>
              <a:rPr lang="de-DE" sz="1600" kern="0" dirty="0" smtClean="0">
                <a:solidFill>
                  <a:srgbClr val="005FB4"/>
                </a:solidFill>
                <a:latin typeface="Roboto Condensed" pitchFamily="2" charset="0"/>
                <a:ea typeface="Roboto Condensed" pitchFamily="2" charset="0"/>
              </a:rPr>
              <a:t>Kaufinteressent JETZT</a:t>
            </a:r>
            <a:endParaRPr lang="de-DE" sz="1600" kern="0" baseline="30000" dirty="0">
              <a:solidFill>
                <a:srgbClr val="005FB4"/>
              </a:solidFill>
              <a:latin typeface="Roboto Condensed" pitchFamily="2" charset="0"/>
              <a:ea typeface="Roboto Condensed" pitchFamily="2" charset="0"/>
            </a:endParaRPr>
          </a:p>
        </p:txBody>
      </p:sp>
      <p:sp>
        <p:nvSpPr>
          <p:cNvPr id="135" name="Freeform 14"/>
          <p:cNvSpPr>
            <a:spLocks noChangeAspect="1" noEditPoints="1"/>
          </p:cNvSpPr>
          <p:nvPr/>
        </p:nvSpPr>
        <p:spPr bwMode="auto">
          <a:xfrm>
            <a:off x="899591" y="1454901"/>
            <a:ext cx="852391" cy="2376264"/>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solidFill>
            <a:srgbClr val="C1109F"/>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cxnSp>
        <p:nvCxnSpPr>
          <p:cNvPr id="136" name="Gerade Verbindung 135"/>
          <p:cNvCxnSpPr/>
          <p:nvPr/>
        </p:nvCxnSpPr>
        <p:spPr>
          <a:xfrm>
            <a:off x="2483768" y="771550"/>
            <a:ext cx="0" cy="3816424"/>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7" name="Gerade Verbindung 136"/>
          <p:cNvCxnSpPr/>
          <p:nvPr/>
        </p:nvCxnSpPr>
        <p:spPr>
          <a:xfrm>
            <a:off x="3707904" y="1491630"/>
            <a:ext cx="0" cy="3024336"/>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3" name="Gruppieren 137"/>
          <p:cNvGrpSpPr/>
          <p:nvPr/>
        </p:nvGrpSpPr>
        <p:grpSpPr>
          <a:xfrm>
            <a:off x="2481064" y="628660"/>
            <a:ext cx="2667000" cy="445730"/>
            <a:chOff x="2627784" y="3782204"/>
            <a:chExt cx="2667000" cy="445730"/>
          </a:xfrm>
        </p:grpSpPr>
        <p:sp>
          <p:nvSpPr>
            <p:cNvPr id="140" name="Textfeld 139"/>
            <p:cNvSpPr txBox="1"/>
            <p:nvPr/>
          </p:nvSpPr>
          <p:spPr>
            <a:xfrm>
              <a:off x="2627784" y="3782204"/>
              <a:ext cx="2509432" cy="338554"/>
            </a:xfrm>
            <a:prstGeom prst="rect">
              <a:avLst/>
            </a:prstGeom>
            <a:noFill/>
          </p:spPr>
          <p:txBody>
            <a:bodyPr wrap="square" rtlCol="0">
              <a:spAutoFit/>
            </a:bodyPr>
            <a:lstStyle/>
            <a:p>
              <a:r>
                <a:rPr lang="de-DE" sz="1600" kern="0" dirty="0">
                  <a:solidFill>
                    <a:srgbClr val="005FB4"/>
                  </a:solidFill>
                  <a:latin typeface="Roboto Condensed" pitchFamily="2" charset="0"/>
                  <a:ea typeface="Roboto Condensed" pitchFamily="2" charset="0"/>
                </a:rPr>
                <a:t>sucht Information bei</a:t>
              </a:r>
              <a:r>
                <a:rPr lang="de-DE" sz="1600" kern="0" dirty="0" smtClean="0">
                  <a:solidFill>
                    <a:srgbClr val="005FB4"/>
                  </a:solidFill>
                  <a:latin typeface="Roboto Condensed" pitchFamily="2" charset="0"/>
                  <a:ea typeface="Roboto Condensed" pitchFamily="2" charset="0"/>
                </a:rPr>
                <a:t>… </a:t>
              </a:r>
              <a:endParaRPr lang="de-DE" sz="1600" kern="0" dirty="0">
                <a:solidFill>
                  <a:srgbClr val="005FB4"/>
                </a:solidFill>
                <a:latin typeface="Roboto Condensed" pitchFamily="2" charset="0"/>
                <a:ea typeface="Roboto Condensed" pitchFamily="2" charset="0"/>
              </a:endParaRPr>
            </a:p>
          </p:txBody>
        </p:sp>
        <p:sp>
          <p:nvSpPr>
            <p:cNvPr id="141" name="Textfeld 140"/>
            <p:cNvSpPr txBox="1"/>
            <p:nvPr/>
          </p:nvSpPr>
          <p:spPr>
            <a:xfrm>
              <a:off x="2627784" y="3997102"/>
              <a:ext cx="2667000" cy="230832"/>
            </a:xfrm>
            <a:prstGeom prst="rect">
              <a:avLst/>
            </a:prstGeom>
            <a:noFill/>
          </p:spPr>
          <p:txBody>
            <a:bodyPr wrap="square" rtlCol="0">
              <a:spAutoFit/>
            </a:bodyPr>
            <a:lstStyle/>
            <a:p>
              <a:endParaRPr lang="de-DE" sz="900" dirty="0">
                <a:solidFill>
                  <a:prstClr val="white">
                    <a:lumMod val="65000"/>
                  </a:prstClr>
                </a:solidFill>
                <a:latin typeface="Roboto Condensed" pitchFamily="2" charset="0"/>
                <a:ea typeface="Roboto Condensed" pitchFamily="2" charset="0"/>
              </a:endParaRPr>
            </a:p>
          </p:txBody>
        </p:sp>
      </p:grpSp>
      <p:cxnSp>
        <p:nvCxnSpPr>
          <p:cNvPr id="67" name="Gerade Verbindung 66"/>
          <p:cNvCxnSpPr/>
          <p:nvPr/>
        </p:nvCxnSpPr>
        <p:spPr>
          <a:xfrm>
            <a:off x="6804248" y="771550"/>
            <a:ext cx="0" cy="3744416"/>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9" name="Textfeld 38"/>
          <p:cNvSpPr txBox="1">
            <a:spLocks noChangeArrowheads="1"/>
          </p:cNvSpPr>
          <p:nvPr/>
        </p:nvSpPr>
        <p:spPr bwMode="auto">
          <a:xfrm>
            <a:off x="107503" y="123478"/>
            <a:ext cx="7272809" cy="346249"/>
          </a:xfrm>
          <a:prstGeom prst="rect">
            <a:avLst/>
          </a:prstGeom>
          <a:noFill/>
          <a:ln w="9525">
            <a:noFill/>
            <a:miter lim="800000"/>
            <a:headEnd/>
            <a:tailEnd/>
          </a:ln>
        </p:spPr>
        <p:txBody>
          <a:bodyPr wrap="square">
            <a:spAutoFit/>
          </a:bodyPr>
          <a:lstStyle/>
          <a:p>
            <a:pPr marL="342900" indent="-342900" defTabSz="912813">
              <a:lnSpc>
                <a:spcPct val="90000"/>
              </a:lnSpc>
              <a:spcBef>
                <a:spcPct val="20000"/>
              </a:spcBef>
              <a:defRPr/>
            </a:pPr>
            <a:r>
              <a:rPr lang="de-DE" kern="0" dirty="0" smtClean="0">
                <a:solidFill>
                  <a:srgbClr val="323232"/>
                </a:solidFill>
                <a:latin typeface="Roboto Condensed" pitchFamily="2" charset="0"/>
                <a:ea typeface="Roboto Condensed" pitchFamily="2" charset="0"/>
              </a:rPr>
              <a:t>Schritt 2: </a:t>
            </a:r>
            <a:r>
              <a:rPr lang="de-DE" kern="0" dirty="0" smtClean="0">
                <a:solidFill>
                  <a:srgbClr val="323232"/>
                </a:solidFill>
                <a:latin typeface="Roboto Condensed" pitchFamily="2" charset="0"/>
                <a:ea typeface="Roboto Condensed" pitchFamily="2" charset="0"/>
              </a:rPr>
              <a:t>Melanie</a:t>
            </a:r>
            <a:r>
              <a:rPr lang="de-DE" kern="0" dirty="0" smtClean="0">
                <a:solidFill>
                  <a:srgbClr val="323232"/>
                </a:solidFill>
                <a:latin typeface="Roboto Condensed" pitchFamily="2" charset="0"/>
                <a:ea typeface="Roboto Condensed" pitchFamily="2" charset="0"/>
              </a:rPr>
              <a:t> </a:t>
            </a:r>
            <a:r>
              <a:rPr lang="de-DE" kern="0" dirty="0">
                <a:solidFill>
                  <a:srgbClr val="323232"/>
                </a:solidFill>
                <a:latin typeface="Roboto Condensed" pitchFamily="2" charset="0"/>
                <a:ea typeface="Roboto Condensed" pitchFamily="2" charset="0"/>
              </a:rPr>
              <a:t>sieht die Werbung </a:t>
            </a:r>
            <a:r>
              <a:rPr lang="de-DE" kern="0" dirty="0" smtClean="0">
                <a:solidFill>
                  <a:srgbClr val="323232"/>
                </a:solidFill>
                <a:latin typeface="Roboto Condensed" pitchFamily="2" charset="0"/>
                <a:ea typeface="Roboto Condensed" pitchFamily="2" charset="0"/>
              </a:rPr>
              <a:t>des </a:t>
            </a:r>
            <a:r>
              <a:rPr lang="de-DE" kern="0" dirty="0" err="1" smtClean="0">
                <a:solidFill>
                  <a:srgbClr val="323232"/>
                </a:solidFill>
                <a:latin typeface="Roboto Condensed" pitchFamily="2" charset="0"/>
                <a:ea typeface="Roboto Condensed" pitchFamily="2" charset="0"/>
              </a:rPr>
              <a:t>Advertisers</a:t>
            </a:r>
            <a:r>
              <a:rPr lang="de-DE" kern="0" dirty="0" smtClean="0">
                <a:solidFill>
                  <a:srgbClr val="323232"/>
                </a:solidFill>
                <a:latin typeface="Roboto Condensed" pitchFamily="2" charset="0"/>
                <a:ea typeface="Roboto Condensed" pitchFamily="2" charset="0"/>
              </a:rPr>
              <a:t> auf </a:t>
            </a:r>
            <a:r>
              <a:rPr lang="de-DE" kern="0" dirty="0" smtClean="0">
                <a:solidFill>
                  <a:srgbClr val="323232"/>
                </a:solidFill>
                <a:latin typeface="Roboto Condensed" pitchFamily="2" charset="0"/>
                <a:ea typeface="Roboto Condensed" pitchFamily="2" charset="0"/>
              </a:rPr>
              <a:t>ihren </a:t>
            </a:r>
            <a:r>
              <a:rPr lang="de-DE" kern="0" dirty="0">
                <a:solidFill>
                  <a:srgbClr val="323232"/>
                </a:solidFill>
                <a:latin typeface="Roboto Condensed" pitchFamily="2" charset="0"/>
                <a:ea typeface="Roboto Condensed" pitchFamily="2" charset="0"/>
              </a:rPr>
              <a:t>besuchten Seiten</a:t>
            </a:r>
            <a:endParaRPr lang="de-DE" dirty="0" smtClean="0">
              <a:solidFill>
                <a:srgbClr val="323232"/>
              </a:solidFill>
              <a:latin typeface="Roboto Condensed" pitchFamily="2" charset="0"/>
              <a:ea typeface="Roboto Condensed" pitchFamily="2" charset="0"/>
            </a:endParaRPr>
          </a:p>
        </p:txBody>
      </p:sp>
      <p:grpSp>
        <p:nvGrpSpPr>
          <p:cNvPr id="14" name="Gruppieren 58"/>
          <p:cNvGrpSpPr/>
          <p:nvPr/>
        </p:nvGrpSpPr>
        <p:grpSpPr>
          <a:xfrm>
            <a:off x="2411760" y="1707654"/>
            <a:ext cx="144016" cy="1925166"/>
            <a:chOff x="2411760" y="1707654"/>
            <a:chExt cx="144016" cy="1925166"/>
          </a:xfrm>
        </p:grpSpPr>
        <p:grpSp>
          <p:nvGrpSpPr>
            <p:cNvPr id="15" name="Gruppieren 60"/>
            <p:cNvGrpSpPr/>
            <p:nvPr/>
          </p:nvGrpSpPr>
          <p:grpSpPr>
            <a:xfrm>
              <a:off x="2411760" y="1965573"/>
              <a:ext cx="144016" cy="1440160"/>
              <a:chOff x="13497023" y="1952253"/>
              <a:chExt cx="936104" cy="1440160"/>
            </a:xfrm>
          </p:grpSpPr>
          <p:cxnSp>
            <p:nvCxnSpPr>
              <p:cNvPr id="75" name="Gerade Verbindung 74"/>
              <p:cNvCxnSpPr/>
              <p:nvPr/>
            </p:nvCxnSpPr>
            <p:spPr>
              <a:xfrm>
                <a:off x="13497023" y="3392413"/>
                <a:ext cx="936104" cy="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p:nvCxnSpPr>
            <p:spPr>
              <a:xfrm>
                <a:off x="13497023" y="2914650"/>
                <a:ext cx="936104" cy="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p:nvCxnSpPr>
            <p:spPr>
              <a:xfrm>
                <a:off x="13497023" y="2427734"/>
                <a:ext cx="936104" cy="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p:nvCxnSpPr>
            <p:spPr>
              <a:xfrm>
                <a:off x="13497023" y="1952253"/>
                <a:ext cx="936104" cy="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uppieren 67"/>
            <p:cNvGrpSpPr/>
            <p:nvPr/>
          </p:nvGrpSpPr>
          <p:grpSpPr>
            <a:xfrm>
              <a:off x="2447764" y="1707654"/>
              <a:ext cx="72008" cy="1925166"/>
              <a:chOff x="2465766" y="1726704"/>
              <a:chExt cx="72008" cy="1925166"/>
            </a:xfrm>
          </p:grpSpPr>
          <p:grpSp>
            <p:nvGrpSpPr>
              <p:cNvPr id="17" name="Gruppieren 61"/>
              <p:cNvGrpSpPr/>
              <p:nvPr/>
            </p:nvGrpSpPr>
            <p:grpSpPr>
              <a:xfrm>
                <a:off x="2465766" y="2211710"/>
                <a:ext cx="72008" cy="1440160"/>
                <a:chOff x="13731049" y="1952253"/>
                <a:chExt cx="936104" cy="1440160"/>
              </a:xfrm>
            </p:grpSpPr>
            <p:cxnSp>
              <p:nvCxnSpPr>
                <p:cNvPr id="71" name="Gerade Verbindung 70"/>
                <p:cNvCxnSpPr/>
                <p:nvPr/>
              </p:nvCxnSpPr>
              <p:spPr>
                <a:xfrm>
                  <a:off x="13731049" y="3392413"/>
                  <a:ext cx="936104" cy="0"/>
                </a:xfrm>
                <a:prstGeom prst="line">
                  <a:avLst/>
                </a:prstGeom>
                <a:ln w="19050">
                  <a:solidFill>
                    <a:schemeClr val="tx1">
                      <a:lumMod val="65000"/>
                      <a:lumOff val="3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p:nvCxnSpPr>
              <p:spPr>
                <a:xfrm>
                  <a:off x="13731049" y="2914650"/>
                  <a:ext cx="936104" cy="0"/>
                </a:xfrm>
                <a:prstGeom prst="line">
                  <a:avLst/>
                </a:prstGeom>
                <a:ln w="19050">
                  <a:solidFill>
                    <a:schemeClr val="tx1">
                      <a:lumMod val="65000"/>
                      <a:lumOff val="3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p:nvCxnSpPr>
              <p:spPr>
                <a:xfrm>
                  <a:off x="13731049" y="2427734"/>
                  <a:ext cx="936104" cy="0"/>
                </a:xfrm>
                <a:prstGeom prst="line">
                  <a:avLst/>
                </a:prstGeom>
                <a:ln w="19050">
                  <a:solidFill>
                    <a:schemeClr val="tx1">
                      <a:lumMod val="65000"/>
                      <a:lumOff val="3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a:off x="13731049" y="1952253"/>
                  <a:ext cx="936104" cy="0"/>
                </a:xfrm>
                <a:prstGeom prst="line">
                  <a:avLst/>
                </a:prstGeom>
                <a:ln w="19050">
                  <a:solidFill>
                    <a:schemeClr val="tx1">
                      <a:lumMod val="65000"/>
                      <a:lumOff val="3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65" name="Gerade Verbindung 64"/>
              <p:cNvCxnSpPr/>
              <p:nvPr/>
            </p:nvCxnSpPr>
            <p:spPr>
              <a:xfrm>
                <a:off x="2465766" y="1726704"/>
                <a:ext cx="72008" cy="0"/>
              </a:xfrm>
              <a:prstGeom prst="line">
                <a:avLst/>
              </a:prstGeom>
              <a:ln w="19050">
                <a:solidFill>
                  <a:schemeClr val="tx1">
                    <a:lumMod val="65000"/>
                    <a:lumOff val="35000"/>
                    <a:alpha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 name="Gruppieren 79"/>
          <p:cNvGrpSpPr/>
          <p:nvPr/>
        </p:nvGrpSpPr>
        <p:grpSpPr>
          <a:xfrm>
            <a:off x="3635896" y="1708795"/>
            <a:ext cx="144016" cy="1925166"/>
            <a:chOff x="2411760" y="1707654"/>
            <a:chExt cx="144016" cy="1925166"/>
          </a:xfrm>
        </p:grpSpPr>
        <p:grpSp>
          <p:nvGrpSpPr>
            <p:cNvPr id="19" name="Gruppieren 60"/>
            <p:cNvGrpSpPr/>
            <p:nvPr/>
          </p:nvGrpSpPr>
          <p:grpSpPr>
            <a:xfrm>
              <a:off x="2411760" y="1965573"/>
              <a:ext cx="144016" cy="1440160"/>
              <a:chOff x="13497023" y="1952253"/>
              <a:chExt cx="936104" cy="1440160"/>
            </a:xfrm>
          </p:grpSpPr>
          <p:cxnSp>
            <p:nvCxnSpPr>
              <p:cNvPr id="106" name="Gerade Verbindung 105"/>
              <p:cNvCxnSpPr/>
              <p:nvPr/>
            </p:nvCxnSpPr>
            <p:spPr>
              <a:xfrm>
                <a:off x="13497023" y="3392413"/>
                <a:ext cx="936104" cy="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07" name="Gerade Verbindung 106"/>
              <p:cNvCxnSpPr/>
              <p:nvPr/>
            </p:nvCxnSpPr>
            <p:spPr>
              <a:xfrm>
                <a:off x="13497023" y="2914650"/>
                <a:ext cx="936104" cy="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p:nvCxnSpPr>
            <p:spPr>
              <a:xfrm>
                <a:off x="13497023" y="2427734"/>
                <a:ext cx="936104" cy="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p:nvCxnSpPr>
            <p:spPr>
              <a:xfrm>
                <a:off x="13497023" y="1952253"/>
                <a:ext cx="936104" cy="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uppieren 67"/>
            <p:cNvGrpSpPr/>
            <p:nvPr/>
          </p:nvGrpSpPr>
          <p:grpSpPr>
            <a:xfrm>
              <a:off x="2447764" y="1707654"/>
              <a:ext cx="72008" cy="1925166"/>
              <a:chOff x="2465766" y="1726704"/>
              <a:chExt cx="72008" cy="1925166"/>
            </a:xfrm>
          </p:grpSpPr>
          <p:grpSp>
            <p:nvGrpSpPr>
              <p:cNvPr id="21" name="Gruppieren 61"/>
              <p:cNvGrpSpPr/>
              <p:nvPr/>
            </p:nvGrpSpPr>
            <p:grpSpPr>
              <a:xfrm>
                <a:off x="2465766" y="2211710"/>
                <a:ext cx="72008" cy="1440160"/>
                <a:chOff x="13731049" y="1952253"/>
                <a:chExt cx="936104" cy="1440160"/>
              </a:xfrm>
            </p:grpSpPr>
            <p:cxnSp>
              <p:nvCxnSpPr>
                <p:cNvPr id="96" name="Gerade Verbindung 95"/>
                <p:cNvCxnSpPr/>
                <p:nvPr/>
              </p:nvCxnSpPr>
              <p:spPr>
                <a:xfrm>
                  <a:off x="13731049" y="3392413"/>
                  <a:ext cx="936104" cy="0"/>
                </a:xfrm>
                <a:prstGeom prst="line">
                  <a:avLst/>
                </a:prstGeom>
                <a:ln w="19050">
                  <a:solidFill>
                    <a:schemeClr val="tx1">
                      <a:lumMod val="65000"/>
                      <a:lumOff val="3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7" name="Gerade Verbindung 96"/>
                <p:cNvCxnSpPr/>
                <p:nvPr/>
              </p:nvCxnSpPr>
              <p:spPr>
                <a:xfrm>
                  <a:off x="13731049" y="2914650"/>
                  <a:ext cx="936104" cy="0"/>
                </a:xfrm>
                <a:prstGeom prst="line">
                  <a:avLst/>
                </a:prstGeom>
                <a:ln w="19050">
                  <a:solidFill>
                    <a:schemeClr val="tx1">
                      <a:lumMod val="65000"/>
                      <a:lumOff val="3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Gerade Verbindung 97"/>
                <p:cNvCxnSpPr/>
                <p:nvPr/>
              </p:nvCxnSpPr>
              <p:spPr>
                <a:xfrm>
                  <a:off x="13731049" y="2427734"/>
                  <a:ext cx="936104" cy="0"/>
                </a:xfrm>
                <a:prstGeom prst="line">
                  <a:avLst/>
                </a:prstGeom>
                <a:ln w="19050">
                  <a:solidFill>
                    <a:schemeClr val="tx1">
                      <a:lumMod val="65000"/>
                      <a:lumOff val="3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Gerade Verbindung 100"/>
                <p:cNvCxnSpPr/>
                <p:nvPr/>
              </p:nvCxnSpPr>
              <p:spPr>
                <a:xfrm>
                  <a:off x="13731049" y="1952253"/>
                  <a:ext cx="936104" cy="0"/>
                </a:xfrm>
                <a:prstGeom prst="line">
                  <a:avLst/>
                </a:prstGeom>
                <a:ln w="19050">
                  <a:solidFill>
                    <a:schemeClr val="tx1">
                      <a:lumMod val="65000"/>
                      <a:lumOff val="3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94" name="Gerade Verbindung 93"/>
              <p:cNvCxnSpPr/>
              <p:nvPr/>
            </p:nvCxnSpPr>
            <p:spPr>
              <a:xfrm>
                <a:off x="2465766" y="1726704"/>
                <a:ext cx="72008" cy="0"/>
              </a:xfrm>
              <a:prstGeom prst="line">
                <a:avLst/>
              </a:prstGeom>
              <a:ln w="19050">
                <a:solidFill>
                  <a:schemeClr val="tx1">
                    <a:lumMod val="65000"/>
                    <a:lumOff val="35000"/>
                    <a:alpha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2" name="Gruppieren 149"/>
          <p:cNvGrpSpPr/>
          <p:nvPr/>
        </p:nvGrpSpPr>
        <p:grpSpPr>
          <a:xfrm>
            <a:off x="6732238" y="1707654"/>
            <a:ext cx="73375" cy="1930896"/>
            <a:chOff x="2411758" y="1707654"/>
            <a:chExt cx="73375" cy="1930896"/>
          </a:xfrm>
        </p:grpSpPr>
        <p:grpSp>
          <p:nvGrpSpPr>
            <p:cNvPr id="23" name="Gruppieren 60"/>
            <p:cNvGrpSpPr/>
            <p:nvPr/>
          </p:nvGrpSpPr>
          <p:grpSpPr>
            <a:xfrm>
              <a:off x="2411758" y="1965573"/>
              <a:ext cx="73373" cy="1440160"/>
              <a:chOff x="13497023" y="1952253"/>
              <a:chExt cx="476925" cy="1440160"/>
            </a:xfrm>
          </p:grpSpPr>
          <p:cxnSp>
            <p:nvCxnSpPr>
              <p:cNvPr id="159" name="Gerade Verbindung 158"/>
              <p:cNvCxnSpPr/>
              <p:nvPr/>
            </p:nvCxnSpPr>
            <p:spPr>
              <a:xfrm flipV="1">
                <a:off x="13497023" y="3391868"/>
                <a:ext cx="476925" cy="545"/>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0" name="Gerade Verbindung 159"/>
              <p:cNvCxnSpPr/>
              <p:nvPr/>
            </p:nvCxnSpPr>
            <p:spPr>
              <a:xfrm>
                <a:off x="13497023" y="2914650"/>
                <a:ext cx="476925" cy="573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1" name="Gerade Verbindung 160"/>
              <p:cNvCxnSpPr/>
              <p:nvPr/>
            </p:nvCxnSpPr>
            <p:spPr>
              <a:xfrm>
                <a:off x="13497023" y="2427734"/>
                <a:ext cx="476925" cy="2109"/>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2" name="Gerade Verbindung 161"/>
              <p:cNvCxnSpPr/>
              <p:nvPr/>
            </p:nvCxnSpPr>
            <p:spPr>
              <a:xfrm>
                <a:off x="13497023" y="1952253"/>
                <a:ext cx="468052" cy="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uppieren 67"/>
            <p:cNvGrpSpPr/>
            <p:nvPr/>
          </p:nvGrpSpPr>
          <p:grpSpPr>
            <a:xfrm>
              <a:off x="2447764" y="1707654"/>
              <a:ext cx="37369" cy="1930896"/>
              <a:chOff x="2465766" y="1726704"/>
              <a:chExt cx="37369" cy="1930896"/>
            </a:xfrm>
          </p:grpSpPr>
          <p:grpSp>
            <p:nvGrpSpPr>
              <p:cNvPr id="25" name="Gruppieren 61"/>
              <p:cNvGrpSpPr/>
              <p:nvPr/>
            </p:nvGrpSpPr>
            <p:grpSpPr>
              <a:xfrm>
                <a:off x="2465766" y="2211710"/>
                <a:ext cx="37369" cy="1445890"/>
                <a:chOff x="13731049" y="1952253"/>
                <a:chExt cx="485797" cy="1445890"/>
              </a:xfrm>
            </p:grpSpPr>
            <p:cxnSp>
              <p:nvCxnSpPr>
                <p:cNvPr id="155" name="Gerade Verbindung 154"/>
                <p:cNvCxnSpPr/>
                <p:nvPr/>
              </p:nvCxnSpPr>
              <p:spPr>
                <a:xfrm>
                  <a:off x="13731049" y="3392413"/>
                  <a:ext cx="485797" cy="573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6" name="Gerade Verbindung 155"/>
                <p:cNvCxnSpPr/>
                <p:nvPr/>
              </p:nvCxnSpPr>
              <p:spPr>
                <a:xfrm>
                  <a:off x="13731049" y="2914650"/>
                  <a:ext cx="485797" cy="7243"/>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7" name="Gerade Verbindung 156"/>
                <p:cNvCxnSpPr/>
                <p:nvPr/>
              </p:nvCxnSpPr>
              <p:spPr>
                <a:xfrm flipV="1">
                  <a:off x="13731049" y="2426593"/>
                  <a:ext cx="485797" cy="1141"/>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8" name="Gerade Verbindung 157"/>
                <p:cNvCxnSpPr/>
                <p:nvPr/>
              </p:nvCxnSpPr>
              <p:spPr>
                <a:xfrm>
                  <a:off x="13731049" y="1952253"/>
                  <a:ext cx="468052" cy="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grpSp>
          <p:cxnSp>
            <p:nvCxnSpPr>
              <p:cNvPr id="154" name="Gerade Verbindung 153"/>
              <p:cNvCxnSpPr/>
              <p:nvPr/>
            </p:nvCxnSpPr>
            <p:spPr>
              <a:xfrm>
                <a:off x="2465766" y="1726704"/>
                <a:ext cx="36004" cy="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6" name="Gruppieren 109"/>
          <p:cNvGrpSpPr/>
          <p:nvPr/>
        </p:nvGrpSpPr>
        <p:grpSpPr>
          <a:xfrm>
            <a:off x="2125712" y="1604963"/>
            <a:ext cx="351378" cy="2130549"/>
            <a:chOff x="2125712" y="1604963"/>
            <a:chExt cx="351378" cy="2130549"/>
          </a:xfrm>
        </p:grpSpPr>
        <p:sp>
          <p:nvSpPr>
            <p:cNvPr id="112" name="Textfeld 111"/>
            <p:cNvSpPr txBox="1"/>
            <p:nvPr/>
          </p:nvSpPr>
          <p:spPr>
            <a:xfrm>
              <a:off x="2125712" y="3041898"/>
              <a:ext cx="351378" cy="216024"/>
            </a:xfrm>
            <a:prstGeom prst="rect">
              <a:avLst/>
            </a:prstGeom>
            <a:noFill/>
          </p:spPr>
          <p:txBody>
            <a:bodyPr wrap="square" rtlCol="0">
              <a:spAutoFit/>
            </a:bodyPr>
            <a:lstStyle/>
            <a:p>
              <a:pPr algn="r"/>
              <a:r>
                <a:rPr lang="de-DE" sz="800" dirty="0" smtClean="0">
                  <a:solidFill>
                    <a:prstClr val="black">
                      <a:lumMod val="65000"/>
                      <a:lumOff val="35000"/>
                    </a:prstClr>
                  </a:solidFill>
                  <a:latin typeface="Roboto Condensed" pitchFamily="2" charset="0"/>
                  <a:ea typeface="Roboto Condensed" pitchFamily="2" charset="0"/>
                </a:rPr>
                <a:t>30%</a:t>
              </a:r>
              <a:endParaRPr lang="de-DE" sz="800" dirty="0">
                <a:solidFill>
                  <a:prstClr val="black">
                    <a:lumMod val="65000"/>
                    <a:lumOff val="35000"/>
                  </a:prstClr>
                </a:solidFill>
                <a:latin typeface="Roboto Condensed" pitchFamily="2" charset="0"/>
                <a:ea typeface="Roboto Condensed" pitchFamily="2" charset="0"/>
              </a:endParaRPr>
            </a:p>
          </p:txBody>
        </p:sp>
        <p:sp>
          <p:nvSpPr>
            <p:cNvPr id="113" name="Textfeld 112"/>
            <p:cNvSpPr txBox="1"/>
            <p:nvPr/>
          </p:nvSpPr>
          <p:spPr>
            <a:xfrm>
              <a:off x="2125712" y="2557462"/>
              <a:ext cx="351378" cy="216024"/>
            </a:xfrm>
            <a:prstGeom prst="rect">
              <a:avLst/>
            </a:prstGeom>
            <a:noFill/>
          </p:spPr>
          <p:txBody>
            <a:bodyPr wrap="square" rtlCol="0">
              <a:spAutoFit/>
            </a:bodyPr>
            <a:lstStyle/>
            <a:p>
              <a:pPr algn="r"/>
              <a:r>
                <a:rPr lang="de-DE" sz="800" dirty="0" smtClean="0">
                  <a:solidFill>
                    <a:prstClr val="black">
                      <a:lumMod val="65000"/>
                      <a:lumOff val="35000"/>
                    </a:prstClr>
                  </a:solidFill>
                  <a:latin typeface="Roboto Condensed" pitchFamily="2" charset="0"/>
                  <a:ea typeface="Roboto Condensed" pitchFamily="2" charset="0"/>
                </a:rPr>
                <a:t>50%</a:t>
              </a:r>
              <a:endParaRPr lang="de-DE" sz="800" dirty="0">
                <a:solidFill>
                  <a:prstClr val="black">
                    <a:lumMod val="65000"/>
                    <a:lumOff val="35000"/>
                  </a:prstClr>
                </a:solidFill>
                <a:latin typeface="Roboto Condensed" pitchFamily="2" charset="0"/>
                <a:ea typeface="Roboto Condensed" pitchFamily="2" charset="0"/>
              </a:endParaRPr>
            </a:p>
          </p:txBody>
        </p:sp>
        <p:sp>
          <p:nvSpPr>
            <p:cNvPr id="114" name="Textfeld 113"/>
            <p:cNvSpPr txBox="1"/>
            <p:nvPr/>
          </p:nvSpPr>
          <p:spPr>
            <a:xfrm>
              <a:off x="2125712" y="2081213"/>
              <a:ext cx="351378" cy="216024"/>
            </a:xfrm>
            <a:prstGeom prst="rect">
              <a:avLst/>
            </a:prstGeom>
            <a:noFill/>
          </p:spPr>
          <p:txBody>
            <a:bodyPr wrap="square" rtlCol="0">
              <a:spAutoFit/>
            </a:bodyPr>
            <a:lstStyle/>
            <a:p>
              <a:pPr algn="r"/>
              <a:r>
                <a:rPr lang="de-DE" sz="800" dirty="0" smtClean="0">
                  <a:solidFill>
                    <a:prstClr val="black">
                      <a:lumMod val="65000"/>
                      <a:lumOff val="35000"/>
                    </a:prstClr>
                  </a:solidFill>
                  <a:latin typeface="Roboto Condensed" pitchFamily="2" charset="0"/>
                  <a:ea typeface="Roboto Condensed" pitchFamily="2" charset="0"/>
                </a:rPr>
                <a:t>70%</a:t>
              </a:r>
              <a:endParaRPr lang="de-DE" sz="800" dirty="0">
                <a:solidFill>
                  <a:prstClr val="black">
                    <a:lumMod val="65000"/>
                    <a:lumOff val="35000"/>
                  </a:prstClr>
                </a:solidFill>
                <a:latin typeface="Roboto Condensed" pitchFamily="2" charset="0"/>
                <a:ea typeface="Roboto Condensed" pitchFamily="2" charset="0"/>
              </a:endParaRPr>
            </a:p>
          </p:txBody>
        </p:sp>
        <p:sp>
          <p:nvSpPr>
            <p:cNvPr id="115" name="Textfeld 114"/>
            <p:cNvSpPr txBox="1"/>
            <p:nvPr/>
          </p:nvSpPr>
          <p:spPr>
            <a:xfrm>
              <a:off x="2125712" y="3519488"/>
              <a:ext cx="351378" cy="216024"/>
            </a:xfrm>
            <a:prstGeom prst="rect">
              <a:avLst/>
            </a:prstGeom>
            <a:noFill/>
          </p:spPr>
          <p:txBody>
            <a:bodyPr wrap="square" rtlCol="0">
              <a:spAutoFit/>
            </a:bodyPr>
            <a:lstStyle/>
            <a:p>
              <a:pPr algn="r"/>
              <a:r>
                <a:rPr lang="de-DE" sz="800" dirty="0" smtClean="0">
                  <a:solidFill>
                    <a:prstClr val="black">
                      <a:lumMod val="65000"/>
                      <a:lumOff val="35000"/>
                    </a:prstClr>
                  </a:solidFill>
                  <a:latin typeface="Roboto Condensed" pitchFamily="2" charset="0"/>
                  <a:ea typeface="Roboto Condensed" pitchFamily="2" charset="0"/>
                </a:rPr>
                <a:t>10%</a:t>
              </a:r>
              <a:endParaRPr lang="de-DE" sz="800" dirty="0">
                <a:solidFill>
                  <a:prstClr val="black">
                    <a:lumMod val="65000"/>
                    <a:lumOff val="35000"/>
                  </a:prstClr>
                </a:solidFill>
                <a:latin typeface="Roboto Condensed" pitchFamily="2" charset="0"/>
                <a:ea typeface="Roboto Condensed" pitchFamily="2" charset="0"/>
              </a:endParaRPr>
            </a:p>
          </p:txBody>
        </p:sp>
        <p:sp>
          <p:nvSpPr>
            <p:cNvPr id="128" name="Textfeld 127"/>
            <p:cNvSpPr txBox="1"/>
            <p:nvPr/>
          </p:nvSpPr>
          <p:spPr>
            <a:xfrm>
              <a:off x="2125712" y="1604963"/>
              <a:ext cx="351378" cy="216024"/>
            </a:xfrm>
            <a:prstGeom prst="rect">
              <a:avLst/>
            </a:prstGeom>
            <a:noFill/>
          </p:spPr>
          <p:txBody>
            <a:bodyPr wrap="square" rtlCol="0">
              <a:spAutoFit/>
            </a:bodyPr>
            <a:lstStyle/>
            <a:p>
              <a:pPr algn="r"/>
              <a:r>
                <a:rPr lang="de-DE" sz="800" dirty="0" smtClean="0">
                  <a:solidFill>
                    <a:prstClr val="black">
                      <a:lumMod val="65000"/>
                      <a:lumOff val="35000"/>
                    </a:prstClr>
                  </a:solidFill>
                  <a:latin typeface="Roboto Condensed" pitchFamily="2" charset="0"/>
                  <a:ea typeface="Roboto Condensed" pitchFamily="2" charset="0"/>
                </a:rPr>
                <a:t>90%</a:t>
              </a:r>
              <a:endParaRPr lang="de-DE" sz="800" dirty="0">
                <a:solidFill>
                  <a:prstClr val="black">
                    <a:lumMod val="65000"/>
                    <a:lumOff val="35000"/>
                  </a:prstClr>
                </a:solidFill>
                <a:latin typeface="Roboto Condensed" pitchFamily="2" charset="0"/>
                <a:ea typeface="Roboto Condensed" pitchFamily="2" charset="0"/>
              </a:endParaRPr>
            </a:p>
          </p:txBody>
        </p:sp>
      </p:grpSp>
    </p:spTree>
    <p:extLst>
      <p:ext uri="{BB962C8B-B14F-4D97-AF65-F5344CB8AC3E}">
        <p14:creationId xmlns:p14="http://schemas.microsoft.com/office/powerpoint/2010/main" val="191920785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ppt_w/2"/>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ppt_w</p:attrName>
                                        </p:attrNameLst>
                                      </p:cBhvr>
                                      <p:tavLst>
                                        <p:tav tm="0">
                                          <p:val>
                                            <p:fltVal val="0"/>
                                          </p:val>
                                        </p:tav>
                                        <p:tav tm="100000">
                                          <p:val>
                                            <p:strVal val="#ppt_w"/>
                                          </p:val>
                                        </p:tav>
                                      </p:tavLst>
                                    </p:anim>
                                    <p:anim calcmode="lin" valueType="num">
                                      <p:cBhvr>
                                        <p:cTn id="10" dur="500" fill="hold"/>
                                        <p:tgtEl>
                                          <p:spTgt spid="12"/>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ppt_x</p:attrName>
                                        </p:attrNameLst>
                                      </p:cBhvr>
                                      <p:tavLst>
                                        <p:tav tm="0">
                                          <p:val>
                                            <p:strVal val="#ppt_x-#ppt_w/2"/>
                                          </p:val>
                                        </p:tav>
                                        <p:tav tm="100000">
                                          <p:val>
                                            <p:strVal val="#ppt_x"/>
                                          </p:val>
                                        </p:tav>
                                      </p:tavLst>
                                    </p:anim>
                                    <p:anim calcmode="lin" valueType="num">
                                      <p:cBhvr>
                                        <p:cTn id="14" dur="500" fill="hold"/>
                                        <p:tgtEl>
                                          <p:spTgt spid="66"/>
                                        </p:tgtEl>
                                        <p:attrNameLst>
                                          <p:attrName>ppt_y</p:attrName>
                                        </p:attrNameLst>
                                      </p:cBhvr>
                                      <p:tavLst>
                                        <p:tav tm="0">
                                          <p:val>
                                            <p:strVal val="#ppt_y"/>
                                          </p:val>
                                        </p:tav>
                                        <p:tav tm="100000">
                                          <p:val>
                                            <p:strVal val="#ppt_y"/>
                                          </p:val>
                                        </p:tav>
                                      </p:tavLst>
                                    </p:anim>
                                    <p:anim calcmode="lin" valueType="num">
                                      <p:cBhvr>
                                        <p:cTn id="15" dur="500" fill="hold"/>
                                        <p:tgtEl>
                                          <p:spTgt spid="66"/>
                                        </p:tgtEl>
                                        <p:attrNameLst>
                                          <p:attrName>ppt_w</p:attrName>
                                        </p:attrNameLst>
                                      </p:cBhvr>
                                      <p:tavLst>
                                        <p:tav tm="0">
                                          <p:val>
                                            <p:fltVal val="0"/>
                                          </p:val>
                                        </p:tav>
                                        <p:tav tm="100000">
                                          <p:val>
                                            <p:strVal val="#ppt_w"/>
                                          </p:val>
                                        </p:tav>
                                      </p:tavLst>
                                    </p:anim>
                                    <p:anim calcmode="lin" valueType="num">
                                      <p:cBhvr>
                                        <p:cTn id="16" dur="500" fill="hold"/>
                                        <p:tgtEl>
                                          <p:spTgt spid="66"/>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0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2000"/>
                                        <p:tgtEl>
                                          <p:spTgt spid="2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fade">
                                      <p:cBhvr>
                                        <p:cTn id="2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0" y="0"/>
            <a:ext cx="9179281" cy="5143500"/>
          </a:xfrm>
          <a:prstGeom prst="rect">
            <a:avLst/>
          </a:prstGeom>
          <a:solidFill>
            <a:srgbClr val="27A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 name="Rechteck 1"/>
          <p:cNvSpPr/>
          <p:nvPr/>
        </p:nvSpPr>
        <p:spPr>
          <a:xfrm>
            <a:off x="755576" y="1347614"/>
            <a:ext cx="7632848" cy="3262432"/>
          </a:xfrm>
          <a:prstGeom prst="rect">
            <a:avLst/>
          </a:prstGeom>
        </p:spPr>
        <p:txBody>
          <a:bodyPr wrap="square">
            <a:spAutoFit/>
          </a:bodyPr>
          <a:lstStyle/>
          <a:p>
            <a:pPr algn="just" defTabSz="912813">
              <a:spcBef>
                <a:spcPct val="0"/>
              </a:spcBef>
              <a:spcAft>
                <a:spcPts val="600"/>
              </a:spcAft>
            </a:pPr>
            <a:r>
              <a:rPr lang="de-DE" sz="4000" kern="0" dirty="0">
                <a:solidFill>
                  <a:schemeClr val="bg1"/>
                </a:solidFill>
                <a:latin typeface="Roboto Condensed" panose="02000000000000000000" pitchFamily="2" charset="0"/>
                <a:ea typeface="Roboto Condensed" panose="02000000000000000000" pitchFamily="2" charset="0"/>
                <a:cs typeface="Roboto Condensed Bold"/>
              </a:rPr>
              <a:t>Die Wahl des richtigen Zeitpunkts ist alles. </a:t>
            </a:r>
            <a:r>
              <a:rPr lang="de-DE" sz="4000" kern="0" dirty="0">
                <a:solidFill>
                  <a:schemeClr val="bg1"/>
                </a:solidFill>
                <a:latin typeface="Roboto Condensed" panose="02000000000000000000" pitchFamily="2" charset="0"/>
                <a:ea typeface="Roboto Condensed" panose="02000000000000000000" pitchFamily="2" charset="0"/>
                <a:cs typeface="Roboto Condensed Bold"/>
              </a:rPr>
              <a:t>Auf das Wann kommt es ebenso sehr an wie auf das Wie</a:t>
            </a:r>
            <a:r>
              <a:rPr lang="de-DE" sz="4000" kern="0" dirty="0" smtClean="0">
                <a:solidFill>
                  <a:schemeClr val="bg1"/>
                </a:solidFill>
                <a:latin typeface="Roboto Condensed" panose="02000000000000000000" pitchFamily="2" charset="0"/>
                <a:ea typeface="Roboto Condensed" panose="02000000000000000000" pitchFamily="2" charset="0"/>
                <a:cs typeface="Roboto Condensed Bold"/>
              </a:rPr>
              <a:t>.</a:t>
            </a:r>
          </a:p>
          <a:p>
            <a:pPr algn="r" defTabSz="912813">
              <a:spcBef>
                <a:spcPct val="0"/>
              </a:spcBef>
              <a:spcAft>
                <a:spcPts val="600"/>
              </a:spcAft>
            </a:pPr>
            <a:r>
              <a:rPr lang="de-DE" sz="4000" kern="0" dirty="0">
                <a:solidFill>
                  <a:schemeClr val="bg1"/>
                </a:solidFill>
                <a:latin typeface="Roboto Condensed" panose="02000000000000000000" pitchFamily="2" charset="0"/>
                <a:ea typeface="Roboto Condensed" panose="02000000000000000000" pitchFamily="2" charset="0"/>
                <a:cs typeface="Roboto Condensed Bold"/>
              </a:rPr>
              <a:t>	</a:t>
            </a:r>
            <a:r>
              <a:rPr lang="de-DE" sz="4000" kern="0" dirty="0" smtClean="0">
                <a:solidFill>
                  <a:schemeClr val="bg1"/>
                </a:solidFill>
                <a:latin typeface="Roboto Condensed" panose="02000000000000000000" pitchFamily="2" charset="0"/>
                <a:ea typeface="Roboto Condensed" panose="02000000000000000000" pitchFamily="2" charset="0"/>
                <a:cs typeface="Roboto Condensed Bold"/>
              </a:rPr>
              <a:t>					</a:t>
            </a:r>
            <a:r>
              <a:rPr lang="de-DE" sz="1200" i="1" kern="0" dirty="0" smtClean="0">
                <a:solidFill>
                  <a:schemeClr val="bg1"/>
                </a:solidFill>
                <a:latin typeface="Roboto Condensed" panose="02000000000000000000" pitchFamily="2" charset="0"/>
                <a:ea typeface="Roboto Condensed" panose="02000000000000000000" pitchFamily="2" charset="0"/>
                <a:cs typeface="Roboto Condensed Bold"/>
              </a:rPr>
              <a:t>Zitatgeber unbekannt</a:t>
            </a:r>
            <a:endParaRPr lang="de-DE" sz="1200" i="1" kern="0" dirty="0">
              <a:solidFill>
                <a:schemeClr val="bg1"/>
              </a:solidFill>
              <a:latin typeface="Roboto Condensed" panose="02000000000000000000" pitchFamily="2" charset="0"/>
              <a:ea typeface="Roboto Condensed" panose="02000000000000000000" pitchFamily="2" charset="0"/>
              <a:cs typeface="Roboto Condensed Bold"/>
            </a:endParaRPr>
          </a:p>
          <a:p>
            <a:endParaRPr lang="de-DE" dirty="0"/>
          </a:p>
          <a:p>
            <a:endParaRPr lang="de-DE" dirty="0"/>
          </a:p>
        </p:txBody>
      </p:sp>
    </p:spTree>
    <p:extLst>
      <p:ext uri="{BB962C8B-B14F-4D97-AF65-F5344CB8AC3E}">
        <p14:creationId xmlns:p14="http://schemas.microsoft.com/office/powerpoint/2010/main" val="2332872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qdivision-back_2.png"/>
          <p:cNvPicPr>
            <a:picLocks noChangeAspect="1"/>
          </p:cNvPicPr>
          <p:nvPr/>
        </p:nvPicPr>
        <p:blipFill>
          <a:blip r:embed="rId2" cstate="print"/>
          <a:stretch>
            <a:fillRect/>
          </a:stretch>
        </p:blipFill>
        <p:spPr>
          <a:xfrm>
            <a:off x="0" y="0"/>
            <a:ext cx="9144000" cy="5143500"/>
          </a:xfrm>
          <a:prstGeom prst="rect">
            <a:avLst/>
          </a:prstGeom>
        </p:spPr>
      </p:pic>
      <p:grpSp>
        <p:nvGrpSpPr>
          <p:cNvPr id="2" name="Gruppieren 91"/>
          <p:cNvGrpSpPr/>
          <p:nvPr/>
        </p:nvGrpSpPr>
        <p:grpSpPr>
          <a:xfrm>
            <a:off x="179512" y="993090"/>
            <a:ext cx="2131996" cy="2313731"/>
            <a:chOff x="107504" y="741787"/>
            <a:chExt cx="2455025" cy="2664296"/>
          </a:xfrm>
        </p:grpSpPr>
        <p:grpSp>
          <p:nvGrpSpPr>
            <p:cNvPr id="3" name="Gruppieren 92"/>
            <p:cNvGrpSpPr/>
            <p:nvPr/>
          </p:nvGrpSpPr>
          <p:grpSpPr>
            <a:xfrm>
              <a:off x="107504" y="741787"/>
              <a:ext cx="2455025" cy="969715"/>
              <a:chOff x="-1833599" y="2137126"/>
              <a:chExt cx="1299201" cy="513174"/>
            </a:xfrm>
            <a:solidFill>
              <a:schemeClr val="bg1">
                <a:lumMod val="95000"/>
              </a:schemeClr>
            </a:solidFill>
          </p:grpSpPr>
          <p:sp>
            <p:nvSpPr>
              <p:cNvPr id="111" name="Freeform 14"/>
              <p:cNvSpPr>
                <a:spLocks noChangeAspect="1" noEditPoints="1"/>
              </p:cNvSpPr>
              <p:nvPr/>
            </p:nvSpPr>
            <p:spPr bwMode="auto">
              <a:xfrm>
                <a:off x="-1833599" y="2137126"/>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114" name="Freeform 14"/>
              <p:cNvSpPr>
                <a:spLocks noChangeAspect="1" noEditPoints="1"/>
              </p:cNvSpPr>
              <p:nvPr/>
            </p:nvSpPr>
            <p:spPr bwMode="auto">
              <a:xfrm>
                <a:off x="-1645931" y="2137126"/>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116" name="Freeform 14"/>
              <p:cNvSpPr>
                <a:spLocks noChangeAspect="1" noEditPoints="1"/>
              </p:cNvSpPr>
              <p:nvPr/>
            </p:nvSpPr>
            <p:spPr bwMode="auto">
              <a:xfrm>
                <a:off x="-1456106" y="2137126"/>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118" name="Freeform 14"/>
              <p:cNvSpPr>
                <a:spLocks noChangeAspect="1" noEditPoints="1"/>
              </p:cNvSpPr>
              <p:nvPr/>
            </p:nvSpPr>
            <p:spPr bwMode="auto">
              <a:xfrm>
                <a:off x="-1278101" y="2139702"/>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119" name="Freeform 14"/>
              <p:cNvSpPr>
                <a:spLocks noChangeAspect="1" noEditPoints="1"/>
              </p:cNvSpPr>
              <p:nvPr/>
            </p:nvSpPr>
            <p:spPr bwMode="auto">
              <a:xfrm>
                <a:off x="-1090433" y="2139702"/>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120" name="Freeform 14"/>
              <p:cNvSpPr>
                <a:spLocks noChangeAspect="1" noEditPoints="1"/>
              </p:cNvSpPr>
              <p:nvPr/>
            </p:nvSpPr>
            <p:spPr bwMode="auto">
              <a:xfrm>
                <a:off x="-900608" y="2139702"/>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122" name="Freeform 14"/>
              <p:cNvSpPr>
                <a:spLocks noChangeAspect="1" noEditPoints="1"/>
              </p:cNvSpPr>
              <p:nvPr/>
            </p:nvSpPr>
            <p:spPr bwMode="auto">
              <a:xfrm>
                <a:off x="-717555" y="2139124"/>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grpSp>
        <p:grpSp>
          <p:nvGrpSpPr>
            <p:cNvPr id="5" name="Gruppieren 91"/>
            <p:cNvGrpSpPr/>
            <p:nvPr/>
          </p:nvGrpSpPr>
          <p:grpSpPr>
            <a:xfrm>
              <a:off x="179512" y="957811"/>
              <a:ext cx="2376259" cy="2016224"/>
              <a:chOff x="-1548680" y="2715766"/>
              <a:chExt cx="604811" cy="513174"/>
            </a:xfrm>
            <a:solidFill>
              <a:schemeClr val="bg1">
                <a:lumMod val="85000"/>
              </a:schemeClr>
            </a:solidFill>
          </p:grpSpPr>
          <p:sp>
            <p:nvSpPr>
              <p:cNvPr id="103" name="Freeform 14"/>
              <p:cNvSpPr>
                <a:spLocks noChangeAspect="1" noEditPoints="1"/>
              </p:cNvSpPr>
              <p:nvPr/>
            </p:nvSpPr>
            <p:spPr bwMode="auto">
              <a:xfrm>
                <a:off x="-1548680" y="2715766"/>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104" name="Freeform 14"/>
              <p:cNvSpPr>
                <a:spLocks noChangeAspect="1" noEditPoints="1"/>
              </p:cNvSpPr>
              <p:nvPr/>
            </p:nvSpPr>
            <p:spPr bwMode="auto">
              <a:xfrm>
                <a:off x="-1328629" y="2718342"/>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105" name="Freeform 14"/>
              <p:cNvSpPr>
                <a:spLocks noChangeAspect="1" noEditPoints="1"/>
              </p:cNvSpPr>
              <p:nvPr/>
            </p:nvSpPr>
            <p:spPr bwMode="auto">
              <a:xfrm>
                <a:off x="-1127026" y="2718342"/>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grpSp>
        <p:grpSp>
          <p:nvGrpSpPr>
            <p:cNvPr id="6" name="Gruppieren 90"/>
            <p:cNvGrpSpPr/>
            <p:nvPr/>
          </p:nvGrpSpPr>
          <p:grpSpPr>
            <a:xfrm>
              <a:off x="601399" y="1080107"/>
              <a:ext cx="1666345" cy="2325976"/>
              <a:chOff x="-1173122" y="3291830"/>
              <a:chExt cx="366210" cy="511176"/>
            </a:xfrm>
            <a:solidFill>
              <a:schemeClr val="bg1">
                <a:lumMod val="75000"/>
              </a:schemeClr>
            </a:solidFill>
          </p:grpSpPr>
          <p:sp>
            <p:nvSpPr>
              <p:cNvPr id="100" name="Freeform 14"/>
              <p:cNvSpPr>
                <a:spLocks noChangeAspect="1" noEditPoints="1"/>
              </p:cNvSpPr>
              <p:nvPr/>
            </p:nvSpPr>
            <p:spPr bwMode="auto">
              <a:xfrm>
                <a:off x="-1173122" y="3292408"/>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sp>
            <p:nvSpPr>
              <p:cNvPr id="102" name="Freeform 14"/>
              <p:cNvSpPr>
                <a:spLocks noChangeAspect="1" noEditPoints="1"/>
              </p:cNvSpPr>
              <p:nvPr/>
            </p:nvSpPr>
            <p:spPr bwMode="auto">
              <a:xfrm>
                <a:off x="-990069" y="3291830"/>
                <a:ext cx="183157" cy="510598"/>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grpSp>
      </p:grpSp>
      <p:grpSp>
        <p:nvGrpSpPr>
          <p:cNvPr id="8" name="Gruppieren 90"/>
          <p:cNvGrpSpPr/>
          <p:nvPr/>
        </p:nvGrpSpPr>
        <p:grpSpPr>
          <a:xfrm>
            <a:off x="1259636" y="1468608"/>
            <a:ext cx="2448273" cy="2376264"/>
            <a:chOff x="5040297" y="2067693"/>
            <a:chExt cx="2019409" cy="2376264"/>
          </a:xfrm>
        </p:grpSpPr>
        <p:grpSp>
          <p:nvGrpSpPr>
            <p:cNvPr id="9" name="Gruppieren 83"/>
            <p:cNvGrpSpPr/>
            <p:nvPr/>
          </p:nvGrpSpPr>
          <p:grpSpPr>
            <a:xfrm>
              <a:off x="5040297" y="2067693"/>
              <a:ext cx="2019409" cy="2376264"/>
              <a:chOff x="4536241" y="1851669"/>
              <a:chExt cx="2019409" cy="2376264"/>
            </a:xfrm>
          </p:grpSpPr>
          <p:sp>
            <p:nvSpPr>
              <p:cNvPr id="141" name="Rechteck 140"/>
              <p:cNvSpPr/>
              <p:nvPr/>
            </p:nvSpPr>
            <p:spPr>
              <a:xfrm>
                <a:off x="4536241" y="2810794"/>
                <a:ext cx="2019409" cy="1417139"/>
              </a:xfrm>
              <a:prstGeom prst="rect">
                <a:avLst/>
              </a:prstGeom>
              <a:gradFill>
                <a:gsLst>
                  <a:gs pos="0">
                    <a:schemeClr val="bg1">
                      <a:lumMod val="65000"/>
                    </a:schemeClr>
                  </a:gs>
                  <a:gs pos="49000">
                    <a:schemeClr val="bg1">
                      <a:lumMod val="65000"/>
                    </a:schemeClr>
                  </a:gs>
                  <a:gs pos="89000">
                    <a:schemeClr val="bg1">
                      <a:lumMod val="85000"/>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solidFill>
                    <a:prstClr val="white"/>
                  </a:solidFill>
                </a:endParaRPr>
              </a:p>
            </p:txBody>
          </p:sp>
          <p:sp>
            <p:nvSpPr>
              <p:cNvPr id="143" name="Rechteck 142"/>
              <p:cNvSpPr/>
              <p:nvPr/>
            </p:nvSpPr>
            <p:spPr>
              <a:xfrm>
                <a:off x="4595635" y="1851669"/>
                <a:ext cx="1960014" cy="959125"/>
              </a:xfrm>
              <a:prstGeom prst="rect">
                <a:avLst/>
              </a:prstGeom>
              <a:gradFill>
                <a:gsLst>
                  <a:gs pos="0">
                    <a:srgbClr val="C1109F"/>
                  </a:gs>
                  <a:gs pos="49000">
                    <a:srgbClr val="C1109F">
                      <a:alpha val="62000"/>
                    </a:srgbClr>
                  </a:gs>
                  <a:gs pos="90000">
                    <a:srgbClr val="C1109F">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solidFill>
                    <a:prstClr val="white"/>
                  </a:solidFill>
                </a:endParaRPr>
              </a:p>
            </p:txBody>
          </p:sp>
        </p:grpSp>
        <p:pic>
          <p:nvPicPr>
            <p:cNvPr id="138" name="Grafik 137" descr="google.emf"/>
            <p:cNvPicPr>
              <a:picLocks noChangeAspect="1"/>
            </p:cNvPicPr>
            <p:nvPr/>
          </p:nvPicPr>
          <p:blipFill>
            <a:blip r:embed="rId3" cstate="print">
              <a:lum bright="-66000"/>
            </a:blip>
            <a:stretch>
              <a:fillRect/>
            </a:stretch>
          </p:blipFill>
          <p:spPr>
            <a:xfrm>
              <a:off x="6164549" y="3746899"/>
              <a:ext cx="301210" cy="581580"/>
            </a:xfrm>
            <a:prstGeom prst="rect">
              <a:avLst/>
            </a:prstGeom>
            <a:noFill/>
          </p:spPr>
        </p:pic>
        <p:pic>
          <p:nvPicPr>
            <p:cNvPr id="140" name="Grafik 139" descr="amazon_logo.emf"/>
            <p:cNvPicPr>
              <a:picLocks noChangeAspect="1"/>
            </p:cNvPicPr>
            <p:nvPr/>
          </p:nvPicPr>
          <p:blipFill>
            <a:blip r:embed="rId4" cstate="print">
              <a:lum bright="-66000"/>
            </a:blip>
            <a:stretch>
              <a:fillRect/>
            </a:stretch>
          </p:blipFill>
          <p:spPr>
            <a:xfrm>
              <a:off x="6525154" y="3746899"/>
              <a:ext cx="478812" cy="480885"/>
            </a:xfrm>
            <a:prstGeom prst="rect">
              <a:avLst/>
            </a:prstGeom>
            <a:noFill/>
          </p:spPr>
        </p:pic>
      </p:grpSp>
      <p:sp>
        <p:nvSpPr>
          <p:cNvPr id="7" name="Textfeld 37"/>
          <p:cNvSpPr txBox="1">
            <a:spLocks noChangeArrowheads="1"/>
          </p:cNvSpPr>
          <p:nvPr/>
        </p:nvSpPr>
        <p:spPr bwMode="auto">
          <a:xfrm>
            <a:off x="396875" y="915366"/>
            <a:ext cx="8655050" cy="369332"/>
          </a:xfrm>
          <a:prstGeom prst="rect">
            <a:avLst/>
          </a:prstGeom>
          <a:noFill/>
          <a:ln w="9525">
            <a:noFill/>
            <a:miter lim="800000"/>
            <a:headEnd/>
            <a:tailEnd/>
          </a:ln>
        </p:spPr>
        <p:txBody>
          <a:bodyPr>
            <a:spAutoFit/>
          </a:bodyPr>
          <a:lstStyle/>
          <a:p>
            <a:pPr defTabSz="912813"/>
            <a:endParaRPr lang="de-DE">
              <a:solidFill>
                <a:prstClr val="black"/>
              </a:solidFill>
              <a:latin typeface="DIN Medium" panose="02020500000000000000" pitchFamily="18" charset="0"/>
            </a:endParaRPr>
          </a:p>
        </p:txBody>
      </p:sp>
      <p:grpSp>
        <p:nvGrpSpPr>
          <p:cNvPr id="10" name="Gruppieren 121"/>
          <p:cNvGrpSpPr/>
          <p:nvPr/>
        </p:nvGrpSpPr>
        <p:grpSpPr>
          <a:xfrm>
            <a:off x="0" y="4227934"/>
            <a:ext cx="8460432" cy="360040"/>
            <a:chOff x="0" y="4633725"/>
            <a:chExt cx="8460432" cy="360040"/>
          </a:xfrm>
        </p:grpSpPr>
        <p:sp>
          <p:nvSpPr>
            <p:cNvPr id="74" name="Textfeld 73"/>
            <p:cNvSpPr txBox="1"/>
            <p:nvPr/>
          </p:nvSpPr>
          <p:spPr>
            <a:xfrm>
              <a:off x="0" y="4633725"/>
              <a:ext cx="2771800" cy="276999"/>
            </a:xfrm>
            <a:prstGeom prst="rect">
              <a:avLst/>
            </a:prstGeom>
            <a:noFill/>
          </p:spPr>
          <p:txBody>
            <a:bodyPr wrap="square" rtlCol="0">
              <a:spAutoFit/>
            </a:bodyPr>
            <a:lstStyle/>
            <a:p>
              <a:pPr algn="ctr"/>
              <a:r>
                <a:rPr lang="de-DE" sz="1200" dirty="0" smtClean="0">
                  <a:solidFill>
                    <a:prstClr val="black">
                      <a:lumMod val="50000"/>
                      <a:lumOff val="50000"/>
                    </a:prstClr>
                  </a:solidFill>
                  <a:latin typeface="Roboto Condensed" pitchFamily="2" charset="0"/>
                  <a:ea typeface="Roboto Condensed" pitchFamily="2" charset="0"/>
                </a:rPr>
                <a:t>JAHRE, MONATE, WOCHEN</a:t>
              </a:r>
              <a:endParaRPr lang="de-DE" sz="1200" dirty="0">
                <a:solidFill>
                  <a:prstClr val="black">
                    <a:lumMod val="50000"/>
                    <a:lumOff val="50000"/>
                  </a:prstClr>
                </a:solidFill>
                <a:latin typeface="Roboto Condensed" pitchFamily="2" charset="0"/>
                <a:ea typeface="Roboto Condensed" pitchFamily="2" charset="0"/>
              </a:endParaRPr>
            </a:p>
          </p:txBody>
        </p:sp>
        <p:sp>
          <p:nvSpPr>
            <p:cNvPr id="75" name="Textfeld 74"/>
            <p:cNvSpPr txBox="1"/>
            <p:nvPr/>
          </p:nvSpPr>
          <p:spPr>
            <a:xfrm>
              <a:off x="2483767" y="4633725"/>
              <a:ext cx="1224137" cy="276999"/>
            </a:xfrm>
            <a:prstGeom prst="rect">
              <a:avLst/>
            </a:prstGeom>
            <a:noFill/>
          </p:spPr>
          <p:txBody>
            <a:bodyPr wrap="square" rtlCol="0">
              <a:spAutoFit/>
            </a:bodyPr>
            <a:lstStyle/>
            <a:p>
              <a:pPr algn="ctr"/>
              <a:r>
                <a:rPr lang="de-DE" sz="1200" dirty="0" smtClean="0">
                  <a:solidFill>
                    <a:prstClr val="black">
                      <a:lumMod val="50000"/>
                      <a:lumOff val="50000"/>
                    </a:prstClr>
                  </a:solidFill>
                  <a:latin typeface="Roboto Condensed" pitchFamily="2" charset="0"/>
                  <a:ea typeface="Roboto Condensed" pitchFamily="2" charset="0"/>
                </a:rPr>
                <a:t>5 MINUTEN</a:t>
              </a:r>
              <a:endParaRPr lang="de-DE" sz="1200" dirty="0">
                <a:solidFill>
                  <a:prstClr val="black">
                    <a:lumMod val="50000"/>
                    <a:lumOff val="50000"/>
                  </a:prstClr>
                </a:solidFill>
                <a:latin typeface="Roboto Condensed" pitchFamily="2" charset="0"/>
                <a:ea typeface="Roboto Condensed" pitchFamily="2" charset="0"/>
              </a:endParaRPr>
            </a:p>
          </p:txBody>
        </p:sp>
        <p:sp>
          <p:nvSpPr>
            <p:cNvPr id="76" name="Textfeld 75"/>
            <p:cNvSpPr txBox="1"/>
            <p:nvPr/>
          </p:nvSpPr>
          <p:spPr>
            <a:xfrm>
              <a:off x="6804248" y="4633725"/>
              <a:ext cx="1440160" cy="276999"/>
            </a:xfrm>
            <a:prstGeom prst="rect">
              <a:avLst/>
            </a:prstGeom>
            <a:noFill/>
          </p:spPr>
          <p:txBody>
            <a:bodyPr wrap="square" rtlCol="0">
              <a:spAutoFit/>
            </a:bodyPr>
            <a:lstStyle/>
            <a:p>
              <a:pPr algn="ctr"/>
              <a:r>
                <a:rPr lang="de-DE" sz="1200" dirty="0" smtClean="0">
                  <a:solidFill>
                    <a:prstClr val="black">
                      <a:lumMod val="50000"/>
                      <a:lumOff val="50000"/>
                    </a:prstClr>
                  </a:solidFill>
                  <a:latin typeface="Roboto Condensed" pitchFamily="2" charset="0"/>
                  <a:ea typeface="Roboto Condensed" pitchFamily="2" charset="0"/>
                </a:rPr>
                <a:t>5 MINUTEN</a:t>
              </a:r>
              <a:endParaRPr lang="de-DE" sz="1200" dirty="0">
                <a:solidFill>
                  <a:prstClr val="black">
                    <a:lumMod val="50000"/>
                    <a:lumOff val="50000"/>
                  </a:prstClr>
                </a:solidFill>
                <a:latin typeface="Roboto Condensed" pitchFamily="2" charset="0"/>
                <a:ea typeface="Roboto Condensed" pitchFamily="2" charset="0"/>
              </a:endParaRPr>
            </a:p>
          </p:txBody>
        </p:sp>
        <p:sp>
          <p:nvSpPr>
            <p:cNvPr id="77" name="Textfeld 76"/>
            <p:cNvSpPr txBox="1"/>
            <p:nvPr/>
          </p:nvSpPr>
          <p:spPr>
            <a:xfrm>
              <a:off x="3707904" y="4633725"/>
              <a:ext cx="3096344" cy="276999"/>
            </a:xfrm>
            <a:prstGeom prst="rect">
              <a:avLst/>
            </a:prstGeom>
            <a:noFill/>
          </p:spPr>
          <p:txBody>
            <a:bodyPr wrap="square" rtlCol="0">
              <a:spAutoFit/>
            </a:bodyPr>
            <a:lstStyle/>
            <a:p>
              <a:pPr algn="ctr"/>
              <a:r>
                <a:rPr lang="de-DE" sz="1200" dirty="0">
                  <a:solidFill>
                    <a:prstClr val="black">
                      <a:lumMod val="50000"/>
                      <a:lumOff val="50000"/>
                    </a:prstClr>
                  </a:solidFill>
                  <a:latin typeface="Roboto Condensed" pitchFamily="2" charset="0"/>
                  <a:ea typeface="Roboto Condensed" pitchFamily="2" charset="0"/>
                </a:rPr>
                <a:t>2</a:t>
              </a:r>
              <a:r>
                <a:rPr lang="de-DE" sz="1200" dirty="0" smtClean="0">
                  <a:solidFill>
                    <a:prstClr val="black">
                      <a:lumMod val="50000"/>
                      <a:lumOff val="50000"/>
                    </a:prstClr>
                  </a:solidFill>
                  <a:latin typeface="Roboto Condensed" pitchFamily="2" charset="0"/>
                  <a:ea typeface="Roboto Condensed" pitchFamily="2" charset="0"/>
                </a:rPr>
                <a:t> WOCHEN</a:t>
              </a:r>
              <a:endParaRPr lang="de-DE" sz="1200" dirty="0">
                <a:solidFill>
                  <a:prstClr val="black">
                    <a:lumMod val="50000"/>
                    <a:lumOff val="50000"/>
                  </a:prstClr>
                </a:solidFill>
                <a:latin typeface="Roboto Condensed" pitchFamily="2" charset="0"/>
                <a:ea typeface="Roboto Condensed" pitchFamily="2" charset="0"/>
              </a:endParaRPr>
            </a:p>
          </p:txBody>
        </p:sp>
        <p:grpSp>
          <p:nvGrpSpPr>
            <p:cNvPr id="11" name="Gruppieren 142"/>
            <p:cNvGrpSpPr/>
            <p:nvPr/>
          </p:nvGrpSpPr>
          <p:grpSpPr>
            <a:xfrm>
              <a:off x="0" y="4849749"/>
              <a:ext cx="8460432" cy="144016"/>
              <a:chOff x="0" y="4849749"/>
              <a:chExt cx="8460432" cy="144016"/>
            </a:xfrm>
          </p:grpSpPr>
          <p:cxnSp>
            <p:nvCxnSpPr>
              <p:cNvPr id="80" name="Gerade Verbindung mit Pfeil 79"/>
              <p:cNvCxnSpPr/>
              <p:nvPr/>
            </p:nvCxnSpPr>
            <p:spPr>
              <a:xfrm flipV="1">
                <a:off x="0" y="4921757"/>
                <a:ext cx="8460432" cy="4797"/>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p:nvCxnSpPr>
            <p:spPr>
              <a:xfrm>
                <a:off x="2483768" y="4849749"/>
                <a:ext cx="0" cy="144016"/>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p:nvCxnSpPr>
            <p:spPr>
              <a:xfrm>
                <a:off x="6804248" y="4849749"/>
                <a:ext cx="0" cy="144016"/>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p:nvCxnSpPr>
            <p:spPr>
              <a:xfrm>
                <a:off x="3707904" y="4849749"/>
                <a:ext cx="0" cy="144016"/>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91" name="Rechteck 90"/>
          <p:cNvSpPr/>
          <p:nvPr/>
        </p:nvSpPr>
        <p:spPr>
          <a:xfrm>
            <a:off x="6300192" y="4155926"/>
            <a:ext cx="2160240" cy="504056"/>
          </a:xfrm>
          <a:prstGeom prst="rect">
            <a:avLst/>
          </a:prstGeom>
          <a:gradFill>
            <a:gsLst>
              <a:gs pos="0">
                <a:schemeClr val="bg1"/>
              </a:gs>
              <a:gs pos="80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28" name="Textfeld 127"/>
          <p:cNvSpPr txBox="1"/>
          <p:nvPr/>
        </p:nvSpPr>
        <p:spPr>
          <a:xfrm>
            <a:off x="251520" y="627534"/>
            <a:ext cx="2808312" cy="338554"/>
          </a:xfrm>
          <a:prstGeom prst="rect">
            <a:avLst/>
          </a:prstGeom>
          <a:noFill/>
        </p:spPr>
        <p:txBody>
          <a:bodyPr wrap="square" rtlCol="0">
            <a:spAutoFit/>
          </a:bodyPr>
          <a:lstStyle/>
          <a:p>
            <a:r>
              <a:rPr lang="de-DE" sz="1600" kern="0" dirty="0" smtClean="0">
                <a:solidFill>
                  <a:srgbClr val="005FB4"/>
                </a:solidFill>
                <a:latin typeface="Roboto Condensed" pitchFamily="2" charset="0"/>
                <a:ea typeface="Roboto Condensed" pitchFamily="2" charset="0"/>
              </a:rPr>
              <a:t>Kaufinteressent JETZT</a:t>
            </a:r>
            <a:endParaRPr lang="de-DE" sz="1600" kern="0" baseline="30000" dirty="0">
              <a:solidFill>
                <a:srgbClr val="005FB4"/>
              </a:solidFill>
              <a:latin typeface="Roboto Condensed" pitchFamily="2" charset="0"/>
              <a:ea typeface="Roboto Condensed" pitchFamily="2" charset="0"/>
            </a:endParaRPr>
          </a:p>
        </p:txBody>
      </p:sp>
      <p:sp>
        <p:nvSpPr>
          <p:cNvPr id="146" name="Freeform 14"/>
          <p:cNvSpPr>
            <a:spLocks noChangeAspect="1" noEditPoints="1"/>
          </p:cNvSpPr>
          <p:nvPr/>
        </p:nvSpPr>
        <p:spPr bwMode="auto">
          <a:xfrm>
            <a:off x="899591" y="1454901"/>
            <a:ext cx="852391" cy="2376264"/>
          </a:xfrm>
          <a:custGeom>
            <a:avLst/>
            <a:gdLst>
              <a:gd name="T0" fmla="*/ 720725 w 536"/>
              <a:gd name="T1" fmla="*/ 530225 h 1515"/>
              <a:gd name="T2" fmla="*/ 765175 w 536"/>
              <a:gd name="T3" fmla="*/ 2368550 h 1515"/>
              <a:gd name="T4" fmla="*/ 571500 w 536"/>
              <a:gd name="T5" fmla="*/ 2382838 h 1515"/>
              <a:gd name="T6" fmla="*/ 546100 w 536"/>
              <a:gd name="T7" fmla="*/ 2293938 h 1515"/>
              <a:gd name="T8" fmla="*/ 563563 w 536"/>
              <a:gd name="T9" fmla="*/ 2200275 h 1515"/>
              <a:gd name="T10" fmla="*/ 568325 w 536"/>
              <a:gd name="T11" fmla="*/ 1873250 h 1515"/>
              <a:gd name="T12" fmla="*/ 557213 w 536"/>
              <a:gd name="T13" fmla="*/ 1738313 h 1515"/>
              <a:gd name="T14" fmla="*/ 534988 w 536"/>
              <a:gd name="T15" fmla="*/ 1627188 h 1515"/>
              <a:gd name="T16" fmla="*/ 511175 w 536"/>
              <a:gd name="T17" fmla="*/ 1536700 h 1515"/>
              <a:gd name="T18" fmla="*/ 441325 w 536"/>
              <a:gd name="T19" fmla="*/ 1489075 h 1515"/>
              <a:gd name="T20" fmla="*/ 419100 w 536"/>
              <a:gd name="T21" fmla="*/ 1741488 h 1515"/>
              <a:gd name="T22" fmla="*/ 428625 w 536"/>
              <a:gd name="T23" fmla="*/ 1860550 h 1515"/>
              <a:gd name="T24" fmla="*/ 425450 w 536"/>
              <a:gd name="T25" fmla="*/ 2147888 h 1515"/>
              <a:gd name="T26" fmla="*/ 433388 w 536"/>
              <a:gd name="T27" fmla="*/ 2297113 h 1515"/>
              <a:gd name="T28" fmla="*/ 361950 w 536"/>
              <a:gd name="T29" fmla="*/ 2363788 h 1515"/>
              <a:gd name="T30" fmla="*/ 295275 w 536"/>
              <a:gd name="T31" fmla="*/ 2293938 h 1515"/>
              <a:gd name="T32" fmla="*/ 284163 w 536"/>
              <a:gd name="T33" fmla="*/ 2181225 h 1515"/>
              <a:gd name="T34" fmla="*/ 257175 w 536"/>
              <a:gd name="T35" fmla="*/ 2108200 h 1515"/>
              <a:gd name="T36" fmla="*/ 236538 w 536"/>
              <a:gd name="T37" fmla="*/ 1898650 h 1515"/>
              <a:gd name="T38" fmla="*/ 220663 w 536"/>
              <a:gd name="T39" fmla="*/ 1704975 h 1515"/>
              <a:gd name="T40" fmla="*/ 231775 w 536"/>
              <a:gd name="T41" fmla="*/ 1533525 h 1515"/>
              <a:gd name="T42" fmla="*/ 220663 w 536"/>
              <a:gd name="T43" fmla="*/ 1392238 h 1515"/>
              <a:gd name="T44" fmla="*/ 173038 w 536"/>
              <a:gd name="T45" fmla="*/ 1241425 h 1515"/>
              <a:gd name="T46" fmla="*/ 168275 w 536"/>
              <a:gd name="T47" fmla="*/ 1066800 h 1515"/>
              <a:gd name="T48" fmla="*/ 153988 w 536"/>
              <a:gd name="T49" fmla="*/ 969963 h 1515"/>
              <a:gd name="T50" fmla="*/ 23813 w 536"/>
              <a:gd name="T51" fmla="*/ 768350 h 1515"/>
              <a:gd name="T52" fmla="*/ 0 w 536"/>
              <a:gd name="T53" fmla="*/ 698500 h 1515"/>
              <a:gd name="T54" fmla="*/ 44450 w 536"/>
              <a:gd name="T55" fmla="*/ 549275 h 1515"/>
              <a:gd name="T56" fmla="*/ 85725 w 536"/>
              <a:gd name="T57" fmla="*/ 425450 h 1515"/>
              <a:gd name="T58" fmla="*/ 153988 w 536"/>
              <a:gd name="T59" fmla="*/ 366713 h 1515"/>
              <a:gd name="T60" fmla="*/ 306388 w 536"/>
              <a:gd name="T61" fmla="*/ 268288 h 1515"/>
              <a:gd name="T62" fmla="*/ 276225 w 536"/>
              <a:gd name="T63" fmla="*/ 238125 h 1515"/>
              <a:gd name="T64" fmla="*/ 257175 w 536"/>
              <a:gd name="T65" fmla="*/ 112713 h 1515"/>
              <a:gd name="T66" fmla="*/ 276225 w 536"/>
              <a:gd name="T67" fmla="*/ 55563 h 1515"/>
              <a:gd name="T68" fmla="*/ 331788 w 536"/>
              <a:gd name="T69" fmla="*/ 15875 h 1515"/>
              <a:gd name="T70" fmla="*/ 355600 w 536"/>
              <a:gd name="T71" fmla="*/ 7938 h 1515"/>
              <a:gd name="T72" fmla="*/ 392113 w 536"/>
              <a:gd name="T73" fmla="*/ 11113 h 1515"/>
              <a:gd name="T74" fmla="*/ 428625 w 536"/>
              <a:gd name="T75" fmla="*/ 15875 h 1515"/>
              <a:gd name="T76" fmla="*/ 447675 w 536"/>
              <a:gd name="T77" fmla="*/ 26988 h 1515"/>
              <a:gd name="T78" fmla="*/ 471488 w 536"/>
              <a:gd name="T79" fmla="*/ 57150 h 1515"/>
              <a:gd name="T80" fmla="*/ 493713 w 536"/>
              <a:gd name="T81" fmla="*/ 130175 h 1515"/>
              <a:gd name="T82" fmla="*/ 492125 w 536"/>
              <a:gd name="T83" fmla="*/ 160338 h 1515"/>
              <a:gd name="T84" fmla="*/ 481013 w 536"/>
              <a:gd name="T85" fmla="*/ 228600 h 1515"/>
              <a:gd name="T86" fmla="*/ 527050 w 536"/>
              <a:gd name="T87" fmla="*/ 301625 h 1515"/>
              <a:gd name="T88" fmla="*/ 652463 w 536"/>
              <a:gd name="T89" fmla="*/ 365125 h 1515"/>
              <a:gd name="T90" fmla="*/ 738188 w 536"/>
              <a:gd name="T91" fmla="*/ 635000 h 1515"/>
              <a:gd name="T92" fmla="*/ 773113 w 536"/>
              <a:gd name="T93" fmla="*/ 765175 h 1515"/>
              <a:gd name="T94" fmla="*/ 723900 w 536"/>
              <a:gd name="T95" fmla="*/ 817563 h 1515"/>
              <a:gd name="T96" fmla="*/ 665163 w 536"/>
              <a:gd name="T97" fmla="*/ 992188 h 1515"/>
              <a:gd name="T98" fmla="*/ 712788 w 536"/>
              <a:gd name="T99" fmla="*/ 1138238 h 1515"/>
              <a:gd name="T100" fmla="*/ 727075 w 536"/>
              <a:gd name="T101" fmla="*/ 1293813 h 1515"/>
              <a:gd name="T102" fmla="*/ 750888 w 536"/>
              <a:gd name="T103" fmla="*/ 1541463 h 1515"/>
              <a:gd name="T104" fmla="*/ 746125 w 536"/>
              <a:gd name="T105" fmla="*/ 1749425 h 1515"/>
              <a:gd name="T106" fmla="*/ 746125 w 536"/>
              <a:gd name="T107" fmla="*/ 2000250 h 1515"/>
              <a:gd name="T108" fmla="*/ 731838 w 536"/>
              <a:gd name="T109" fmla="*/ 2170113 h 1515"/>
              <a:gd name="T110" fmla="*/ 735013 w 536"/>
              <a:gd name="T111" fmla="*/ 2246313 h 1515"/>
              <a:gd name="T112" fmla="*/ 842963 w 536"/>
              <a:gd name="T113" fmla="*/ 2268538 h 1515"/>
              <a:gd name="T114" fmla="*/ 354013 w 536"/>
              <a:gd name="T115" fmla="*/ 7938 h 1515"/>
              <a:gd name="T116" fmla="*/ 149225 w 536"/>
              <a:gd name="T117" fmla="*/ 782638 h 15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6"/>
              <a:gd name="T178" fmla="*/ 0 h 1515"/>
              <a:gd name="T179" fmla="*/ 536 w 536"/>
              <a:gd name="T180" fmla="*/ 1515 h 15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6" h="1515">
                <a:moveTo>
                  <a:pt x="223" y="5"/>
                </a:moveTo>
                <a:lnTo>
                  <a:pt x="223" y="5"/>
                </a:lnTo>
                <a:close/>
                <a:moveTo>
                  <a:pt x="456" y="336"/>
                </a:moveTo>
                <a:lnTo>
                  <a:pt x="456" y="336"/>
                </a:lnTo>
                <a:lnTo>
                  <a:pt x="458" y="345"/>
                </a:lnTo>
                <a:lnTo>
                  <a:pt x="456" y="336"/>
                </a:lnTo>
                <a:close/>
                <a:moveTo>
                  <a:pt x="454" y="334"/>
                </a:moveTo>
                <a:lnTo>
                  <a:pt x="454" y="334"/>
                </a:lnTo>
                <a:close/>
                <a:moveTo>
                  <a:pt x="456" y="336"/>
                </a:moveTo>
                <a:lnTo>
                  <a:pt x="456" y="336"/>
                </a:lnTo>
                <a:lnTo>
                  <a:pt x="454" y="334"/>
                </a:lnTo>
                <a:lnTo>
                  <a:pt x="456" y="336"/>
                </a:lnTo>
                <a:close/>
                <a:moveTo>
                  <a:pt x="522" y="1469"/>
                </a:moveTo>
                <a:lnTo>
                  <a:pt x="522" y="1469"/>
                </a:lnTo>
                <a:lnTo>
                  <a:pt x="513" y="1476"/>
                </a:lnTo>
                <a:lnTo>
                  <a:pt x="503" y="1483"/>
                </a:lnTo>
                <a:lnTo>
                  <a:pt x="482" y="1492"/>
                </a:lnTo>
                <a:lnTo>
                  <a:pt x="463" y="1501"/>
                </a:lnTo>
                <a:lnTo>
                  <a:pt x="442" y="1508"/>
                </a:lnTo>
                <a:lnTo>
                  <a:pt x="421" y="1513"/>
                </a:lnTo>
                <a:lnTo>
                  <a:pt x="409" y="1515"/>
                </a:lnTo>
                <a:lnTo>
                  <a:pt x="398" y="1515"/>
                </a:lnTo>
                <a:lnTo>
                  <a:pt x="388" y="1515"/>
                </a:lnTo>
                <a:lnTo>
                  <a:pt x="378" y="1513"/>
                </a:lnTo>
                <a:lnTo>
                  <a:pt x="367" y="1509"/>
                </a:lnTo>
                <a:lnTo>
                  <a:pt x="364" y="1506"/>
                </a:lnTo>
                <a:lnTo>
                  <a:pt x="360" y="1501"/>
                </a:lnTo>
                <a:lnTo>
                  <a:pt x="360" y="1497"/>
                </a:lnTo>
                <a:lnTo>
                  <a:pt x="362" y="1492"/>
                </a:lnTo>
                <a:lnTo>
                  <a:pt x="362" y="1489"/>
                </a:lnTo>
                <a:lnTo>
                  <a:pt x="362" y="1485"/>
                </a:lnTo>
                <a:lnTo>
                  <a:pt x="358" y="1483"/>
                </a:lnTo>
                <a:lnTo>
                  <a:pt x="357" y="1480"/>
                </a:lnTo>
                <a:lnTo>
                  <a:pt x="353" y="1476"/>
                </a:lnTo>
                <a:lnTo>
                  <a:pt x="350" y="1468"/>
                </a:lnTo>
                <a:lnTo>
                  <a:pt x="344" y="1445"/>
                </a:lnTo>
                <a:lnTo>
                  <a:pt x="343" y="1442"/>
                </a:lnTo>
                <a:lnTo>
                  <a:pt x="343" y="1436"/>
                </a:lnTo>
                <a:lnTo>
                  <a:pt x="346" y="1424"/>
                </a:lnTo>
                <a:lnTo>
                  <a:pt x="355" y="1403"/>
                </a:lnTo>
                <a:lnTo>
                  <a:pt x="358" y="1400"/>
                </a:lnTo>
                <a:lnTo>
                  <a:pt x="358" y="1396"/>
                </a:lnTo>
                <a:lnTo>
                  <a:pt x="358" y="1394"/>
                </a:lnTo>
                <a:lnTo>
                  <a:pt x="357" y="1391"/>
                </a:lnTo>
                <a:lnTo>
                  <a:pt x="355" y="1386"/>
                </a:lnTo>
                <a:lnTo>
                  <a:pt x="355" y="1368"/>
                </a:lnTo>
                <a:lnTo>
                  <a:pt x="355" y="1351"/>
                </a:lnTo>
                <a:lnTo>
                  <a:pt x="355" y="1287"/>
                </a:lnTo>
                <a:lnTo>
                  <a:pt x="355" y="1267"/>
                </a:lnTo>
                <a:lnTo>
                  <a:pt x="357" y="1248"/>
                </a:lnTo>
                <a:lnTo>
                  <a:pt x="358" y="1203"/>
                </a:lnTo>
                <a:lnTo>
                  <a:pt x="358" y="1180"/>
                </a:lnTo>
                <a:lnTo>
                  <a:pt x="358" y="1170"/>
                </a:lnTo>
                <a:lnTo>
                  <a:pt x="353" y="1159"/>
                </a:lnTo>
                <a:lnTo>
                  <a:pt x="353" y="1149"/>
                </a:lnTo>
                <a:lnTo>
                  <a:pt x="353" y="1137"/>
                </a:lnTo>
                <a:lnTo>
                  <a:pt x="355" y="1116"/>
                </a:lnTo>
                <a:lnTo>
                  <a:pt x="355" y="1111"/>
                </a:lnTo>
                <a:lnTo>
                  <a:pt x="353" y="1105"/>
                </a:lnTo>
                <a:lnTo>
                  <a:pt x="351" y="1100"/>
                </a:lnTo>
                <a:lnTo>
                  <a:pt x="351" y="1095"/>
                </a:lnTo>
                <a:lnTo>
                  <a:pt x="351" y="1074"/>
                </a:lnTo>
                <a:lnTo>
                  <a:pt x="348" y="1071"/>
                </a:lnTo>
                <a:lnTo>
                  <a:pt x="344" y="1067"/>
                </a:lnTo>
                <a:lnTo>
                  <a:pt x="341" y="1057"/>
                </a:lnTo>
                <a:lnTo>
                  <a:pt x="339" y="1046"/>
                </a:lnTo>
                <a:lnTo>
                  <a:pt x="339" y="1034"/>
                </a:lnTo>
                <a:lnTo>
                  <a:pt x="339" y="1029"/>
                </a:lnTo>
                <a:lnTo>
                  <a:pt x="337" y="1025"/>
                </a:lnTo>
                <a:lnTo>
                  <a:pt x="334" y="1020"/>
                </a:lnTo>
                <a:lnTo>
                  <a:pt x="332" y="1015"/>
                </a:lnTo>
                <a:lnTo>
                  <a:pt x="331" y="1004"/>
                </a:lnTo>
                <a:lnTo>
                  <a:pt x="329" y="996"/>
                </a:lnTo>
                <a:lnTo>
                  <a:pt x="327" y="980"/>
                </a:lnTo>
                <a:lnTo>
                  <a:pt x="325" y="973"/>
                </a:lnTo>
                <a:lnTo>
                  <a:pt x="322" y="968"/>
                </a:lnTo>
                <a:lnTo>
                  <a:pt x="313" y="956"/>
                </a:lnTo>
                <a:lnTo>
                  <a:pt x="306" y="944"/>
                </a:lnTo>
                <a:lnTo>
                  <a:pt x="294" y="919"/>
                </a:lnTo>
                <a:lnTo>
                  <a:pt x="285" y="905"/>
                </a:lnTo>
                <a:lnTo>
                  <a:pt x="284" y="900"/>
                </a:lnTo>
                <a:lnTo>
                  <a:pt x="280" y="895"/>
                </a:lnTo>
                <a:lnTo>
                  <a:pt x="280" y="907"/>
                </a:lnTo>
                <a:lnTo>
                  <a:pt x="280" y="917"/>
                </a:lnTo>
                <a:lnTo>
                  <a:pt x="278" y="938"/>
                </a:lnTo>
                <a:lnTo>
                  <a:pt x="277" y="982"/>
                </a:lnTo>
                <a:lnTo>
                  <a:pt x="275" y="1006"/>
                </a:lnTo>
                <a:lnTo>
                  <a:pt x="273" y="1031"/>
                </a:lnTo>
                <a:lnTo>
                  <a:pt x="270" y="1055"/>
                </a:lnTo>
                <a:lnTo>
                  <a:pt x="264" y="1078"/>
                </a:lnTo>
                <a:lnTo>
                  <a:pt x="264" y="1081"/>
                </a:lnTo>
                <a:lnTo>
                  <a:pt x="263" y="1086"/>
                </a:lnTo>
                <a:lnTo>
                  <a:pt x="264" y="1097"/>
                </a:lnTo>
                <a:lnTo>
                  <a:pt x="264" y="1109"/>
                </a:lnTo>
                <a:lnTo>
                  <a:pt x="264" y="1119"/>
                </a:lnTo>
                <a:lnTo>
                  <a:pt x="263" y="1130"/>
                </a:lnTo>
                <a:lnTo>
                  <a:pt x="261" y="1140"/>
                </a:lnTo>
                <a:lnTo>
                  <a:pt x="259" y="1146"/>
                </a:lnTo>
                <a:lnTo>
                  <a:pt x="261" y="1151"/>
                </a:lnTo>
                <a:lnTo>
                  <a:pt x="266" y="1161"/>
                </a:lnTo>
                <a:lnTo>
                  <a:pt x="270" y="1172"/>
                </a:lnTo>
                <a:lnTo>
                  <a:pt x="271" y="1182"/>
                </a:lnTo>
                <a:lnTo>
                  <a:pt x="270" y="1193"/>
                </a:lnTo>
                <a:lnTo>
                  <a:pt x="266" y="1203"/>
                </a:lnTo>
                <a:lnTo>
                  <a:pt x="266" y="1215"/>
                </a:lnTo>
                <a:lnTo>
                  <a:pt x="266" y="1227"/>
                </a:lnTo>
                <a:lnTo>
                  <a:pt x="266" y="1250"/>
                </a:lnTo>
                <a:lnTo>
                  <a:pt x="266" y="1295"/>
                </a:lnTo>
                <a:lnTo>
                  <a:pt x="266" y="1339"/>
                </a:lnTo>
                <a:lnTo>
                  <a:pt x="268" y="1353"/>
                </a:lnTo>
                <a:lnTo>
                  <a:pt x="268" y="1358"/>
                </a:lnTo>
                <a:lnTo>
                  <a:pt x="271" y="1361"/>
                </a:lnTo>
                <a:lnTo>
                  <a:pt x="275" y="1372"/>
                </a:lnTo>
                <a:lnTo>
                  <a:pt x="278" y="1382"/>
                </a:lnTo>
                <a:lnTo>
                  <a:pt x="280" y="1393"/>
                </a:lnTo>
                <a:lnTo>
                  <a:pt x="280" y="1405"/>
                </a:lnTo>
                <a:lnTo>
                  <a:pt x="280" y="1426"/>
                </a:lnTo>
                <a:lnTo>
                  <a:pt x="277" y="1436"/>
                </a:lnTo>
                <a:lnTo>
                  <a:pt x="273" y="1447"/>
                </a:lnTo>
                <a:lnTo>
                  <a:pt x="270" y="1457"/>
                </a:lnTo>
                <a:lnTo>
                  <a:pt x="266" y="1468"/>
                </a:lnTo>
                <a:lnTo>
                  <a:pt x="266" y="1480"/>
                </a:lnTo>
                <a:lnTo>
                  <a:pt x="266" y="1482"/>
                </a:lnTo>
                <a:lnTo>
                  <a:pt x="264" y="1483"/>
                </a:lnTo>
                <a:lnTo>
                  <a:pt x="257" y="1485"/>
                </a:lnTo>
                <a:lnTo>
                  <a:pt x="249" y="1489"/>
                </a:lnTo>
                <a:lnTo>
                  <a:pt x="238" y="1489"/>
                </a:lnTo>
                <a:lnTo>
                  <a:pt x="228" y="1489"/>
                </a:lnTo>
                <a:lnTo>
                  <a:pt x="217" y="1487"/>
                </a:lnTo>
                <a:lnTo>
                  <a:pt x="207" y="1482"/>
                </a:lnTo>
                <a:lnTo>
                  <a:pt x="198" y="1475"/>
                </a:lnTo>
                <a:lnTo>
                  <a:pt x="191" y="1468"/>
                </a:lnTo>
                <a:lnTo>
                  <a:pt x="188" y="1462"/>
                </a:lnTo>
                <a:lnTo>
                  <a:pt x="183" y="1461"/>
                </a:lnTo>
                <a:lnTo>
                  <a:pt x="181" y="1457"/>
                </a:lnTo>
                <a:lnTo>
                  <a:pt x="181" y="1452"/>
                </a:lnTo>
                <a:lnTo>
                  <a:pt x="186" y="1445"/>
                </a:lnTo>
                <a:lnTo>
                  <a:pt x="188" y="1442"/>
                </a:lnTo>
                <a:lnTo>
                  <a:pt x="188" y="1435"/>
                </a:lnTo>
                <a:lnTo>
                  <a:pt x="186" y="1426"/>
                </a:lnTo>
                <a:lnTo>
                  <a:pt x="188" y="1414"/>
                </a:lnTo>
                <a:lnTo>
                  <a:pt x="181" y="1405"/>
                </a:lnTo>
                <a:lnTo>
                  <a:pt x="177" y="1401"/>
                </a:lnTo>
                <a:lnTo>
                  <a:pt x="177" y="1396"/>
                </a:lnTo>
                <a:lnTo>
                  <a:pt x="177" y="1386"/>
                </a:lnTo>
                <a:lnTo>
                  <a:pt x="179" y="1374"/>
                </a:lnTo>
                <a:lnTo>
                  <a:pt x="179" y="1368"/>
                </a:lnTo>
                <a:lnTo>
                  <a:pt x="177" y="1363"/>
                </a:lnTo>
                <a:lnTo>
                  <a:pt x="174" y="1361"/>
                </a:lnTo>
                <a:lnTo>
                  <a:pt x="170" y="1360"/>
                </a:lnTo>
                <a:lnTo>
                  <a:pt x="169" y="1360"/>
                </a:lnTo>
                <a:lnTo>
                  <a:pt x="167" y="1356"/>
                </a:lnTo>
                <a:lnTo>
                  <a:pt x="165" y="1351"/>
                </a:lnTo>
                <a:lnTo>
                  <a:pt x="163" y="1341"/>
                </a:lnTo>
                <a:lnTo>
                  <a:pt x="162" y="1328"/>
                </a:lnTo>
                <a:lnTo>
                  <a:pt x="160" y="1306"/>
                </a:lnTo>
                <a:lnTo>
                  <a:pt x="162" y="1283"/>
                </a:lnTo>
                <a:lnTo>
                  <a:pt x="162" y="1273"/>
                </a:lnTo>
                <a:lnTo>
                  <a:pt x="162" y="1267"/>
                </a:lnTo>
                <a:lnTo>
                  <a:pt x="160" y="1262"/>
                </a:lnTo>
                <a:lnTo>
                  <a:pt x="156" y="1259"/>
                </a:lnTo>
                <a:lnTo>
                  <a:pt x="155" y="1253"/>
                </a:lnTo>
                <a:lnTo>
                  <a:pt x="153" y="1241"/>
                </a:lnTo>
                <a:lnTo>
                  <a:pt x="149" y="1196"/>
                </a:lnTo>
                <a:lnTo>
                  <a:pt x="149" y="1151"/>
                </a:lnTo>
                <a:lnTo>
                  <a:pt x="149" y="1126"/>
                </a:lnTo>
                <a:lnTo>
                  <a:pt x="148" y="1118"/>
                </a:lnTo>
                <a:lnTo>
                  <a:pt x="146" y="1107"/>
                </a:lnTo>
                <a:lnTo>
                  <a:pt x="144" y="1097"/>
                </a:lnTo>
                <a:lnTo>
                  <a:pt x="144" y="1093"/>
                </a:lnTo>
                <a:lnTo>
                  <a:pt x="142" y="1085"/>
                </a:lnTo>
                <a:lnTo>
                  <a:pt x="139" y="1074"/>
                </a:lnTo>
                <a:lnTo>
                  <a:pt x="137" y="1064"/>
                </a:lnTo>
                <a:lnTo>
                  <a:pt x="137" y="1053"/>
                </a:lnTo>
                <a:lnTo>
                  <a:pt x="135" y="1027"/>
                </a:lnTo>
                <a:lnTo>
                  <a:pt x="134" y="1018"/>
                </a:lnTo>
                <a:lnTo>
                  <a:pt x="135" y="1015"/>
                </a:lnTo>
                <a:lnTo>
                  <a:pt x="137" y="1010"/>
                </a:lnTo>
                <a:lnTo>
                  <a:pt x="142" y="989"/>
                </a:lnTo>
                <a:lnTo>
                  <a:pt x="146" y="966"/>
                </a:lnTo>
                <a:lnTo>
                  <a:pt x="144" y="961"/>
                </a:lnTo>
                <a:lnTo>
                  <a:pt x="142" y="956"/>
                </a:lnTo>
                <a:lnTo>
                  <a:pt x="141" y="944"/>
                </a:lnTo>
                <a:lnTo>
                  <a:pt x="139" y="923"/>
                </a:lnTo>
                <a:lnTo>
                  <a:pt x="139" y="898"/>
                </a:lnTo>
                <a:lnTo>
                  <a:pt x="139" y="888"/>
                </a:lnTo>
                <a:lnTo>
                  <a:pt x="139" y="877"/>
                </a:lnTo>
                <a:lnTo>
                  <a:pt x="134" y="869"/>
                </a:lnTo>
                <a:lnTo>
                  <a:pt x="130" y="856"/>
                </a:lnTo>
                <a:lnTo>
                  <a:pt x="123" y="836"/>
                </a:lnTo>
                <a:lnTo>
                  <a:pt x="122" y="825"/>
                </a:lnTo>
                <a:lnTo>
                  <a:pt x="116" y="813"/>
                </a:lnTo>
                <a:lnTo>
                  <a:pt x="113" y="802"/>
                </a:lnTo>
                <a:lnTo>
                  <a:pt x="111" y="792"/>
                </a:lnTo>
                <a:lnTo>
                  <a:pt x="109" y="782"/>
                </a:lnTo>
                <a:lnTo>
                  <a:pt x="108" y="769"/>
                </a:lnTo>
                <a:lnTo>
                  <a:pt x="108" y="747"/>
                </a:lnTo>
                <a:lnTo>
                  <a:pt x="109" y="726"/>
                </a:lnTo>
                <a:lnTo>
                  <a:pt x="111" y="715"/>
                </a:lnTo>
                <a:lnTo>
                  <a:pt x="115" y="705"/>
                </a:lnTo>
                <a:lnTo>
                  <a:pt x="115" y="682"/>
                </a:lnTo>
                <a:lnTo>
                  <a:pt x="113" y="679"/>
                </a:lnTo>
                <a:lnTo>
                  <a:pt x="111" y="675"/>
                </a:lnTo>
                <a:lnTo>
                  <a:pt x="106" y="672"/>
                </a:lnTo>
                <a:lnTo>
                  <a:pt x="102" y="668"/>
                </a:lnTo>
                <a:lnTo>
                  <a:pt x="102" y="663"/>
                </a:lnTo>
                <a:lnTo>
                  <a:pt x="102" y="658"/>
                </a:lnTo>
                <a:lnTo>
                  <a:pt x="104" y="648"/>
                </a:lnTo>
                <a:lnTo>
                  <a:pt x="109" y="627"/>
                </a:lnTo>
                <a:lnTo>
                  <a:pt x="111" y="625"/>
                </a:lnTo>
                <a:lnTo>
                  <a:pt x="109" y="623"/>
                </a:lnTo>
                <a:lnTo>
                  <a:pt x="106" y="620"/>
                </a:lnTo>
                <a:lnTo>
                  <a:pt x="97" y="611"/>
                </a:lnTo>
                <a:lnTo>
                  <a:pt x="82" y="595"/>
                </a:lnTo>
                <a:lnTo>
                  <a:pt x="50" y="560"/>
                </a:lnTo>
                <a:lnTo>
                  <a:pt x="36" y="545"/>
                </a:lnTo>
                <a:lnTo>
                  <a:pt x="24" y="526"/>
                </a:lnTo>
                <a:lnTo>
                  <a:pt x="21" y="517"/>
                </a:lnTo>
                <a:lnTo>
                  <a:pt x="17" y="506"/>
                </a:lnTo>
                <a:lnTo>
                  <a:pt x="15" y="496"/>
                </a:lnTo>
                <a:lnTo>
                  <a:pt x="15" y="484"/>
                </a:lnTo>
                <a:lnTo>
                  <a:pt x="15" y="480"/>
                </a:lnTo>
                <a:lnTo>
                  <a:pt x="14" y="477"/>
                </a:lnTo>
                <a:lnTo>
                  <a:pt x="12" y="477"/>
                </a:lnTo>
                <a:lnTo>
                  <a:pt x="7" y="475"/>
                </a:lnTo>
                <a:lnTo>
                  <a:pt x="3" y="472"/>
                </a:lnTo>
                <a:lnTo>
                  <a:pt x="1" y="468"/>
                </a:lnTo>
                <a:lnTo>
                  <a:pt x="0" y="463"/>
                </a:lnTo>
                <a:lnTo>
                  <a:pt x="0" y="451"/>
                </a:lnTo>
                <a:lnTo>
                  <a:pt x="0" y="440"/>
                </a:lnTo>
                <a:lnTo>
                  <a:pt x="1" y="432"/>
                </a:lnTo>
                <a:lnTo>
                  <a:pt x="8" y="411"/>
                </a:lnTo>
                <a:lnTo>
                  <a:pt x="17" y="388"/>
                </a:lnTo>
                <a:lnTo>
                  <a:pt x="17" y="383"/>
                </a:lnTo>
                <a:lnTo>
                  <a:pt x="17" y="376"/>
                </a:lnTo>
                <a:lnTo>
                  <a:pt x="19" y="367"/>
                </a:lnTo>
                <a:lnTo>
                  <a:pt x="22" y="357"/>
                </a:lnTo>
                <a:lnTo>
                  <a:pt x="28" y="346"/>
                </a:lnTo>
                <a:lnTo>
                  <a:pt x="33" y="338"/>
                </a:lnTo>
                <a:lnTo>
                  <a:pt x="35" y="334"/>
                </a:lnTo>
                <a:lnTo>
                  <a:pt x="36" y="329"/>
                </a:lnTo>
                <a:lnTo>
                  <a:pt x="35" y="320"/>
                </a:lnTo>
                <a:lnTo>
                  <a:pt x="36" y="315"/>
                </a:lnTo>
                <a:lnTo>
                  <a:pt x="38" y="308"/>
                </a:lnTo>
                <a:lnTo>
                  <a:pt x="47" y="287"/>
                </a:lnTo>
                <a:lnTo>
                  <a:pt x="50" y="277"/>
                </a:lnTo>
                <a:lnTo>
                  <a:pt x="54" y="268"/>
                </a:lnTo>
                <a:lnTo>
                  <a:pt x="61" y="259"/>
                </a:lnTo>
                <a:lnTo>
                  <a:pt x="62" y="256"/>
                </a:lnTo>
                <a:lnTo>
                  <a:pt x="64" y="254"/>
                </a:lnTo>
                <a:lnTo>
                  <a:pt x="64" y="251"/>
                </a:lnTo>
                <a:lnTo>
                  <a:pt x="68" y="247"/>
                </a:lnTo>
                <a:lnTo>
                  <a:pt x="71" y="244"/>
                </a:lnTo>
                <a:lnTo>
                  <a:pt x="78" y="238"/>
                </a:lnTo>
                <a:lnTo>
                  <a:pt x="97" y="231"/>
                </a:lnTo>
                <a:lnTo>
                  <a:pt x="120" y="223"/>
                </a:lnTo>
                <a:lnTo>
                  <a:pt x="141" y="212"/>
                </a:lnTo>
                <a:lnTo>
                  <a:pt x="183" y="188"/>
                </a:lnTo>
                <a:lnTo>
                  <a:pt x="186" y="184"/>
                </a:lnTo>
                <a:lnTo>
                  <a:pt x="188" y="181"/>
                </a:lnTo>
                <a:lnTo>
                  <a:pt x="196" y="167"/>
                </a:lnTo>
                <a:lnTo>
                  <a:pt x="193" y="167"/>
                </a:lnTo>
                <a:lnTo>
                  <a:pt x="193" y="169"/>
                </a:lnTo>
                <a:lnTo>
                  <a:pt x="193" y="170"/>
                </a:lnTo>
                <a:lnTo>
                  <a:pt x="191" y="169"/>
                </a:lnTo>
                <a:lnTo>
                  <a:pt x="188" y="162"/>
                </a:lnTo>
                <a:lnTo>
                  <a:pt x="186" y="157"/>
                </a:lnTo>
                <a:lnTo>
                  <a:pt x="181" y="153"/>
                </a:lnTo>
                <a:lnTo>
                  <a:pt x="174" y="150"/>
                </a:lnTo>
                <a:lnTo>
                  <a:pt x="170" y="144"/>
                </a:lnTo>
                <a:lnTo>
                  <a:pt x="169" y="141"/>
                </a:lnTo>
                <a:lnTo>
                  <a:pt x="167" y="130"/>
                </a:lnTo>
                <a:lnTo>
                  <a:pt x="165" y="120"/>
                </a:lnTo>
                <a:lnTo>
                  <a:pt x="162" y="111"/>
                </a:lnTo>
                <a:lnTo>
                  <a:pt x="162" y="101"/>
                </a:lnTo>
                <a:lnTo>
                  <a:pt x="163" y="80"/>
                </a:lnTo>
                <a:lnTo>
                  <a:pt x="162" y="71"/>
                </a:lnTo>
                <a:lnTo>
                  <a:pt x="163" y="68"/>
                </a:lnTo>
                <a:lnTo>
                  <a:pt x="163" y="64"/>
                </a:lnTo>
                <a:lnTo>
                  <a:pt x="165" y="56"/>
                </a:lnTo>
                <a:lnTo>
                  <a:pt x="167" y="49"/>
                </a:lnTo>
                <a:lnTo>
                  <a:pt x="169" y="40"/>
                </a:lnTo>
                <a:lnTo>
                  <a:pt x="172" y="36"/>
                </a:lnTo>
                <a:lnTo>
                  <a:pt x="176" y="35"/>
                </a:lnTo>
                <a:lnTo>
                  <a:pt x="174" y="35"/>
                </a:lnTo>
                <a:lnTo>
                  <a:pt x="177" y="31"/>
                </a:lnTo>
                <a:lnTo>
                  <a:pt x="181" y="28"/>
                </a:lnTo>
                <a:lnTo>
                  <a:pt x="183" y="24"/>
                </a:lnTo>
                <a:lnTo>
                  <a:pt x="184" y="22"/>
                </a:lnTo>
                <a:lnTo>
                  <a:pt x="183" y="22"/>
                </a:lnTo>
                <a:lnTo>
                  <a:pt x="191" y="19"/>
                </a:lnTo>
                <a:lnTo>
                  <a:pt x="195" y="15"/>
                </a:lnTo>
                <a:lnTo>
                  <a:pt x="200" y="14"/>
                </a:lnTo>
                <a:lnTo>
                  <a:pt x="207" y="10"/>
                </a:lnTo>
                <a:lnTo>
                  <a:pt x="209" y="10"/>
                </a:lnTo>
                <a:lnTo>
                  <a:pt x="210" y="12"/>
                </a:lnTo>
                <a:lnTo>
                  <a:pt x="209" y="14"/>
                </a:lnTo>
                <a:lnTo>
                  <a:pt x="214" y="10"/>
                </a:lnTo>
                <a:lnTo>
                  <a:pt x="217" y="9"/>
                </a:lnTo>
                <a:lnTo>
                  <a:pt x="217" y="7"/>
                </a:lnTo>
                <a:lnTo>
                  <a:pt x="217" y="5"/>
                </a:lnTo>
                <a:lnTo>
                  <a:pt x="219" y="5"/>
                </a:lnTo>
                <a:lnTo>
                  <a:pt x="221" y="5"/>
                </a:lnTo>
                <a:lnTo>
                  <a:pt x="224" y="5"/>
                </a:lnTo>
                <a:lnTo>
                  <a:pt x="228" y="5"/>
                </a:lnTo>
                <a:lnTo>
                  <a:pt x="231" y="3"/>
                </a:lnTo>
                <a:lnTo>
                  <a:pt x="235" y="2"/>
                </a:lnTo>
                <a:lnTo>
                  <a:pt x="236" y="2"/>
                </a:lnTo>
                <a:lnTo>
                  <a:pt x="238" y="2"/>
                </a:lnTo>
                <a:lnTo>
                  <a:pt x="240" y="0"/>
                </a:lnTo>
                <a:lnTo>
                  <a:pt x="243" y="0"/>
                </a:lnTo>
                <a:lnTo>
                  <a:pt x="247" y="3"/>
                </a:lnTo>
                <a:lnTo>
                  <a:pt x="249" y="5"/>
                </a:lnTo>
                <a:lnTo>
                  <a:pt x="247" y="7"/>
                </a:lnTo>
                <a:lnTo>
                  <a:pt x="252" y="7"/>
                </a:lnTo>
                <a:lnTo>
                  <a:pt x="254" y="7"/>
                </a:lnTo>
                <a:lnTo>
                  <a:pt x="257" y="7"/>
                </a:lnTo>
                <a:lnTo>
                  <a:pt x="264" y="9"/>
                </a:lnTo>
                <a:lnTo>
                  <a:pt x="266" y="9"/>
                </a:lnTo>
                <a:lnTo>
                  <a:pt x="266" y="7"/>
                </a:lnTo>
                <a:lnTo>
                  <a:pt x="268" y="9"/>
                </a:lnTo>
                <a:lnTo>
                  <a:pt x="270" y="10"/>
                </a:lnTo>
                <a:lnTo>
                  <a:pt x="273" y="10"/>
                </a:lnTo>
                <a:lnTo>
                  <a:pt x="278" y="12"/>
                </a:lnTo>
                <a:lnTo>
                  <a:pt x="280" y="14"/>
                </a:lnTo>
                <a:lnTo>
                  <a:pt x="278" y="15"/>
                </a:lnTo>
                <a:lnTo>
                  <a:pt x="280" y="15"/>
                </a:lnTo>
                <a:lnTo>
                  <a:pt x="280" y="17"/>
                </a:lnTo>
                <a:lnTo>
                  <a:pt x="282" y="15"/>
                </a:lnTo>
                <a:lnTo>
                  <a:pt x="282" y="17"/>
                </a:lnTo>
                <a:lnTo>
                  <a:pt x="284" y="19"/>
                </a:lnTo>
                <a:lnTo>
                  <a:pt x="287" y="19"/>
                </a:lnTo>
                <a:lnTo>
                  <a:pt x="287" y="22"/>
                </a:lnTo>
                <a:lnTo>
                  <a:pt x="285" y="22"/>
                </a:lnTo>
                <a:lnTo>
                  <a:pt x="284" y="22"/>
                </a:lnTo>
                <a:lnTo>
                  <a:pt x="285" y="26"/>
                </a:lnTo>
                <a:lnTo>
                  <a:pt x="290" y="29"/>
                </a:lnTo>
                <a:lnTo>
                  <a:pt x="299" y="36"/>
                </a:lnTo>
                <a:lnTo>
                  <a:pt x="297" y="36"/>
                </a:lnTo>
                <a:lnTo>
                  <a:pt x="301" y="43"/>
                </a:lnTo>
                <a:lnTo>
                  <a:pt x="304" y="50"/>
                </a:lnTo>
                <a:lnTo>
                  <a:pt x="301" y="45"/>
                </a:lnTo>
                <a:lnTo>
                  <a:pt x="304" y="54"/>
                </a:lnTo>
                <a:lnTo>
                  <a:pt x="306" y="62"/>
                </a:lnTo>
                <a:lnTo>
                  <a:pt x="308" y="71"/>
                </a:lnTo>
                <a:lnTo>
                  <a:pt x="311" y="82"/>
                </a:lnTo>
                <a:lnTo>
                  <a:pt x="310" y="82"/>
                </a:lnTo>
                <a:lnTo>
                  <a:pt x="313" y="87"/>
                </a:lnTo>
                <a:lnTo>
                  <a:pt x="313" y="89"/>
                </a:lnTo>
                <a:lnTo>
                  <a:pt x="311" y="90"/>
                </a:lnTo>
                <a:lnTo>
                  <a:pt x="313" y="92"/>
                </a:lnTo>
                <a:lnTo>
                  <a:pt x="313" y="94"/>
                </a:lnTo>
                <a:lnTo>
                  <a:pt x="313" y="97"/>
                </a:lnTo>
                <a:lnTo>
                  <a:pt x="311" y="99"/>
                </a:lnTo>
                <a:lnTo>
                  <a:pt x="310" y="101"/>
                </a:lnTo>
                <a:lnTo>
                  <a:pt x="310" y="108"/>
                </a:lnTo>
                <a:lnTo>
                  <a:pt x="310" y="113"/>
                </a:lnTo>
                <a:lnTo>
                  <a:pt x="310" y="120"/>
                </a:lnTo>
                <a:lnTo>
                  <a:pt x="310" y="125"/>
                </a:lnTo>
                <a:lnTo>
                  <a:pt x="310" y="132"/>
                </a:lnTo>
                <a:lnTo>
                  <a:pt x="308" y="137"/>
                </a:lnTo>
                <a:lnTo>
                  <a:pt x="306" y="143"/>
                </a:lnTo>
                <a:lnTo>
                  <a:pt x="303" y="144"/>
                </a:lnTo>
                <a:lnTo>
                  <a:pt x="301" y="146"/>
                </a:lnTo>
                <a:lnTo>
                  <a:pt x="299" y="150"/>
                </a:lnTo>
                <a:lnTo>
                  <a:pt x="299" y="157"/>
                </a:lnTo>
                <a:lnTo>
                  <a:pt x="296" y="169"/>
                </a:lnTo>
                <a:lnTo>
                  <a:pt x="292" y="183"/>
                </a:lnTo>
                <a:lnTo>
                  <a:pt x="313" y="183"/>
                </a:lnTo>
                <a:lnTo>
                  <a:pt x="318" y="183"/>
                </a:lnTo>
                <a:lnTo>
                  <a:pt x="324" y="184"/>
                </a:lnTo>
                <a:lnTo>
                  <a:pt x="332" y="190"/>
                </a:lnTo>
                <a:lnTo>
                  <a:pt x="351" y="204"/>
                </a:lnTo>
                <a:lnTo>
                  <a:pt x="362" y="209"/>
                </a:lnTo>
                <a:lnTo>
                  <a:pt x="372" y="210"/>
                </a:lnTo>
                <a:lnTo>
                  <a:pt x="383" y="214"/>
                </a:lnTo>
                <a:lnTo>
                  <a:pt x="393" y="219"/>
                </a:lnTo>
                <a:lnTo>
                  <a:pt x="402" y="223"/>
                </a:lnTo>
                <a:lnTo>
                  <a:pt x="407" y="226"/>
                </a:lnTo>
                <a:lnTo>
                  <a:pt x="411" y="230"/>
                </a:lnTo>
                <a:lnTo>
                  <a:pt x="418" y="238"/>
                </a:lnTo>
                <a:lnTo>
                  <a:pt x="425" y="247"/>
                </a:lnTo>
                <a:lnTo>
                  <a:pt x="430" y="258"/>
                </a:lnTo>
                <a:lnTo>
                  <a:pt x="435" y="268"/>
                </a:lnTo>
                <a:lnTo>
                  <a:pt x="442" y="291"/>
                </a:lnTo>
                <a:lnTo>
                  <a:pt x="449" y="313"/>
                </a:lnTo>
                <a:lnTo>
                  <a:pt x="454" y="332"/>
                </a:lnTo>
                <a:lnTo>
                  <a:pt x="458" y="350"/>
                </a:lnTo>
                <a:lnTo>
                  <a:pt x="465" y="400"/>
                </a:lnTo>
                <a:lnTo>
                  <a:pt x="465" y="406"/>
                </a:lnTo>
                <a:lnTo>
                  <a:pt x="466" y="411"/>
                </a:lnTo>
                <a:lnTo>
                  <a:pt x="473" y="421"/>
                </a:lnTo>
                <a:lnTo>
                  <a:pt x="479" y="430"/>
                </a:lnTo>
                <a:lnTo>
                  <a:pt x="482" y="440"/>
                </a:lnTo>
                <a:lnTo>
                  <a:pt x="485" y="451"/>
                </a:lnTo>
                <a:lnTo>
                  <a:pt x="487" y="461"/>
                </a:lnTo>
                <a:lnTo>
                  <a:pt x="487" y="482"/>
                </a:lnTo>
                <a:lnTo>
                  <a:pt x="485" y="486"/>
                </a:lnTo>
                <a:lnTo>
                  <a:pt x="480" y="489"/>
                </a:lnTo>
                <a:lnTo>
                  <a:pt x="470" y="493"/>
                </a:lnTo>
                <a:lnTo>
                  <a:pt x="465" y="493"/>
                </a:lnTo>
                <a:lnTo>
                  <a:pt x="461" y="494"/>
                </a:lnTo>
                <a:lnTo>
                  <a:pt x="458" y="506"/>
                </a:lnTo>
                <a:lnTo>
                  <a:pt x="456" y="512"/>
                </a:lnTo>
                <a:lnTo>
                  <a:pt x="456" y="515"/>
                </a:lnTo>
                <a:lnTo>
                  <a:pt x="449" y="527"/>
                </a:lnTo>
                <a:lnTo>
                  <a:pt x="438" y="545"/>
                </a:lnTo>
                <a:lnTo>
                  <a:pt x="412" y="583"/>
                </a:lnTo>
                <a:lnTo>
                  <a:pt x="411" y="588"/>
                </a:lnTo>
                <a:lnTo>
                  <a:pt x="411" y="592"/>
                </a:lnTo>
                <a:lnTo>
                  <a:pt x="414" y="604"/>
                </a:lnTo>
                <a:lnTo>
                  <a:pt x="419" y="625"/>
                </a:lnTo>
                <a:lnTo>
                  <a:pt x="419" y="634"/>
                </a:lnTo>
                <a:lnTo>
                  <a:pt x="421" y="639"/>
                </a:lnTo>
                <a:lnTo>
                  <a:pt x="423" y="644"/>
                </a:lnTo>
                <a:lnTo>
                  <a:pt x="435" y="665"/>
                </a:lnTo>
                <a:lnTo>
                  <a:pt x="440" y="675"/>
                </a:lnTo>
                <a:lnTo>
                  <a:pt x="445" y="686"/>
                </a:lnTo>
                <a:lnTo>
                  <a:pt x="447" y="696"/>
                </a:lnTo>
                <a:lnTo>
                  <a:pt x="449" y="707"/>
                </a:lnTo>
                <a:lnTo>
                  <a:pt x="449" y="717"/>
                </a:lnTo>
                <a:lnTo>
                  <a:pt x="447" y="728"/>
                </a:lnTo>
                <a:lnTo>
                  <a:pt x="445" y="738"/>
                </a:lnTo>
                <a:lnTo>
                  <a:pt x="444" y="743"/>
                </a:lnTo>
                <a:lnTo>
                  <a:pt x="445" y="749"/>
                </a:lnTo>
                <a:lnTo>
                  <a:pt x="447" y="768"/>
                </a:lnTo>
                <a:lnTo>
                  <a:pt x="452" y="799"/>
                </a:lnTo>
                <a:lnTo>
                  <a:pt x="454" y="808"/>
                </a:lnTo>
                <a:lnTo>
                  <a:pt x="458" y="815"/>
                </a:lnTo>
                <a:lnTo>
                  <a:pt x="463" y="837"/>
                </a:lnTo>
                <a:lnTo>
                  <a:pt x="466" y="860"/>
                </a:lnTo>
                <a:lnTo>
                  <a:pt x="470" y="883"/>
                </a:lnTo>
                <a:lnTo>
                  <a:pt x="473" y="903"/>
                </a:lnTo>
                <a:lnTo>
                  <a:pt x="475" y="926"/>
                </a:lnTo>
                <a:lnTo>
                  <a:pt x="473" y="949"/>
                </a:lnTo>
                <a:lnTo>
                  <a:pt x="473" y="959"/>
                </a:lnTo>
                <a:lnTo>
                  <a:pt x="473" y="971"/>
                </a:lnTo>
                <a:lnTo>
                  <a:pt x="470" y="992"/>
                </a:lnTo>
                <a:lnTo>
                  <a:pt x="466" y="1017"/>
                </a:lnTo>
                <a:lnTo>
                  <a:pt x="466" y="1027"/>
                </a:lnTo>
                <a:lnTo>
                  <a:pt x="468" y="1039"/>
                </a:lnTo>
                <a:lnTo>
                  <a:pt x="473" y="1060"/>
                </a:lnTo>
                <a:lnTo>
                  <a:pt x="475" y="1072"/>
                </a:lnTo>
                <a:lnTo>
                  <a:pt x="475" y="1083"/>
                </a:lnTo>
                <a:lnTo>
                  <a:pt x="473" y="1093"/>
                </a:lnTo>
                <a:lnTo>
                  <a:pt x="470" y="1102"/>
                </a:lnTo>
                <a:lnTo>
                  <a:pt x="466" y="1112"/>
                </a:lnTo>
                <a:lnTo>
                  <a:pt x="465" y="1114"/>
                </a:lnTo>
                <a:lnTo>
                  <a:pt x="466" y="1118"/>
                </a:lnTo>
                <a:lnTo>
                  <a:pt x="468" y="1121"/>
                </a:lnTo>
                <a:lnTo>
                  <a:pt x="470" y="1146"/>
                </a:lnTo>
                <a:lnTo>
                  <a:pt x="472" y="1168"/>
                </a:lnTo>
                <a:lnTo>
                  <a:pt x="472" y="1215"/>
                </a:lnTo>
                <a:lnTo>
                  <a:pt x="470" y="1260"/>
                </a:lnTo>
                <a:lnTo>
                  <a:pt x="468" y="1302"/>
                </a:lnTo>
                <a:lnTo>
                  <a:pt x="466" y="1318"/>
                </a:lnTo>
                <a:lnTo>
                  <a:pt x="466" y="1321"/>
                </a:lnTo>
                <a:lnTo>
                  <a:pt x="465" y="1327"/>
                </a:lnTo>
                <a:lnTo>
                  <a:pt x="463" y="1330"/>
                </a:lnTo>
                <a:lnTo>
                  <a:pt x="463" y="1335"/>
                </a:lnTo>
                <a:lnTo>
                  <a:pt x="465" y="1344"/>
                </a:lnTo>
                <a:lnTo>
                  <a:pt x="463" y="1356"/>
                </a:lnTo>
                <a:lnTo>
                  <a:pt x="461" y="1367"/>
                </a:lnTo>
                <a:lnTo>
                  <a:pt x="459" y="1370"/>
                </a:lnTo>
                <a:lnTo>
                  <a:pt x="458" y="1374"/>
                </a:lnTo>
                <a:lnTo>
                  <a:pt x="458" y="1379"/>
                </a:lnTo>
                <a:lnTo>
                  <a:pt x="458" y="1384"/>
                </a:lnTo>
                <a:lnTo>
                  <a:pt x="459" y="1391"/>
                </a:lnTo>
                <a:lnTo>
                  <a:pt x="461" y="1408"/>
                </a:lnTo>
                <a:lnTo>
                  <a:pt x="461" y="1412"/>
                </a:lnTo>
                <a:lnTo>
                  <a:pt x="463" y="1415"/>
                </a:lnTo>
                <a:lnTo>
                  <a:pt x="468" y="1417"/>
                </a:lnTo>
                <a:lnTo>
                  <a:pt x="473" y="1421"/>
                </a:lnTo>
                <a:lnTo>
                  <a:pt x="479" y="1422"/>
                </a:lnTo>
                <a:lnTo>
                  <a:pt x="484" y="1422"/>
                </a:lnTo>
                <a:lnTo>
                  <a:pt x="494" y="1422"/>
                </a:lnTo>
                <a:lnTo>
                  <a:pt x="517" y="1424"/>
                </a:lnTo>
                <a:lnTo>
                  <a:pt x="522" y="1424"/>
                </a:lnTo>
                <a:lnTo>
                  <a:pt x="527" y="1428"/>
                </a:lnTo>
                <a:lnTo>
                  <a:pt x="531" y="1429"/>
                </a:lnTo>
                <a:lnTo>
                  <a:pt x="534" y="1433"/>
                </a:lnTo>
                <a:lnTo>
                  <a:pt x="536" y="1438"/>
                </a:lnTo>
                <a:lnTo>
                  <a:pt x="536" y="1442"/>
                </a:lnTo>
                <a:lnTo>
                  <a:pt x="536" y="1447"/>
                </a:lnTo>
                <a:lnTo>
                  <a:pt x="534" y="1452"/>
                </a:lnTo>
                <a:lnTo>
                  <a:pt x="529" y="1462"/>
                </a:lnTo>
                <a:lnTo>
                  <a:pt x="522" y="1469"/>
                </a:lnTo>
                <a:close/>
                <a:moveTo>
                  <a:pt x="223" y="5"/>
                </a:moveTo>
                <a:lnTo>
                  <a:pt x="223" y="5"/>
                </a:lnTo>
                <a:close/>
                <a:moveTo>
                  <a:pt x="108" y="461"/>
                </a:moveTo>
                <a:lnTo>
                  <a:pt x="108" y="461"/>
                </a:lnTo>
                <a:lnTo>
                  <a:pt x="109" y="465"/>
                </a:lnTo>
                <a:lnTo>
                  <a:pt x="108" y="470"/>
                </a:lnTo>
                <a:lnTo>
                  <a:pt x="104" y="472"/>
                </a:lnTo>
                <a:lnTo>
                  <a:pt x="97" y="473"/>
                </a:lnTo>
                <a:lnTo>
                  <a:pt x="95" y="477"/>
                </a:lnTo>
                <a:lnTo>
                  <a:pt x="94" y="482"/>
                </a:lnTo>
                <a:lnTo>
                  <a:pt x="94" y="493"/>
                </a:lnTo>
                <a:lnTo>
                  <a:pt x="95" y="503"/>
                </a:lnTo>
                <a:lnTo>
                  <a:pt x="101" y="512"/>
                </a:lnTo>
                <a:lnTo>
                  <a:pt x="108" y="520"/>
                </a:lnTo>
                <a:lnTo>
                  <a:pt x="115" y="527"/>
                </a:lnTo>
                <a:lnTo>
                  <a:pt x="120" y="510"/>
                </a:lnTo>
                <a:lnTo>
                  <a:pt x="122" y="501"/>
                </a:lnTo>
                <a:lnTo>
                  <a:pt x="122" y="493"/>
                </a:lnTo>
                <a:lnTo>
                  <a:pt x="116" y="477"/>
                </a:lnTo>
                <a:lnTo>
                  <a:pt x="108" y="461"/>
                </a:lnTo>
                <a:close/>
              </a:path>
            </a:pathLst>
          </a:custGeom>
          <a:solidFill>
            <a:srgbClr val="C1109F"/>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sz="1400" b="1">
              <a:solidFill>
                <a:prstClr val="white"/>
              </a:solidFill>
              <a:latin typeface="Verdana"/>
            </a:endParaRPr>
          </a:p>
        </p:txBody>
      </p:sp>
      <p:cxnSp>
        <p:nvCxnSpPr>
          <p:cNvPr id="147" name="Gerade Verbindung 146"/>
          <p:cNvCxnSpPr/>
          <p:nvPr/>
        </p:nvCxnSpPr>
        <p:spPr>
          <a:xfrm>
            <a:off x="2483768" y="771550"/>
            <a:ext cx="0" cy="3816424"/>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Gruppieren 148"/>
          <p:cNvGrpSpPr/>
          <p:nvPr/>
        </p:nvGrpSpPr>
        <p:grpSpPr>
          <a:xfrm>
            <a:off x="2481064" y="628660"/>
            <a:ext cx="2667000" cy="445730"/>
            <a:chOff x="2627784" y="3782204"/>
            <a:chExt cx="2667000" cy="445730"/>
          </a:xfrm>
        </p:grpSpPr>
        <p:sp>
          <p:nvSpPr>
            <p:cNvPr id="150" name="Textfeld 149"/>
            <p:cNvSpPr txBox="1"/>
            <p:nvPr/>
          </p:nvSpPr>
          <p:spPr>
            <a:xfrm>
              <a:off x="2627784" y="3782204"/>
              <a:ext cx="2509432" cy="338554"/>
            </a:xfrm>
            <a:prstGeom prst="rect">
              <a:avLst/>
            </a:prstGeom>
            <a:noFill/>
          </p:spPr>
          <p:txBody>
            <a:bodyPr wrap="square" rtlCol="0">
              <a:spAutoFit/>
            </a:bodyPr>
            <a:lstStyle/>
            <a:p>
              <a:r>
                <a:rPr lang="de-DE" sz="1600" kern="0" dirty="0">
                  <a:solidFill>
                    <a:srgbClr val="005FB4"/>
                  </a:solidFill>
                  <a:latin typeface="Roboto Condensed" pitchFamily="2" charset="0"/>
                  <a:ea typeface="Roboto Condensed" pitchFamily="2" charset="0"/>
                </a:rPr>
                <a:t>sucht Information bei</a:t>
              </a:r>
              <a:r>
                <a:rPr lang="de-DE" sz="1600" kern="0" dirty="0" smtClean="0">
                  <a:solidFill>
                    <a:srgbClr val="005FB4"/>
                  </a:solidFill>
                  <a:latin typeface="Roboto Condensed" pitchFamily="2" charset="0"/>
                  <a:ea typeface="Roboto Condensed" pitchFamily="2" charset="0"/>
                </a:rPr>
                <a:t>… </a:t>
              </a:r>
              <a:endParaRPr lang="de-DE" sz="1600" kern="0" dirty="0">
                <a:solidFill>
                  <a:srgbClr val="005FB4"/>
                </a:solidFill>
                <a:latin typeface="Roboto Condensed" pitchFamily="2" charset="0"/>
                <a:ea typeface="Roboto Condensed" pitchFamily="2" charset="0"/>
              </a:endParaRPr>
            </a:p>
          </p:txBody>
        </p:sp>
        <p:sp>
          <p:nvSpPr>
            <p:cNvPr id="151" name="Textfeld 150"/>
            <p:cNvSpPr txBox="1"/>
            <p:nvPr/>
          </p:nvSpPr>
          <p:spPr>
            <a:xfrm>
              <a:off x="2627784" y="3997102"/>
              <a:ext cx="2667000" cy="230832"/>
            </a:xfrm>
            <a:prstGeom prst="rect">
              <a:avLst/>
            </a:prstGeom>
            <a:noFill/>
          </p:spPr>
          <p:txBody>
            <a:bodyPr wrap="square" rtlCol="0">
              <a:spAutoFit/>
            </a:bodyPr>
            <a:lstStyle/>
            <a:p>
              <a:endParaRPr lang="de-DE" sz="900" dirty="0">
                <a:solidFill>
                  <a:prstClr val="white">
                    <a:lumMod val="65000"/>
                  </a:prstClr>
                </a:solidFill>
                <a:latin typeface="Roboto Condensed" pitchFamily="2" charset="0"/>
                <a:ea typeface="Roboto Condensed" pitchFamily="2" charset="0"/>
              </a:endParaRPr>
            </a:p>
          </p:txBody>
        </p:sp>
      </p:grpSp>
      <p:sp>
        <p:nvSpPr>
          <p:cNvPr id="152" name="Textfeld 151"/>
          <p:cNvSpPr txBox="1"/>
          <p:nvPr/>
        </p:nvSpPr>
        <p:spPr>
          <a:xfrm>
            <a:off x="6804248" y="627534"/>
            <a:ext cx="2808312" cy="584775"/>
          </a:xfrm>
          <a:prstGeom prst="rect">
            <a:avLst/>
          </a:prstGeom>
          <a:noFill/>
        </p:spPr>
        <p:txBody>
          <a:bodyPr wrap="square" rtlCol="0">
            <a:spAutoFit/>
          </a:bodyPr>
          <a:lstStyle/>
          <a:p>
            <a:r>
              <a:rPr lang="de-DE" sz="1600" kern="0" dirty="0" smtClean="0">
                <a:solidFill>
                  <a:srgbClr val="005FB4"/>
                </a:solidFill>
                <a:latin typeface="Roboto Condensed" pitchFamily="2" charset="0"/>
                <a:ea typeface="Roboto Condensed" pitchFamily="2" charset="0"/>
              </a:rPr>
              <a:t>und kauft</a:t>
            </a:r>
            <a:br>
              <a:rPr lang="de-DE" sz="1600" kern="0" dirty="0" smtClean="0">
                <a:solidFill>
                  <a:srgbClr val="005FB4"/>
                </a:solidFill>
                <a:latin typeface="Roboto Condensed" pitchFamily="2" charset="0"/>
                <a:ea typeface="Roboto Condensed" pitchFamily="2" charset="0"/>
              </a:rPr>
            </a:br>
            <a:r>
              <a:rPr lang="de-DE" sz="1600" kern="0" dirty="0" smtClean="0">
                <a:solidFill>
                  <a:srgbClr val="005FB4"/>
                </a:solidFill>
                <a:latin typeface="Roboto Condensed" pitchFamily="2" charset="0"/>
                <a:ea typeface="Roboto Condensed" pitchFamily="2" charset="0"/>
              </a:rPr>
              <a:t>letztlich …</a:t>
            </a:r>
            <a:endParaRPr lang="de-DE" sz="1600" kern="0" baseline="30000" dirty="0">
              <a:solidFill>
                <a:srgbClr val="005FB4"/>
              </a:solidFill>
              <a:latin typeface="Roboto Condensed" pitchFamily="2" charset="0"/>
              <a:ea typeface="Roboto Condensed" pitchFamily="2" charset="0"/>
            </a:endParaRPr>
          </a:p>
        </p:txBody>
      </p:sp>
      <p:grpSp>
        <p:nvGrpSpPr>
          <p:cNvPr id="13" name="Gruppieren 179"/>
          <p:cNvGrpSpPr/>
          <p:nvPr/>
        </p:nvGrpSpPr>
        <p:grpSpPr>
          <a:xfrm>
            <a:off x="6777360" y="1477925"/>
            <a:ext cx="1395040" cy="2360651"/>
            <a:chOff x="6777360" y="1469901"/>
            <a:chExt cx="1395040" cy="1317873"/>
          </a:xfrm>
        </p:grpSpPr>
        <p:sp>
          <p:nvSpPr>
            <p:cNvPr id="176" name="Rechteck 175"/>
            <p:cNvSpPr/>
            <p:nvPr/>
          </p:nvSpPr>
          <p:spPr>
            <a:xfrm>
              <a:off x="6798469" y="1779662"/>
              <a:ext cx="1373931" cy="1008112"/>
            </a:xfrm>
            <a:prstGeom prst="rect">
              <a:avLst/>
            </a:prstGeom>
            <a:solidFill>
              <a:srgbClr val="27ACB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solidFill>
                  <a:prstClr val="white"/>
                </a:solidFill>
              </a:endParaRPr>
            </a:p>
          </p:txBody>
        </p:sp>
        <p:sp>
          <p:nvSpPr>
            <p:cNvPr id="177" name="Rechteck 176"/>
            <p:cNvSpPr/>
            <p:nvPr/>
          </p:nvSpPr>
          <p:spPr>
            <a:xfrm>
              <a:off x="6797427" y="1469901"/>
              <a:ext cx="1374973" cy="309761"/>
            </a:xfrm>
            <a:prstGeom prst="rect">
              <a:avLst/>
            </a:prstGeom>
            <a:solidFill>
              <a:srgbClr val="27AC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solidFill>
                  <a:prstClr val="white"/>
                </a:solidFill>
              </a:endParaRPr>
            </a:p>
          </p:txBody>
        </p:sp>
        <p:cxnSp>
          <p:nvCxnSpPr>
            <p:cNvPr id="161" name="Gerade Verbindung 160"/>
            <p:cNvCxnSpPr/>
            <p:nvPr/>
          </p:nvCxnSpPr>
          <p:spPr>
            <a:xfrm flipH="1">
              <a:off x="6804248" y="1779662"/>
              <a:ext cx="1368152"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7" name="Gerade Verbindung 166"/>
            <p:cNvCxnSpPr/>
            <p:nvPr/>
          </p:nvCxnSpPr>
          <p:spPr>
            <a:xfrm flipH="1">
              <a:off x="6804248" y="2787774"/>
              <a:ext cx="1368152"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8" name="Gerade Verbindung 167"/>
            <p:cNvCxnSpPr/>
            <p:nvPr/>
          </p:nvCxnSpPr>
          <p:spPr>
            <a:xfrm flipH="1">
              <a:off x="6777360" y="1471613"/>
              <a:ext cx="1392882"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8" name="Textfeld 177"/>
            <p:cNvSpPr txBox="1"/>
            <p:nvPr/>
          </p:nvSpPr>
          <p:spPr>
            <a:xfrm>
              <a:off x="6798196" y="1529747"/>
              <a:ext cx="1368152" cy="189003"/>
            </a:xfrm>
            <a:prstGeom prst="rect">
              <a:avLst/>
            </a:prstGeom>
            <a:noFill/>
          </p:spPr>
          <p:txBody>
            <a:bodyPr wrap="square" rtlCol="0">
              <a:spAutoFit/>
            </a:bodyPr>
            <a:lstStyle/>
            <a:p>
              <a:pPr algn="ctr"/>
              <a:r>
                <a:rPr lang="de-DE" sz="1600" dirty="0" smtClean="0">
                  <a:solidFill>
                    <a:srgbClr val="27ACBD"/>
                  </a:solidFill>
                  <a:latin typeface="Roboto Black" pitchFamily="2" charset="0"/>
                  <a:ea typeface="Roboto Black" pitchFamily="2" charset="0"/>
                </a:rPr>
                <a:t>15% Online</a:t>
              </a:r>
            </a:p>
          </p:txBody>
        </p:sp>
        <p:sp>
          <p:nvSpPr>
            <p:cNvPr id="179" name="Textfeld 178"/>
            <p:cNvSpPr txBox="1"/>
            <p:nvPr/>
          </p:nvSpPr>
          <p:spPr>
            <a:xfrm>
              <a:off x="6804248" y="2143990"/>
              <a:ext cx="1368152" cy="189003"/>
            </a:xfrm>
            <a:prstGeom prst="rect">
              <a:avLst/>
            </a:prstGeom>
            <a:noFill/>
          </p:spPr>
          <p:txBody>
            <a:bodyPr wrap="square" rtlCol="0">
              <a:spAutoFit/>
            </a:bodyPr>
            <a:lstStyle/>
            <a:p>
              <a:pPr algn="ctr"/>
              <a:r>
                <a:rPr lang="de-DE" sz="1600" dirty="0" smtClean="0">
                  <a:solidFill>
                    <a:prstClr val="white"/>
                  </a:solidFill>
                  <a:latin typeface="Roboto Black" pitchFamily="2" charset="0"/>
                  <a:ea typeface="Roboto Black" pitchFamily="2" charset="0"/>
                </a:rPr>
                <a:t>85% Offline</a:t>
              </a:r>
            </a:p>
          </p:txBody>
        </p:sp>
      </p:grpSp>
      <p:grpSp>
        <p:nvGrpSpPr>
          <p:cNvPr id="14" name="Gruppieren 181"/>
          <p:cNvGrpSpPr/>
          <p:nvPr/>
        </p:nvGrpSpPr>
        <p:grpSpPr>
          <a:xfrm>
            <a:off x="3707904" y="771550"/>
            <a:ext cx="3095898" cy="3744416"/>
            <a:chOff x="4497610" y="771550"/>
            <a:chExt cx="2306638" cy="3744416"/>
          </a:xfrm>
        </p:grpSpPr>
        <p:grpSp>
          <p:nvGrpSpPr>
            <p:cNvPr id="15" name="Gruppieren 83"/>
            <p:cNvGrpSpPr/>
            <p:nvPr/>
          </p:nvGrpSpPr>
          <p:grpSpPr>
            <a:xfrm>
              <a:off x="4497610" y="1467856"/>
              <a:ext cx="2304256" cy="2376264"/>
              <a:chOff x="4773817" y="1851670"/>
              <a:chExt cx="2462479" cy="2376264"/>
            </a:xfrm>
          </p:grpSpPr>
          <p:sp>
            <p:nvSpPr>
              <p:cNvPr id="156" name="Rechteck 155"/>
              <p:cNvSpPr/>
              <p:nvPr/>
            </p:nvSpPr>
            <p:spPr>
              <a:xfrm>
                <a:off x="4773818" y="2355726"/>
                <a:ext cx="2462478" cy="18722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solidFill>
                    <a:prstClr val="white"/>
                  </a:solidFill>
                </a:endParaRPr>
              </a:p>
            </p:txBody>
          </p:sp>
          <p:sp>
            <p:nvSpPr>
              <p:cNvPr id="157" name="Freihandform 156"/>
              <p:cNvSpPr/>
              <p:nvPr/>
            </p:nvSpPr>
            <p:spPr>
              <a:xfrm>
                <a:off x="4773817" y="1851670"/>
                <a:ext cx="2462479" cy="504056"/>
              </a:xfrm>
              <a:custGeom>
                <a:avLst/>
                <a:gdLst>
                  <a:gd name="connsiteX0" fmla="*/ 0 w 2462479"/>
                  <a:gd name="connsiteY0" fmla="*/ 0 h 504056"/>
                  <a:gd name="connsiteX1" fmla="*/ 2462479 w 2462479"/>
                  <a:gd name="connsiteY1" fmla="*/ 0 h 504056"/>
                  <a:gd name="connsiteX2" fmla="*/ 2462479 w 2462479"/>
                  <a:gd name="connsiteY2" fmla="*/ 504056 h 504056"/>
                  <a:gd name="connsiteX3" fmla="*/ 0 w 2462479"/>
                  <a:gd name="connsiteY3" fmla="*/ 504056 h 504056"/>
                  <a:gd name="connsiteX4" fmla="*/ 0 w 2462479"/>
                  <a:gd name="connsiteY4" fmla="*/ 0 h 50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479" h="504056">
                    <a:moveTo>
                      <a:pt x="0" y="0"/>
                    </a:moveTo>
                    <a:lnTo>
                      <a:pt x="2462479" y="0"/>
                    </a:lnTo>
                    <a:lnTo>
                      <a:pt x="2462479" y="504056"/>
                    </a:lnTo>
                    <a:lnTo>
                      <a:pt x="0" y="504056"/>
                    </a:lnTo>
                    <a:lnTo>
                      <a:pt x="0" y="0"/>
                    </a:lnTo>
                    <a:close/>
                  </a:path>
                </a:pathLst>
              </a:custGeom>
              <a:solidFill>
                <a:srgbClr val="C110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solidFill>
                    <a:prstClr val="white"/>
                  </a:solidFill>
                </a:endParaRPr>
              </a:p>
            </p:txBody>
          </p:sp>
        </p:grpSp>
        <p:cxnSp>
          <p:nvCxnSpPr>
            <p:cNvPr id="88" name="Gerade Verbindung 87"/>
            <p:cNvCxnSpPr/>
            <p:nvPr/>
          </p:nvCxnSpPr>
          <p:spPr>
            <a:xfrm>
              <a:off x="6804248" y="771550"/>
              <a:ext cx="0" cy="3744416"/>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86" name="Textfeld 38"/>
          <p:cNvSpPr txBox="1">
            <a:spLocks noChangeArrowheads="1"/>
          </p:cNvSpPr>
          <p:nvPr/>
        </p:nvSpPr>
        <p:spPr bwMode="auto">
          <a:xfrm>
            <a:off x="107504" y="123478"/>
            <a:ext cx="8208912" cy="341632"/>
          </a:xfrm>
          <a:prstGeom prst="rect">
            <a:avLst/>
          </a:prstGeom>
          <a:noFill/>
          <a:ln w="9525">
            <a:noFill/>
            <a:miter lim="800000"/>
            <a:headEnd/>
            <a:tailEnd/>
          </a:ln>
        </p:spPr>
        <p:txBody>
          <a:bodyPr wrap="square">
            <a:spAutoFit/>
          </a:bodyPr>
          <a:lstStyle/>
          <a:p>
            <a:pPr marL="342900" indent="-342900" defTabSz="912813">
              <a:lnSpc>
                <a:spcPct val="90000"/>
              </a:lnSpc>
              <a:spcBef>
                <a:spcPct val="20000"/>
              </a:spcBef>
              <a:defRPr/>
            </a:pPr>
            <a:r>
              <a:rPr lang="de-DE" kern="0" dirty="0" smtClean="0">
                <a:solidFill>
                  <a:srgbClr val="323232"/>
                </a:solidFill>
                <a:latin typeface="Roboto Condensed" pitchFamily="2" charset="0"/>
                <a:ea typeface="Roboto Condensed" pitchFamily="2" charset="0"/>
              </a:rPr>
              <a:t>Schritt 3: </a:t>
            </a:r>
            <a:r>
              <a:rPr lang="de-DE" kern="0" dirty="0" err="1" smtClean="0">
                <a:solidFill>
                  <a:srgbClr val="323232"/>
                </a:solidFill>
                <a:latin typeface="Roboto Condensed" pitchFamily="2" charset="0"/>
                <a:ea typeface="Roboto Condensed" pitchFamily="2" charset="0"/>
              </a:rPr>
              <a:t>Satisfaction</a:t>
            </a:r>
            <a:r>
              <a:rPr lang="de-DE" kern="0" dirty="0" smtClean="0">
                <a:solidFill>
                  <a:srgbClr val="323232"/>
                </a:solidFill>
                <a:latin typeface="Roboto Condensed" pitchFamily="2" charset="0"/>
                <a:ea typeface="Roboto Condensed" pitchFamily="2" charset="0"/>
              </a:rPr>
              <a:t> bei Kauf  -  zu 85 % offline</a:t>
            </a:r>
          </a:p>
        </p:txBody>
      </p:sp>
      <p:grpSp>
        <p:nvGrpSpPr>
          <p:cNvPr id="16" name="Gruppieren 69"/>
          <p:cNvGrpSpPr/>
          <p:nvPr/>
        </p:nvGrpSpPr>
        <p:grpSpPr>
          <a:xfrm>
            <a:off x="2411760" y="1707654"/>
            <a:ext cx="144016" cy="1925166"/>
            <a:chOff x="2411760" y="1707654"/>
            <a:chExt cx="144016" cy="1925166"/>
          </a:xfrm>
        </p:grpSpPr>
        <p:grpSp>
          <p:nvGrpSpPr>
            <p:cNvPr id="17" name="Gruppieren 60"/>
            <p:cNvGrpSpPr/>
            <p:nvPr/>
          </p:nvGrpSpPr>
          <p:grpSpPr>
            <a:xfrm>
              <a:off x="2411760" y="1965573"/>
              <a:ext cx="144016" cy="1440160"/>
              <a:chOff x="13497023" y="1952253"/>
              <a:chExt cx="936104" cy="1440160"/>
            </a:xfrm>
          </p:grpSpPr>
          <p:cxnSp>
            <p:nvCxnSpPr>
              <p:cNvPr id="90" name="Gerade Verbindung 89"/>
              <p:cNvCxnSpPr/>
              <p:nvPr/>
            </p:nvCxnSpPr>
            <p:spPr>
              <a:xfrm>
                <a:off x="13497023" y="3392413"/>
                <a:ext cx="936104" cy="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94" name="Gerade Verbindung 93"/>
              <p:cNvCxnSpPr/>
              <p:nvPr/>
            </p:nvCxnSpPr>
            <p:spPr>
              <a:xfrm>
                <a:off x="13497023" y="2914650"/>
                <a:ext cx="936104" cy="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96" name="Gerade Verbindung 95"/>
              <p:cNvCxnSpPr/>
              <p:nvPr/>
            </p:nvCxnSpPr>
            <p:spPr>
              <a:xfrm>
                <a:off x="13497023" y="2427734"/>
                <a:ext cx="936104" cy="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97" name="Gerade Verbindung 96"/>
              <p:cNvCxnSpPr/>
              <p:nvPr/>
            </p:nvCxnSpPr>
            <p:spPr>
              <a:xfrm>
                <a:off x="13497023" y="1952253"/>
                <a:ext cx="936104" cy="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uppieren 67"/>
            <p:cNvGrpSpPr/>
            <p:nvPr/>
          </p:nvGrpSpPr>
          <p:grpSpPr>
            <a:xfrm>
              <a:off x="2447764" y="1707654"/>
              <a:ext cx="72008" cy="1925166"/>
              <a:chOff x="2465766" y="1726704"/>
              <a:chExt cx="72008" cy="1925166"/>
            </a:xfrm>
          </p:grpSpPr>
          <p:grpSp>
            <p:nvGrpSpPr>
              <p:cNvPr id="19" name="Gruppieren 61"/>
              <p:cNvGrpSpPr/>
              <p:nvPr/>
            </p:nvGrpSpPr>
            <p:grpSpPr>
              <a:xfrm>
                <a:off x="2465766" y="2211710"/>
                <a:ext cx="72008" cy="1440160"/>
                <a:chOff x="13731049" y="1952253"/>
                <a:chExt cx="936104" cy="1440160"/>
              </a:xfrm>
            </p:grpSpPr>
            <p:cxnSp>
              <p:nvCxnSpPr>
                <p:cNvPr id="85" name="Gerade Verbindung 84"/>
                <p:cNvCxnSpPr/>
                <p:nvPr/>
              </p:nvCxnSpPr>
              <p:spPr>
                <a:xfrm>
                  <a:off x="13731049" y="3392413"/>
                  <a:ext cx="936104" cy="0"/>
                </a:xfrm>
                <a:prstGeom prst="line">
                  <a:avLst/>
                </a:prstGeom>
                <a:ln w="19050">
                  <a:solidFill>
                    <a:schemeClr val="tx1">
                      <a:lumMod val="65000"/>
                      <a:lumOff val="3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p:nvCxnSpPr>
              <p:spPr>
                <a:xfrm>
                  <a:off x="13731049" y="2914650"/>
                  <a:ext cx="936104" cy="0"/>
                </a:xfrm>
                <a:prstGeom prst="line">
                  <a:avLst/>
                </a:prstGeom>
                <a:ln w="19050">
                  <a:solidFill>
                    <a:schemeClr val="tx1">
                      <a:lumMod val="65000"/>
                      <a:lumOff val="3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p:nvCxnSpPr>
              <p:spPr>
                <a:xfrm>
                  <a:off x="13731049" y="2427734"/>
                  <a:ext cx="936104" cy="0"/>
                </a:xfrm>
                <a:prstGeom prst="line">
                  <a:avLst/>
                </a:prstGeom>
                <a:ln w="19050">
                  <a:solidFill>
                    <a:schemeClr val="tx1">
                      <a:lumMod val="65000"/>
                      <a:lumOff val="3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p:nvCxnSpPr>
              <p:spPr>
                <a:xfrm>
                  <a:off x="13731049" y="1952253"/>
                  <a:ext cx="936104" cy="0"/>
                </a:xfrm>
                <a:prstGeom prst="line">
                  <a:avLst/>
                </a:prstGeom>
                <a:ln w="19050">
                  <a:solidFill>
                    <a:schemeClr val="tx1">
                      <a:lumMod val="65000"/>
                      <a:lumOff val="3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84" name="Gerade Verbindung 83"/>
              <p:cNvCxnSpPr/>
              <p:nvPr/>
            </p:nvCxnSpPr>
            <p:spPr>
              <a:xfrm>
                <a:off x="2465766" y="1726704"/>
                <a:ext cx="72008" cy="0"/>
              </a:xfrm>
              <a:prstGeom prst="line">
                <a:avLst/>
              </a:prstGeom>
              <a:ln w="19050">
                <a:solidFill>
                  <a:schemeClr val="tx1">
                    <a:lumMod val="65000"/>
                    <a:lumOff val="3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190" name="Rechteck 189"/>
          <p:cNvSpPr/>
          <p:nvPr/>
        </p:nvSpPr>
        <p:spPr>
          <a:xfrm>
            <a:off x="3707904" y="1493371"/>
            <a:ext cx="3024336" cy="461665"/>
          </a:xfrm>
          <a:prstGeom prst="rect">
            <a:avLst/>
          </a:prstGeom>
        </p:spPr>
        <p:txBody>
          <a:bodyPr wrap="square">
            <a:spAutoFit/>
          </a:bodyPr>
          <a:lstStyle/>
          <a:p>
            <a:pPr algn="r"/>
            <a:r>
              <a:rPr lang="de-DE" sz="1200" dirty="0" smtClean="0">
                <a:solidFill>
                  <a:prstClr val="white"/>
                </a:solidFill>
                <a:latin typeface="Roboto Condensed" pitchFamily="2" charset="0"/>
                <a:ea typeface="Roboto Condensed" pitchFamily="2" charset="0"/>
              </a:rPr>
              <a:t>Kauf-Prozess-begleitende Werbung auf Top AGOF-Seiten, Facebook und </a:t>
            </a:r>
            <a:r>
              <a:rPr lang="de-DE" sz="1200" dirty="0" err="1" smtClean="0">
                <a:solidFill>
                  <a:prstClr val="white"/>
                </a:solidFill>
                <a:latin typeface="Roboto Condensed" pitchFamily="2" charset="0"/>
                <a:ea typeface="Roboto Condensed" pitchFamily="2" charset="0"/>
              </a:rPr>
              <a:t>Youtube</a:t>
            </a:r>
            <a:endParaRPr lang="de-DE" sz="1200" dirty="0" smtClean="0">
              <a:solidFill>
                <a:prstClr val="white"/>
              </a:solidFill>
              <a:latin typeface="Roboto Condensed" pitchFamily="2" charset="0"/>
              <a:ea typeface="Roboto Condensed" pitchFamily="2" charset="0"/>
            </a:endParaRPr>
          </a:p>
        </p:txBody>
      </p:sp>
      <p:cxnSp>
        <p:nvCxnSpPr>
          <p:cNvPr id="193" name="Gerade Verbindung 192"/>
          <p:cNvCxnSpPr/>
          <p:nvPr/>
        </p:nvCxnSpPr>
        <p:spPr>
          <a:xfrm>
            <a:off x="3707904" y="1491630"/>
            <a:ext cx="0" cy="3024336"/>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0" name="Gruppieren 124"/>
          <p:cNvGrpSpPr/>
          <p:nvPr/>
        </p:nvGrpSpPr>
        <p:grpSpPr>
          <a:xfrm>
            <a:off x="6732238" y="1707654"/>
            <a:ext cx="73375" cy="1930896"/>
            <a:chOff x="2411758" y="1707654"/>
            <a:chExt cx="73375" cy="1930896"/>
          </a:xfrm>
        </p:grpSpPr>
        <p:grpSp>
          <p:nvGrpSpPr>
            <p:cNvPr id="21" name="Gruppieren 60"/>
            <p:cNvGrpSpPr/>
            <p:nvPr/>
          </p:nvGrpSpPr>
          <p:grpSpPr>
            <a:xfrm>
              <a:off x="2411758" y="1965573"/>
              <a:ext cx="73373" cy="1440160"/>
              <a:chOff x="13497023" y="1952253"/>
              <a:chExt cx="476925" cy="1440160"/>
            </a:xfrm>
          </p:grpSpPr>
          <p:cxnSp>
            <p:nvCxnSpPr>
              <p:cNvPr id="153" name="Gerade Verbindung 152"/>
              <p:cNvCxnSpPr/>
              <p:nvPr/>
            </p:nvCxnSpPr>
            <p:spPr>
              <a:xfrm flipV="1">
                <a:off x="13497023" y="3391868"/>
                <a:ext cx="476925" cy="545"/>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4" name="Gerade Verbindung 153"/>
              <p:cNvCxnSpPr/>
              <p:nvPr/>
            </p:nvCxnSpPr>
            <p:spPr>
              <a:xfrm>
                <a:off x="13497023" y="2914650"/>
                <a:ext cx="476925" cy="573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0" name="Gerade Verbindung 159"/>
              <p:cNvCxnSpPr/>
              <p:nvPr/>
            </p:nvCxnSpPr>
            <p:spPr>
              <a:xfrm>
                <a:off x="13497023" y="2427734"/>
                <a:ext cx="476925" cy="2109"/>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2" name="Gerade Verbindung 161"/>
              <p:cNvCxnSpPr/>
              <p:nvPr/>
            </p:nvCxnSpPr>
            <p:spPr>
              <a:xfrm>
                <a:off x="13497023" y="1952253"/>
                <a:ext cx="468052" cy="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uppieren 67"/>
            <p:cNvGrpSpPr/>
            <p:nvPr/>
          </p:nvGrpSpPr>
          <p:grpSpPr>
            <a:xfrm>
              <a:off x="2447764" y="1707654"/>
              <a:ext cx="37369" cy="1930896"/>
              <a:chOff x="2465766" y="1726704"/>
              <a:chExt cx="37369" cy="1930896"/>
            </a:xfrm>
          </p:grpSpPr>
          <p:grpSp>
            <p:nvGrpSpPr>
              <p:cNvPr id="23" name="Gruppieren 61"/>
              <p:cNvGrpSpPr/>
              <p:nvPr/>
            </p:nvGrpSpPr>
            <p:grpSpPr>
              <a:xfrm>
                <a:off x="2465766" y="2211710"/>
                <a:ext cx="37369" cy="1445890"/>
                <a:chOff x="13731049" y="1952253"/>
                <a:chExt cx="485797" cy="1445890"/>
              </a:xfrm>
            </p:grpSpPr>
            <p:cxnSp>
              <p:nvCxnSpPr>
                <p:cNvPr id="131" name="Gerade Verbindung 130"/>
                <p:cNvCxnSpPr/>
                <p:nvPr/>
              </p:nvCxnSpPr>
              <p:spPr>
                <a:xfrm>
                  <a:off x="13731049" y="3392413"/>
                  <a:ext cx="485797" cy="573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2" name="Gerade Verbindung 131"/>
                <p:cNvCxnSpPr/>
                <p:nvPr/>
              </p:nvCxnSpPr>
              <p:spPr>
                <a:xfrm>
                  <a:off x="13731049" y="2914650"/>
                  <a:ext cx="485797" cy="7243"/>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9" name="Gerade Verbindung 138"/>
                <p:cNvCxnSpPr/>
                <p:nvPr/>
              </p:nvCxnSpPr>
              <p:spPr>
                <a:xfrm flipV="1">
                  <a:off x="13731049" y="2426593"/>
                  <a:ext cx="485797" cy="1141"/>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2" name="Gerade Verbindung 141"/>
                <p:cNvCxnSpPr/>
                <p:nvPr/>
              </p:nvCxnSpPr>
              <p:spPr>
                <a:xfrm>
                  <a:off x="13731049" y="1952253"/>
                  <a:ext cx="468052" cy="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grpSp>
          <p:cxnSp>
            <p:nvCxnSpPr>
              <p:cNvPr id="130" name="Gerade Verbindung 129"/>
              <p:cNvCxnSpPr/>
              <p:nvPr/>
            </p:nvCxnSpPr>
            <p:spPr>
              <a:xfrm>
                <a:off x="2465766" y="1726704"/>
                <a:ext cx="36004" cy="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4" name="Gruppieren 97"/>
          <p:cNvGrpSpPr/>
          <p:nvPr/>
        </p:nvGrpSpPr>
        <p:grpSpPr>
          <a:xfrm>
            <a:off x="3635896" y="1708795"/>
            <a:ext cx="144016" cy="1925166"/>
            <a:chOff x="2411760" y="1707654"/>
            <a:chExt cx="144016" cy="1925166"/>
          </a:xfrm>
        </p:grpSpPr>
        <p:grpSp>
          <p:nvGrpSpPr>
            <p:cNvPr id="25" name="Gruppieren 60"/>
            <p:cNvGrpSpPr/>
            <p:nvPr/>
          </p:nvGrpSpPr>
          <p:grpSpPr>
            <a:xfrm>
              <a:off x="2411760" y="1965573"/>
              <a:ext cx="144016" cy="1440160"/>
              <a:chOff x="13497023" y="1952253"/>
              <a:chExt cx="936104" cy="1440160"/>
            </a:xfrm>
          </p:grpSpPr>
          <p:cxnSp>
            <p:nvCxnSpPr>
              <p:cNvPr id="115" name="Gerade Verbindung 114"/>
              <p:cNvCxnSpPr/>
              <p:nvPr/>
            </p:nvCxnSpPr>
            <p:spPr>
              <a:xfrm>
                <a:off x="13497023" y="3392413"/>
                <a:ext cx="936104" cy="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17" name="Gerade Verbindung 116"/>
              <p:cNvCxnSpPr/>
              <p:nvPr/>
            </p:nvCxnSpPr>
            <p:spPr>
              <a:xfrm>
                <a:off x="13497023" y="2914650"/>
                <a:ext cx="936104" cy="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21" name="Gerade Verbindung 120"/>
              <p:cNvCxnSpPr/>
              <p:nvPr/>
            </p:nvCxnSpPr>
            <p:spPr>
              <a:xfrm>
                <a:off x="13497023" y="2427734"/>
                <a:ext cx="936104" cy="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24" name="Gerade Verbindung 123"/>
              <p:cNvCxnSpPr/>
              <p:nvPr/>
            </p:nvCxnSpPr>
            <p:spPr>
              <a:xfrm>
                <a:off x="13497023" y="1952253"/>
                <a:ext cx="936104" cy="0"/>
              </a:xfrm>
              <a:prstGeom prst="line">
                <a:avLst/>
              </a:prstGeom>
              <a:ln w="19050">
                <a:solidFill>
                  <a:schemeClr val="tx1">
                    <a:lumMod val="65000"/>
                    <a:lumOff val="35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uppieren 67"/>
            <p:cNvGrpSpPr/>
            <p:nvPr/>
          </p:nvGrpSpPr>
          <p:grpSpPr>
            <a:xfrm>
              <a:off x="2447764" y="1707654"/>
              <a:ext cx="72008" cy="1925166"/>
              <a:chOff x="2465766" y="1726704"/>
              <a:chExt cx="72008" cy="1925166"/>
            </a:xfrm>
          </p:grpSpPr>
          <p:grpSp>
            <p:nvGrpSpPr>
              <p:cNvPr id="27" name="Gruppieren 61"/>
              <p:cNvGrpSpPr/>
              <p:nvPr/>
            </p:nvGrpSpPr>
            <p:grpSpPr>
              <a:xfrm>
                <a:off x="2465766" y="2211710"/>
                <a:ext cx="72008" cy="1440160"/>
                <a:chOff x="13731049" y="1952253"/>
                <a:chExt cx="936104" cy="1440160"/>
              </a:xfrm>
            </p:grpSpPr>
            <p:cxnSp>
              <p:nvCxnSpPr>
                <p:cNvPr id="109" name="Gerade Verbindung 108"/>
                <p:cNvCxnSpPr/>
                <p:nvPr/>
              </p:nvCxnSpPr>
              <p:spPr>
                <a:xfrm>
                  <a:off x="13731049" y="3392413"/>
                  <a:ext cx="936104" cy="0"/>
                </a:xfrm>
                <a:prstGeom prst="line">
                  <a:avLst/>
                </a:prstGeom>
                <a:ln w="19050">
                  <a:solidFill>
                    <a:schemeClr val="tx1">
                      <a:lumMod val="65000"/>
                      <a:lumOff val="3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p:nvCxnSpPr>
              <p:spPr>
                <a:xfrm>
                  <a:off x="13731049" y="2914650"/>
                  <a:ext cx="936104" cy="0"/>
                </a:xfrm>
                <a:prstGeom prst="line">
                  <a:avLst/>
                </a:prstGeom>
                <a:ln w="19050">
                  <a:solidFill>
                    <a:schemeClr val="tx1">
                      <a:lumMod val="65000"/>
                      <a:lumOff val="3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p:nvCxnSpPr>
              <p:spPr>
                <a:xfrm>
                  <a:off x="13731049" y="2427734"/>
                  <a:ext cx="936104" cy="0"/>
                </a:xfrm>
                <a:prstGeom prst="line">
                  <a:avLst/>
                </a:prstGeom>
                <a:ln w="19050">
                  <a:solidFill>
                    <a:schemeClr val="tx1">
                      <a:lumMod val="65000"/>
                      <a:lumOff val="3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p:nvCxnSpPr>
              <p:spPr>
                <a:xfrm>
                  <a:off x="13731049" y="1952253"/>
                  <a:ext cx="936104" cy="0"/>
                </a:xfrm>
                <a:prstGeom prst="line">
                  <a:avLst/>
                </a:prstGeom>
                <a:ln w="19050">
                  <a:solidFill>
                    <a:schemeClr val="tx1">
                      <a:lumMod val="65000"/>
                      <a:lumOff val="3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08" name="Gerade Verbindung 107"/>
              <p:cNvCxnSpPr/>
              <p:nvPr/>
            </p:nvCxnSpPr>
            <p:spPr>
              <a:xfrm>
                <a:off x="2465766" y="1726704"/>
                <a:ext cx="72008" cy="0"/>
              </a:xfrm>
              <a:prstGeom prst="line">
                <a:avLst/>
              </a:prstGeom>
              <a:ln w="19050">
                <a:solidFill>
                  <a:schemeClr val="tx1">
                    <a:lumMod val="65000"/>
                    <a:lumOff val="35000"/>
                    <a:alpha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8" name="Gruppieren 144"/>
          <p:cNvGrpSpPr/>
          <p:nvPr/>
        </p:nvGrpSpPr>
        <p:grpSpPr>
          <a:xfrm>
            <a:off x="2125712" y="1604963"/>
            <a:ext cx="351378" cy="2130549"/>
            <a:chOff x="2125712" y="1604963"/>
            <a:chExt cx="351378" cy="2130549"/>
          </a:xfrm>
        </p:grpSpPr>
        <p:sp>
          <p:nvSpPr>
            <p:cNvPr id="148" name="Textfeld 147"/>
            <p:cNvSpPr txBox="1"/>
            <p:nvPr/>
          </p:nvSpPr>
          <p:spPr>
            <a:xfrm>
              <a:off x="2125712" y="3041898"/>
              <a:ext cx="351378" cy="216024"/>
            </a:xfrm>
            <a:prstGeom prst="rect">
              <a:avLst/>
            </a:prstGeom>
            <a:noFill/>
          </p:spPr>
          <p:txBody>
            <a:bodyPr wrap="square" rtlCol="0">
              <a:spAutoFit/>
            </a:bodyPr>
            <a:lstStyle/>
            <a:p>
              <a:pPr algn="r"/>
              <a:r>
                <a:rPr lang="de-DE" sz="800" dirty="0" smtClean="0">
                  <a:solidFill>
                    <a:prstClr val="black">
                      <a:lumMod val="65000"/>
                      <a:lumOff val="35000"/>
                    </a:prstClr>
                  </a:solidFill>
                  <a:latin typeface="Roboto Condensed" pitchFamily="2" charset="0"/>
                  <a:ea typeface="Roboto Condensed" pitchFamily="2" charset="0"/>
                </a:rPr>
                <a:t>30%</a:t>
              </a:r>
              <a:endParaRPr lang="de-DE" sz="800" dirty="0">
                <a:solidFill>
                  <a:prstClr val="black">
                    <a:lumMod val="65000"/>
                    <a:lumOff val="35000"/>
                  </a:prstClr>
                </a:solidFill>
                <a:latin typeface="Roboto Condensed" pitchFamily="2" charset="0"/>
                <a:ea typeface="Roboto Condensed" pitchFamily="2" charset="0"/>
              </a:endParaRPr>
            </a:p>
          </p:txBody>
        </p:sp>
        <p:sp>
          <p:nvSpPr>
            <p:cNvPr id="158" name="Textfeld 157"/>
            <p:cNvSpPr txBox="1"/>
            <p:nvPr/>
          </p:nvSpPr>
          <p:spPr>
            <a:xfrm>
              <a:off x="2125712" y="2557462"/>
              <a:ext cx="351378" cy="216024"/>
            </a:xfrm>
            <a:prstGeom prst="rect">
              <a:avLst/>
            </a:prstGeom>
            <a:noFill/>
          </p:spPr>
          <p:txBody>
            <a:bodyPr wrap="square" rtlCol="0">
              <a:spAutoFit/>
            </a:bodyPr>
            <a:lstStyle/>
            <a:p>
              <a:pPr algn="r"/>
              <a:r>
                <a:rPr lang="de-DE" sz="800" dirty="0" smtClean="0">
                  <a:solidFill>
                    <a:prstClr val="black">
                      <a:lumMod val="65000"/>
                      <a:lumOff val="35000"/>
                    </a:prstClr>
                  </a:solidFill>
                  <a:latin typeface="Roboto Condensed" pitchFamily="2" charset="0"/>
                  <a:ea typeface="Roboto Condensed" pitchFamily="2" charset="0"/>
                </a:rPr>
                <a:t>50%</a:t>
              </a:r>
              <a:endParaRPr lang="de-DE" sz="800" dirty="0">
                <a:solidFill>
                  <a:prstClr val="black">
                    <a:lumMod val="65000"/>
                    <a:lumOff val="35000"/>
                  </a:prstClr>
                </a:solidFill>
                <a:latin typeface="Roboto Condensed" pitchFamily="2" charset="0"/>
                <a:ea typeface="Roboto Condensed" pitchFamily="2" charset="0"/>
              </a:endParaRPr>
            </a:p>
          </p:txBody>
        </p:sp>
        <p:sp>
          <p:nvSpPr>
            <p:cNvPr id="159" name="Textfeld 158"/>
            <p:cNvSpPr txBox="1"/>
            <p:nvPr/>
          </p:nvSpPr>
          <p:spPr>
            <a:xfrm>
              <a:off x="2125712" y="2081213"/>
              <a:ext cx="351378" cy="216024"/>
            </a:xfrm>
            <a:prstGeom prst="rect">
              <a:avLst/>
            </a:prstGeom>
            <a:noFill/>
          </p:spPr>
          <p:txBody>
            <a:bodyPr wrap="square" rtlCol="0">
              <a:spAutoFit/>
            </a:bodyPr>
            <a:lstStyle/>
            <a:p>
              <a:pPr algn="r"/>
              <a:r>
                <a:rPr lang="de-DE" sz="800" dirty="0" smtClean="0">
                  <a:solidFill>
                    <a:prstClr val="black">
                      <a:lumMod val="65000"/>
                      <a:lumOff val="35000"/>
                    </a:prstClr>
                  </a:solidFill>
                  <a:latin typeface="Roboto Condensed" pitchFamily="2" charset="0"/>
                  <a:ea typeface="Roboto Condensed" pitchFamily="2" charset="0"/>
                </a:rPr>
                <a:t>70%</a:t>
              </a:r>
              <a:endParaRPr lang="de-DE" sz="800" dirty="0">
                <a:solidFill>
                  <a:prstClr val="black">
                    <a:lumMod val="65000"/>
                    <a:lumOff val="35000"/>
                  </a:prstClr>
                </a:solidFill>
                <a:latin typeface="Roboto Condensed" pitchFamily="2" charset="0"/>
                <a:ea typeface="Roboto Condensed" pitchFamily="2" charset="0"/>
              </a:endParaRPr>
            </a:p>
          </p:txBody>
        </p:sp>
        <p:sp>
          <p:nvSpPr>
            <p:cNvPr id="163" name="Textfeld 162"/>
            <p:cNvSpPr txBox="1"/>
            <p:nvPr/>
          </p:nvSpPr>
          <p:spPr>
            <a:xfrm>
              <a:off x="2125712" y="3519488"/>
              <a:ext cx="351378" cy="216024"/>
            </a:xfrm>
            <a:prstGeom prst="rect">
              <a:avLst/>
            </a:prstGeom>
            <a:noFill/>
          </p:spPr>
          <p:txBody>
            <a:bodyPr wrap="square" rtlCol="0">
              <a:spAutoFit/>
            </a:bodyPr>
            <a:lstStyle/>
            <a:p>
              <a:pPr algn="r"/>
              <a:r>
                <a:rPr lang="de-DE" sz="800" dirty="0" smtClean="0">
                  <a:solidFill>
                    <a:prstClr val="black">
                      <a:lumMod val="65000"/>
                      <a:lumOff val="35000"/>
                    </a:prstClr>
                  </a:solidFill>
                  <a:latin typeface="Roboto Condensed" pitchFamily="2" charset="0"/>
                  <a:ea typeface="Roboto Condensed" pitchFamily="2" charset="0"/>
                </a:rPr>
                <a:t>10%</a:t>
              </a:r>
              <a:endParaRPr lang="de-DE" sz="800" dirty="0">
                <a:solidFill>
                  <a:prstClr val="black">
                    <a:lumMod val="65000"/>
                    <a:lumOff val="35000"/>
                  </a:prstClr>
                </a:solidFill>
                <a:latin typeface="Roboto Condensed" pitchFamily="2" charset="0"/>
                <a:ea typeface="Roboto Condensed" pitchFamily="2" charset="0"/>
              </a:endParaRPr>
            </a:p>
          </p:txBody>
        </p:sp>
        <p:sp>
          <p:nvSpPr>
            <p:cNvPr id="164" name="Textfeld 163"/>
            <p:cNvSpPr txBox="1"/>
            <p:nvPr/>
          </p:nvSpPr>
          <p:spPr>
            <a:xfrm>
              <a:off x="2125712" y="1604963"/>
              <a:ext cx="351378" cy="216024"/>
            </a:xfrm>
            <a:prstGeom prst="rect">
              <a:avLst/>
            </a:prstGeom>
            <a:noFill/>
          </p:spPr>
          <p:txBody>
            <a:bodyPr wrap="square" rtlCol="0">
              <a:spAutoFit/>
            </a:bodyPr>
            <a:lstStyle/>
            <a:p>
              <a:pPr algn="r"/>
              <a:r>
                <a:rPr lang="de-DE" sz="800" dirty="0" smtClean="0">
                  <a:solidFill>
                    <a:prstClr val="black">
                      <a:lumMod val="65000"/>
                      <a:lumOff val="35000"/>
                    </a:prstClr>
                  </a:solidFill>
                  <a:latin typeface="Roboto Condensed" pitchFamily="2" charset="0"/>
                  <a:ea typeface="Roboto Condensed" pitchFamily="2" charset="0"/>
                </a:rPr>
                <a:t>90%</a:t>
              </a:r>
              <a:endParaRPr lang="de-DE" sz="800" dirty="0">
                <a:solidFill>
                  <a:prstClr val="black">
                    <a:lumMod val="65000"/>
                    <a:lumOff val="35000"/>
                  </a:prstClr>
                </a:solidFill>
                <a:latin typeface="Roboto Condensed" pitchFamily="2" charset="0"/>
                <a:ea typeface="Roboto Condensed" pitchFamily="2" charset="0"/>
              </a:endParaRPr>
            </a:p>
          </p:txBody>
        </p:sp>
      </p:grpSp>
      <p:sp>
        <p:nvSpPr>
          <p:cNvPr id="165" name="Freihandform 164"/>
          <p:cNvSpPr/>
          <p:nvPr/>
        </p:nvSpPr>
        <p:spPr>
          <a:xfrm>
            <a:off x="3707051" y="1923678"/>
            <a:ext cx="3102490" cy="1914897"/>
          </a:xfrm>
          <a:custGeom>
            <a:avLst/>
            <a:gdLst>
              <a:gd name="connsiteX0" fmla="*/ 0 w 2286000"/>
              <a:gd name="connsiteY0" fmla="*/ 492369 h 1186961"/>
              <a:gd name="connsiteX1" fmla="*/ 2277208 w 2286000"/>
              <a:gd name="connsiteY1" fmla="*/ 1186961 h 1186961"/>
              <a:gd name="connsiteX2" fmla="*/ 2286000 w 2286000"/>
              <a:gd name="connsiteY2" fmla="*/ 0 h 1186961"/>
              <a:gd name="connsiteX3" fmla="*/ 35170 w 2286000"/>
              <a:gd name="connsiteY3" fmla="*/ 0 h 1186961"/>
              <a:gd name="connsiteX4" fmla="*/ 0 w 2286000"/>
              <a:gd name="connsiteY4" fmla="*/ 492369 h 1186961"/>
              <a:gd name="connsiteX0" fmla="*/ 296824 w 2250830"/>
              <a:gd name="connsiteY0" fmla="*/ 459146 h 1186961"/>
              <a:gd name="connsiteX1" fmla="*/ 2242038 w 2250830"/>
              <a:gd name="connsiteY1" fmla="*/ 1186961 h 1186961"/>
              <a:gd name="connsiteX2" fmla="*/ 2250830 w 2250830"/>
              <a:gd name="connsiteY2" fmla="*/ 0 h 1186961"/>
              <a:gd name="connsiteX3" fmla="*/ 0 w 2250830"/>
              <a:gd name="connsiteY3" fmla="*/ 0 h 1186961"/>
              <a:gd name="connsiteX4" fmla="*/ 296824 w 2250830"/>
              <a:gd name="connsiteY4" fmla="*/ 459146 h 1186961"/>
              <a:gd name="connsiteX0" fmla="*/ 296824 w 2250830"/>
              <a:gd name="connsiteY0" fmla="*/ 459146 h 1186961"/>
              <a:gd name="connsiteX1" fmla="*/ 2242038 w 2250830"/>
              <a:gd name="connsiteY1" fmla="*/ 1186961 h 1186961"/>
              <a:gd name="connsiteX2" fmla="*/ 2250830 w 2250830"/>
              <a:gd name="connsiteY2" fmla="*/ 0 h 1186961"/>
              <a:gd name="connsiteX3" fmla="*/ 0 w 2250830"/>
              <a:gd name="connsiteY3" fmla="*/ 0 h 1186961"/>
              <a:gd name="connsiteX4" fmla="*/ 296824 w 2250830"/>
              <a:gd name="connsiteY4" fmla="*/ 459146 h 1186961"/>
              <a:gd name="connsiteX0" fmla="*/ 0 w 2314046"/>
              <a:gd name="connsiteY0" fmla="*/ 531154 h 1186961"/>
              <a:gd name="connsiteX1" fmla="*/ 2305254 w 2314046"/>
              <a:gd name="connsiteY1" fmla="*/ 1186961 h 1186961"/>
              <a:gd name="connsiteX2" fmla="*/ 2314046 w 2314046"/>
              <a:gd name="connsiteY2" fmla="*/ 0 h 1186961"/>
              <a:gd name="connsiteX3" fmla="*/ 63216 w 2314046"/>
              <a:gd name="connsiteY3" fmla="*/ 0 h 1186961"/>
              <a:gd name="connsiteX4" fmla="*/ 0 w 2314046"/>
              <a:gd name="connsiteY4" fmla="*/ 531154 h 1186961"/>
              <a:gd name="connsiteX0" fmla="*/ 0 w 2314046"/>
              <a:gd name="connsiteY0" fmla="*/ 531154 h 1186961"/>
              <a:gd name="connsiteX1" fmla="*/ 2305254 w 2314046"/>
              <a:gd name="connsiteY1" fmla="*/ 1186961 h 1186961"/>
              <a:gd name="connsiteX2" fmla="*/ 2314046 w 2314046"/>
              <a:gd name="connsiteY2" fmla="*/ 0 h 1186961"/>
              <a:gd name="connsiteX3" fmla="*/ 0 w 2314046"/>
              <a:gd name="connsiteY3" fmla="*/ 27098 h 1186961"/>
              <a:gd name="connsiteX4" fmla="*/ 0 w 2314046"/>
              <a:gd name="connsiteY4" fmla="*/ 531154 h 1186961"/>
              <a:gd name="connsiteX0" fmla="*/ 0 w 2314046"/>
              <a:gd name="connsiteY0" fmla="*/ 459146 h 1186961"/>
              <a:gd name="connsiteX1" fmla="*/ 2305254 w 2314046"/>
              <a:gd name="connsiteY1" fmla="*/ 1186961 h 1186961"/>
              <a:gd name="connsiteX2" fmla="*/ 2314046 w 2314046"/>
              <a:gd name="connsiteY2" fmla="*/ 0 h 1186961"/>
              <a:gd name="connsiteX3" fmla="*/ 0 w 2314046"/>
              <a:gd name="connsiteY3" fmla="*/ 27098 h 1186961"/>
              <a:gd name="connsiteX4" fmla="*/ 0 w 2314046"/>
              <a:gd name="connsiteY4" fmla="*/ 459146 h 1186961"/>
              <a:gd name="connsiteX0" fmla="*/ 0 w 2314046"/>
              <a:gd name="connsiteY0" fmla="*/ 459146 h 1186961"/>
              <a:gd name="connsiteX1" fmla="*/ 2305254 w 2314046"/>
              <a:gd name="connsiteY1" fmla="*/ 1186961 h 1186961"/>
              <a:gd name="connsiteX2" fmla="*/ 2314046 w 2314046"/>
              <a:gd name="connsiteY2" fmla="*/ 0 h 1186961"/>
              <a:gd name="connsiteX3" fmla="*/ 0 w 2314046"/>
              <a:gd name="connsiteY3" fmla="*/ 27098 h 1186961"/>
              <a:gd name="connsiteX4" fmla="*/ 0 w 2314046"/>
              <a:gd name="connsiteY4" fmla="*/ 459146 h 1186961"/>
              <a:gd name="connsiteX0" fmla="*/ 0 w 2314046"/>
              <a:gd name="connsiteY0" fmla="*/ 459146 h 1186961"/>
              <a:gd name="connsiteX1" fmla="*/ 2305254 w 2314046"/>
              <a:gd name="connsiteY1" fmla="*/ 1186961 h 1186961"/>
              <a:gd name="connsiteX2" fmla="*/ 2314046 w 2314046"/>
              <a:gd name="connsiteY2" fmla="*/ 0 h 1186961"/>
              <a:gd name="connsiteX3" fmla="*/ 0 w 2314046"/>
              <a:gd name="connsiteY3" fmla="*/ 27098 h 1186961"/>
              <a:gd name="connsiteX4" fmla="*/ 0 w 2314046"/>
              <a:gd name="connsiteY4" fmla="*/ 459146 h 1186961"/>
              <a:gd name="connsiteX0" fmla="*/ 0 w 2308185"/>
              <a:gd name="connsiteY0" fmla="*/ 432048 h 1159863"/>
              <a:gd name="connsiteX1" fmla="*/ 2305254 w 2308185"/>
              <a:gd name="connsiteY1" fmla="*/ 1159863 h 1159863"/>
              <a:gd name="connsiteX2" fmla="*/ 2304256 w 2308185"/>
              <a:gd name="connsiteY2" fmla="*/ 0 h 1159863"/>
              <a:gd name="connsiteX3" fmla="*/ 0 w 2308185"/>
              <a:gd name="connsiteY3" fmla="*/ 0 h 1159863"/>
              <a:gd name="connsiteX4" fmla="*/ 0 w 2308185"/>
              <a:gd name="connsiteY4" fmla="*/ 432048 h 1159863"/>
              <a:gd name="connsiteX0" fmla="*/ 8950 w 2308185"/>
              <a:gd name="connsiteY0" fmla="*/ 621063 h 1159863"/>
              <a:gd name="connsiteX1" fmla="*/ 2305254 w 2308185"/>
              <a:gd name="connsiteY1" fmla="*/ 1159863 h 1159863"/>
              <a:gd name="connsiteX2" fmla="*/ 2304256 w 2308185"/>
              <a:gd name="connsiteY2" fmla="*/ 0 h 1159863"/>
              <a:gd name="connsiteX3" fmla="*/ 0 w 2308185"/>
              <a:gd name="connsiteY3" fmla="*/ 0 h 1159863"/>
              <a:gd name="connsiteX4" fmla="*/ 8950 w 2308185"/>
              <a:gd name="connsiteY4" fmla="*/ 621063 h 1159863"/>
              <a:gd name="connsiteX0" fmla="*/ 0 w 2317136"/>
              <a:gd name="connsiteY0" fmla="*/ 492189 h 1159863"/>
              <a:gd name="connsiteX1" fmla="*/ 2314205 w 2317136"/>
              <a:gd name="connsiteY1" fmla="*/ 1159863 h 1159863"/>
              <a:gd name="connsiteX2" fmla="*/ 2313207 w 2317136"/>
              <a:gd name="connsiteY2" fmla="*/ 0 h 1159863"/>
              <a:gd name="connsiteX3" fmla="*/ 8951 w 2317136"/>
              <a:gd name="connsiteY3" fmla="*/ 0 h 1159863"/>
              <a:gd name="connsiteX4" fmla="*/ 0 w 2317136"/>
              <a:gd name="connsiteY4" fmla="*/ 492189 h 1159863"/>
              <a:gd name="connsiteX0" fmla="*/ 0 w 2317136"/>
              <a:gd name="connsiteY0" fmla="*/ 492189 h 1159863"/>
              <a:gd name="connsiteX1" fmla="*/ 2314205 w 2317136"/>
              <a:gd name="connsiteY1" fmla="*/ 1159863 h 1159863"/>
              <a:gd name="connsiteX2" fmla="*/ 2313207 w 2317136"/>
              <a:gd name="connsiteY2" fmla="*/ 0 h 1159863"/>
              <a:gd name="connsiteX3" fmla="*/ 8951 w 2317136"/>
              <a:gd name="connsiteY3" fmla="*/ 0 h 1159863"/>
              <a:gd name="connsiteX4" fmla="*/ 0 w 2317136"/>
              <a:gd name="connsiteY4" fmla="*/ 492189 h 1159863"/>
              <a:gd name="connsiteX0" fmla="*/ 0 w 2317136"/>
              <a:gd name="connsiteY0" fmla="*/ 492189 h 1159863"/>
              <a:gd name="connsiteX1" fmla="*/ 2314205 w 2317136"/>
              <a:gd name="connsiteY1" fmla="*/ 1159863 h 1159863"/>
              <a:gd name="connsiteX2" fmla="*/ 2313207 w 2317136"/>
              <a:gd name="connsiteY2" fmla="*/ 0 h 1159863"/>
              <a:gd name="connsiteX3" fmla="*/ 8951 w 2317136"/>
              <a:gd name="connsiteY3" fmla="*/ 0 h 1159863"/>
              <a:gd name="connsiteX4" fmla="*/ 0 w 2317136"/>
              <a:gd name="connsiteY4" fmla="*/ 492189 h 1159863"/>
              <a:gd name="connsiteX0" fmla="*/ 0 w 2317136"/>
              <a:gd name="connsiteY0" fmla="*/ 492189 h 1159863"/>
              <a:gd name="connsiteX1" fmla="*/ 2314205 w 2317136"/>
              <a:gd name="connsiteY1" fmla="*/ 1159863 h 1159863"/>
              <a:gd name="connsiteX2" fmla="*/ 2313207 w 2317136"/>
              <a:gd name="connsiteY2" fmla="*/ 0 h 1159863"/>
              <a:gd name="connsiteX3" fmla="*/ 8951 w 2317136"/>
              <a:gd name="connsiteY3" fmla="*/ 0 h 1159863"/>
              <a:gd name="connsiteX4" fmla="*/ 0 w 2317136"/>
              <a:gd name="connsiteY4" fmla="*/ 492189 h 1159863"/>
              <a:gd name="connsiteX0" fmla="*/ 0 w 2317136"/>
              <a:gd name="connsiteY0" fmla="*/ 492189 h 1159863"/>
              <a:gd name="connsiteX1" fmla="*/ 2314205 w 2317136"/>
              <a:gd name="connsiteY1" fmla="*/ 1159863 h 1159863"/>
              <a:gd name="connsiteX2" fmla="*/ 2313207 w 2317136"/>
              <a:gd name="connsiteY2" fmla="*/ 0 h 1159863"/>
              <a:gd name="connsiteX3" fmla="*/ 8951 w 2317136"/>
              <a:gd name="connsiteY3" fmla="*/ 0 h 1159863"/>
              <a:gd name="connsiteX4" fmla="*/ 0 w 2317136"/>
              <a:gd name="connsiteY4" fmla="*/ 492189 h 1159863"/>
              <a:gd name="connsiteX0" fmla="*/ 0 w 2317136"/>
              <a:gd name="connsiteY0" fmla="*/ 492189 h 1159863"/>
              <a:gd name="connsiteX1" fmla="*/ 2314205 w 2317136"/>
              <a:gd name="connsiteY1" fmla="*/ 1159863 h 1159863"/>
              <a:gd name="connsiteX2" fmla="*/ 2313207 w 2317136"/>
              <a:gd name="connsiteY2" fmla="*/ 0 h 1159863"/>
              <a:gd name="connsiteX3" fmla="*/ 8951 w 2317136"/>
              <a:gd name="connsiteY3" fmla="*/ 0 h 1159863"/>
              <a:gd name="connsiteX4" fmla="*/ 0 w 2317136"/>
              <a:gd name="connsiteY4" fmla="*/ 492189 h 1159863"/>
              <a:gd name="connsiteX0" fmla="*/ 0 w 2313207"/>
              <a:gd name="connsiteY0" fmla="*/ 492189 h 1236155"/>
              <a:gd name="connsiteX1" fmla="*/ 2306271 w 2313207"/>
              <a:gd name="connsiteY1" fmla="*/ 1236155 h 1236155"/>
              <a:gd name="connsiteX2" fmla="*/ 2313207 w 2313207"/>
              <a:gd name="connsiteY2" fmla="*/ 0 h 1236155"/>
              <a:gd name="connsiteX3" fmla="*/ 8951 w 2313207"/>
              <a:gd name="connsiteY3" fmla="*/ 0 h 1236155"/>
              <a:gd name="connsiteX4" fmla="*/ 0 w 2313207"/>
              <a:gd name="connsiteY4" fmla="*/ 492189 h 1236155"/>
              <a:gd name="connsiteX0" fmla="*/ 0 w 2313207"/>
              <a:gd name="connsiteY0" fmla="*/ 492189 h 1236155"/>
              <a:gd name="connsiteX1" fmla="*/ 2306271 w 2313207"/>
              <a:gd name="connsiteY1" fmla="*/ 1236155 h 1236155"/>
              <a:gd name="connsiteX2" fmla="*/ 2313207 w 2313207"/>
              <a:gd name="connsiteY2" fmla="*/ 0 h 1236155"/>
              <a:gd name="connsiteX3" fmla="*/ 8951 w 2313207"/>
              <a:gd name="connsiteY3" fmla="*/ 0 h 1236155"/>
              <a:gd name="connsiteX4" fmla="*/ 0 w 2313207"/>
              <a:gd name="connsiteY4" fmla="*/ 492189 h 1236155"/>
              <a:gd name="connsiteX0" fmla="*/ 0 w 2320067"/>
              <a:gd name="connsiteY0" fmla="*/ 492189 h 1293033"/>
              <a:gd name="connsiteX1" fmla="*/ 2317136 w 2320067"/>
              <a:gd name="connsiteY1" fmla="*/ 1293033 h 1293033"/>
              <a:gd name="connsiteX2" fmla="*/ 2313207 w 2320067"/>
              <a:gd name="connsiteY2" fmla="*/ 0 h 1293033"/>
              <a:gd name="connsiteX3" fmla="*/ 8951 w 2320067"/>
              <a:gd name="connsiteY3" fmla="*/ 0 h 1293033"/>
              <a:gd name="connsiteX4" fmla="*/ 0 w 2320067"/>
              <a:gd name="connsiteY4" fmla="*/ 492189 h 1293033"/>
              <a:gd name="connsiteX0" fmla="*/ 35801 w 2311116"/>
              <a:gd name="connsiteY0" fmla="*/ 448663 h 1293033"/>
              <a:gd name="connsiteX1" fmla="*/ 2308185 w 2311116"/>
              <a:gd name="connsiteY1" fmla="*/ 1293033 h 1293033"/>
              <a:gd name="connsiteX2" fmla="*/ 2304256 w 2311116"/>
              <a:gd name="connsiteY2" fmla="*/ 0 h 1293033"/>
              <a:gd name="connsiteX3" fmla="*/ 0 w 2311116"/>
              <a:gd name="connsiteY3" fmla="*/ 0 h 1293033"/>
              <a:gd name="connsiteX4" fmla="*/ 35801 w 2311116"/>
              <a:gd name="connsiteY4" fmla="*/ 448663 h 1293033"/>
              <a:gd name="connsiteX0" fmla="*/ 0 w 2311116"/>
              <a:gd name="connsiteY0" fmla="*/ 481127 h 1293033"/>
              <a:gd name="connsiteX1" fmla="*/ 2308185 w 2311116"/>
              <a:gd name="connsiteY1" fmla="*/ 1293033 h 1293033"/>
              <a:gd name="connsiteX2" fmla="*/ 2304256 w 2311116"/>
              <a:gd name="connsiteY2" fmla="*/ 0 h 1293033"/>
              <a:gd name="connsiteX3" fmla="*/ 0 w 2311116"/>
              <a:gd name="connsiteY3" fmla="*/ 0 h 1293033"/>
              <a:gd name="connsiteX4" fmla="*/ 0 w 2311116"/>
              <a:gd name="connsiteY4" fmla="*/ 481127 h 1293033"/>
              <a:gd name="connsiteX0" fmla="*/ 0 w 2311116"/>
              <a:gd name="connsiteY0" fmla="*/ 481127 h 1293033"/>
              <a:gd name="connsiteX1" fmla="*/ 2308185 w 2311116"/>
              <a:gd name="connsiteY1" fmla="*/ 1293033 h 1293033"/>
              <a:gd name="connsiteX2" fmla="*/ 2304256 w 2311116"/>
              <a:gd name="connsiteY2" fmla="*/ 0 h 1293033"/>
              <a:gd name="connsiteX3" fmla="*/ 0 w 2311116"/>
              <a:gd name="connsiteY3" fmla="*/ 0 h 1293033"/>
              <a:gd name="connsiteX4" fmla="*/ 0 w 2311116"/>
              <a:gd name="connsiteY4" fmla="*/ 481127 h 1293033"/>
              <a:gd name="connsiteX0" fmla="*/ 0 w 2311116"/>
              <a:gd name="connsiteY0" fmla="*/ 481127 h 1293033"/>
              <a:gd name="connsiteX1" fmla="*/ 2308185 w 2311116"/>
              <a:gd name="connsiteY1" fmla="*/ 1293033 h 1293033"/>
              <a:gd name="connsiteX2" fmla="*/ 2304256 w 2311116"/>
              <a:gd name="connsiteY2" fmla="*/ 0 h 1293033"/>
              <a:gd name="connsiteX3" fmla="*/ 0 w 2311116"/>
              <a:gd name="connsiteY3" fmla="*/ 0 h 1293033"/>
              <a:gd name="connsiteX4" fmla="*/ 0 w 2311116"/>
              <a:gd name="connsiteY4" fmla="*/ 481127 h 1293033"/>
              <a:gd name="connsiteX0" fmla="*/ 0 w 2311116"/>
              <a:gd name="connsiteY0" fmla="*/ 481127 h 1293033"/>
              <a:gd name="connsiteX1" fmla="*/ 2308185 w 2311116"/>
              <a:gd name="connsiteY1" fmla="*/ 1293033 h 1293033"/>
              <a:gd name="connsiteX2" fmla="*/ 2304256 w 2311116"/>
              <a:gd name="connsiteY2" fmla="*/ 0 h 1293033"/>
              <a:gd name="connsiteX3" fmla="*/ 0 w 2311116"/>
              <a:gd name="connsiteY3" fmla="*/ 0 h 1293033"/>
              <a:gd name="connsiteX4" fmla="*/ 0 w 2311116"/>
              <a:gd name="connsiteY4" fmla="*/ 481127 h 1293033"/>
              <a:gd name="connsiteX0" fmla="*/ 0 w 2311116"/>
              <a:gd name="connsiteY0" fmla="*/ 481127 h 1293033"/>
              <a:gd name="connsiteX1" fmla="*/ 2308185 w 2311116"/>
              <a:gd name="connsiteY1" fmla="*/ 1293033 h 1293033"/>
              <a:gd name="connsiteX2" fmla="*/ 2304256 w 2311116"/>
              <a:gd name="connsiteY2" fmla="*/ 0 h 1293033"/>
              <a:gd name="connsiteX3" fmla="*/ 0 w 2311116"/>
              <a:gd name="connsiteY3" fmla="*/ 0 h 1293033"/>
              <a:gd name="connsiteX4" fmla="*/ 0 w 2311116"/>
              <a:gd name="connsiteY4" fmla="*/ 481127 h 1293033"/>
              <a:gd name="connsiteX0" fmla="*/ 0 w 2311116"/>
              <a:gd name="connsiteY0" fmla="*/ 481127 h 1293033"/>
              <a:gd name="connsiteX1" fmla="*/ 2308185 w 2311116"/>
              <a:gd name="connsiteY1" fmla="*/ 1293033 h 1293033"/>
              <a:gd name="connsiteX2" fmla="*/ 2304256 w 2311116"/>
              <a:gd name="connsiteY2" fmla="*/ 0 h 1293033"/>
              <a:gd name="connsiteX3" fmla="*/ 0 w 2311116"/>
              <a:gd name="connsiteY3" fmla="*/ 0 h 1293033"/>
              <a:gd name="connsiteX4" fmla="*/ 0 w 2311116"/>
              <a:gd name="connsiteY4" fmla="*/ 481127 h 1293033"/>
              <a:gd name="connsiteX0" fmla="*/ 0 w 2311116"/>
              <a:gd name="connsiteY0" fmla="*/ 481127 h 1293033"/>
              <a:gd name="connsiteX1" fmla="*/ 2308185 w 2311116"/>
              <a:gd name="connsiteY1" fmla="*/ 1293033 h 1293033"/>
              <a:gd name="connsiteX2" fmla="*/ 2304256 w 2311116"/>
              <a:gd name="connsiteY2" fmla="*/ 0 h 1293033"/>
              <a:gd name="connsiteX3" fmla="*/ 0 w 2311116"/>
              <a:gd name="connsiteY3" fmla="*/ 0 h 1293033"/>
              <a:gd name="connsiteX4" fmla="*/ 0 w 2311116"/>
              <a:gd name="connsiteY4" fmla="*/ 481127 h 1293033"/>
              <a:gd name="connsiteX0" fmla="*/ 0 w 2311116"/>
              <a:gd name="connsiteY0" fmla="*/ 481127 h 1293033"/>
              <a:gd name="connsiteX1" fmla="*/ 2308185 w 2311116"/>
              <a:gd name="connsiteY1" fmla="*/ 1293033 h 1293033"/>
              <a:gd name="connsiteX2" fmla="*/ 2304256 w 2311116"/>
              <a:gd name="connsiteY2" fmla="*/ 0 h 1293033"/>
              <a:gd name="connsiteX3" fmla="*/ 0 w 2311116"/>
              <a:gd name="connsiteY3" fmla="*/ 0 h 1293033"/>
              <a:gd name="connsiteX4" fmla="*/ 0 w 2311116"/>
              <a:gd name="connsiteY4" fmla="*/ 481127 h 1293033"/>
              <a:gd name="connsiteX0" fmla="*/ 0 w 2313540"/>
              <a:gd name="connsiteY0" fmla="*/ 481127 h 1149057"/>
              <a:gd name="connsiteX1" fmla="*/ 2310609 w 2313540"/>
              <a:gd name="connsiteY1" fmla="*/ 1149057 h 1149057"/>
              <a:gd name="connsiteX2" fmla="*/ 2304256 w 2313540"/>
              <a:gd name="connsiteY2" fmla="*/ 0 h 1149057"/>
              <a:gd name="connsiteX3" fmla="*/ 0 w 2313540"/>
              <a:gd name="connsiteY3" fmla="*/ 0 h 1149057"/>
              <a:gd name="connsiteX4" fmla="*/ 0 w 2313540"/>
              <a:gd name="connsiteY4" fmla="*/ 481127 h 1149057"/>
              <a:gd name="connsiteX0" fmla="*/ 0 w 2313540"/>
              <a:gd name="connsiteY0" fmla="*/ 481127 h 1149057"/>
              <a:gd name="connsiteX1" fmla="*/ 2310609 w 2313540"/>
              <a:gd name="connsiteY1" fmla="*/ 1149057 h 1149057"/>
              <a:gd name="connsiteX2" fmla="*/ 2304256 w 2313540"/>
              <a:gd name="connsiteY2" fmla="*/ 0 h 1149057"/>
              <a:gd name="connsiteX3" fmla="*/ 0 w 2313540"/>
              <a:gd name="connsiteY3" fmla="*/ 0 h 1149057"/>
              <a:gd name="connsiteX4" fmla="*/ 0 w 2313540"/>
              <a:gd name="connsiteY4" fmla="*/ 481127 h 1149057"/>
              <a:gd name="connsiteX0" fmla="*/ 637 w 2313540"/>
              <a:gd name="connsiteY0" fmla="*/ 309362 h 1149057"/>
              <a:gd name="connsiteX1" fmla="*/ 2310609 w 2313540"/>
              <a:gd name="connsiteY1" fmla="*/ 1149057 h 1149057"/>
              <a:gd name="connsiteX2" fmla="*/ 2304256 w 2313540"/>
              <a:gd name="connsiteY2" fmla="*/ 0 h 1149057"/>
              <a:gd name="connsiteX3" fmla="*/ 0 w 2313540"/>
              <a:gd name="connsiteY3" fmla="*/ 0 h 1149057"/>
              <a:gd name="connsiteX4" fmla="*/ 637 w 2313540"/>
              <a:gd name="connsiteY4" fmla="*/ 309362 h 1149057"/>
              <a:gd name="connsiteX0" fmla="*/ 637 w 2313540"/>
              <a:gd name="connsiteY0" fmla="*/ 309362 h 1149057"/>
              <a:gd name="connsiteX1" fmla="*/ 2310609 w 2313540"/>
              <a:gd name="connsiteY1" fmla="*/ 1149057 h 1149057"/>
              <a:gd name="connsiteX2" fmla="*/ 2304256 w 2313540"/>
              <a:gd name="connsiteY2" fmla="*/ 0 h 1149057"/>
              <a:gd name="connsiteX3" fmla="*/ 0 w 2313540"/>
              <a:gd name="connsiteY3" fmla="*/ 0 h 1149057"/>
              <a:gd name="connsiteX4" fmla="*/ 637 w 2313540"/>
              <a:gd name="connsiteY4" fmla="*/ 309362 h 1149057"/>
              <a:gd name="connsiteX0" fmla="*/ 637 w 2313540"/>
              <a:gd name="connsiteY0" fmla="*/ 309362 h 1149057"/>
              <a:gd name="connsiteX1" fmla="*/ 2310609 w 2313540"/>
              <a:gd name="connsiteY1" fmla="*/ 1149057 h 1149057"/>
              <a:gd name="connsiteX2" fmla="*/ 2304256 w 2313540"/>
              <a:gd name="connsiteY2" fmla="*/ 0 h 1149057"/>
              <a:gd name="connsiteX3" fmla="*/ 0 w 2313540"/>
              <a:gd name="connsiteY3" fmla="*/ 0 h 1149057"/>
              <a:gd name="connsiteX4" fmla="*/ 637 w 2313540"/>
              <a:gd name="connsiteY4" fmla="*/ 309362 h 1149057"/>
              <a:gd name="connsiteX0" fmla="*/ 637 w 2313540"/>
              <a:gd name="connsiteY0" fmla="*/ 309362 h 1149057"/>
              <a:gd name="connsiteX1" fmla="*/ 2310609 w 2313540"/>
              <a:gd name="connsiteY1" fmla="*/ 1149057 h 1149057"/>
              <a:gd name="connsiteX2" fmla="*/ 2304256 w 2313540"/>
              <a:gd name="connsiteY2" fmla="*/ 0 h 1149057"/>
              <a:gd name="connsiteX3" fmla="*/ 0 w 2313540"/>
              <a:gd name="connsiteY3" fmla="*/ 0 h 1149057"/>
              <a:gd name="connsiteX4" fmla="*/ 637 w 2313540"/>
              <a:gd name="connsiteY4" fmla="*/ 309362 h 1149057"/>
              <a:gd name="connsiteX0" fmla="*/ 637 w 2314322"/>
              <a:gd name="connsiteY0" fmla="*/ 309362 h 1193252"/>
              <a:gd name="connsiteX1" fmla="*/ 2311391 w 2314322"/>
              <a:gd name="connsiteY1" fmla="*/ 1193252 h 1193252"/>
              <a:gd name="connsiteX2" fmla="*/ 2304256 w 2314322"/>
              <a:gd name="connsiteY2" fmla="*/ 0 h 1193252"/>
              <a:gd name="connsiteX3" fmla="*/ 0 w 2314322"/>
              <a:gd name="connsiteY3" fmla="*/ 0 h 1193252"/>
              <a:gd name="connsiteX4" fmla="*/ 637 w 2314322"/>
              <a:gd name="connsiteY4" fmla="*/ 309362 h 1193252"/>
              <a:gd name="connsiteX0" fmla="*/ 637 w 2314322"/>
              <a:gd name="connsiteY0" fmla="*/ 309362 h 1149057"/>
              <a:gd name="connsiteX1" fmla="*/ 2311391 w 2314322"/>
              <a:gd name="connsiteY1" fmla="*/ 1149057 h 1149057"/>
              <a:gd name="connsiteX2" fmla="*/ 2304256 w 2314322"/>
              <a:gd name="connsiteY2" fmla="*/ 0 h 1149057"/>
              <a:gd name="connsiteX3" fmla="*/ 0 w 2314322"/>
              <a:gd name="connsiteY3" fmla="*/ 0 h 1149057"/>
              <a:gd name="connsiteX4" fmla="*/ 637 w 2314322"/>
              <a:gd name="connsiteY4" fmla="*/ 309362 h 1149057"/>
              <a:gd name="connsiteX0" fmla="*/ 637 w 2315341"/>
              <a:gd name="connsiteY0" fmla="*/ 309362 h 1175257"/>
              <a:gd name="connsiteX1" fmla="*/ 2312410 w 2315341"/>
              <a:gd name="connsiteY1" fmla="*/ 1175257 h 1175257"/>
              <a:gd name="connsiteX2" fmla="*/ 2304256 w 2315341"/>
              <a:gd name="connsiteY2" fmla="*/ 0 h 1175257"/>
              <a:gd name="connsiteX3" fmla="*/ 0 w 2315341"/>
              <a:gd name="connsiteY3" fmla="*/ 0 h 1175257"/>
              <a:gd name="connsiteX4" fmla="*/ 637 w 2315341"/>
              <a:gd name="connsiteY4" fmla="*/ 309362 h 117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341" h="1175257">
                <a:moveTo>
                  <a:pt x="637" y="309362"/>
                </a:moveTo>
                <a:cubicBezTo>
                  <a:pt x="964998" y="313664"/>
                  <a:pt x="1817632" y="919493"/>
                  <a:pt x="2312410" y="1175257"/>
                </a:cubicBezTo>
                <a:cubicBezTo>
                  <a:pt x="2315341" y="779603"/>
                  <a:pt x="2301325" y="395654"/>
                  <a:pt x="2304256" y="0"/>
                </a:cubicBezTo>
                <a:lnTo>
                  <a:pt x="0" y="0"/>
                </a:lnTo>
                <a:cubicBezTo>
                  <a:pt x="212" y="103121"/>
                  <a:pt x="425" y="206241"/>
                  <a:pt x="637" y="309362"/>
                </a:cubicBezTo>
                <a:close/>
              </a:path>
            </a:pathLst>
          </a:custGeom>
          <a:solidFill>
            <a:srgbClr val="C11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356004602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2000"/>
                                        <p:tgtEl>
                                          <p:spTgt spid="91"/>
                                        </p:tgtEl>
                                      </p:cBhvr>
                                    </p:animEffect>
                                    <p:set>
                                      <p:cBhvr>
                                        <p:cTn id="7" dur="1" fill="hold">
                                          <p:stCondLst>
                                            <p:cond delay="1999"/>
                                          </p:stCondLst>
                                        </p:cTn>
                                        <p:tgtEl>
                                          <p:spTgt spid="91"/>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52"/>
                                        </p:tgtEl>
                                        <p:attrNameLst>
                                          <p:attrName>style.visibility</p:attrName>
                                        </p:attrNameLst>
                                      </p:cBhvr>
                                      <p:to>
                                        <p:strVal val="visible"/>
                                      </p:to>
                                    </p:set>
                                    <p:animEffect transition="in" filter="fade">
                                      <p:cBhvr>
                                        <p:cTn id="10" dur="2000"/>
                                        <p:tgtEl>
                                          <p:spTgt spid="152"/>
                                        </p:tgtEl>
                                      </p:cBhvr>
                                    </p:animEffect>
                                  </p:childTnLst>
                                </p:cTn>
                              </p:par>
                              <p:par>
                                <p:cTn id="11" presetID="17"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ppt_x</p:attrName>
                                        </p:attrNameLst>
                                      </p:cBhvr>
                                      <p:tavLst>
                                        <p:tav tm="0">
                                          <p:val>
                                            <p:strVal val="#ppt_x-#ppt_w/2"/>
                                          </p:val>
                                        </p:tav>
                                        <p:tav tm="100000">
                                          <p:val>
                                            <p:strVal val="#ppt_x"/>
                                          </p:val>
                                        </p:tav>
                                      </p:tavLst>
                                    </p:anim>
                                    <p:anim calcmode="lin" valueType="num">
                                      <p:cBhvr>
                                        <p:cTn id="14" dur="500" fill="hold"/>
                                        <p:tgtEl>
                                          <p:spTgt spid="13"/>
                                        </p:tgtEl>
                                        <p:attrNameLst>
                                          <p:attrName>ppt_y</p:attrName>
                                        </p:attrNameLst>
                                      </p:cBhvr>
                                      <p:tavLst>
                                        <p:tav tm="0">
                                          <p:val>
                                            <p:strVal val="#ppt_y"/>
                                          </p:val>
                                        </p:tav>
                                        <p:tav tm="100000">
                                          <p:val>
                                            <p:strVal val="#ppt_y"/>
                                          </p:val>
                                        </p:tav>
                                      </p:tavLst>
                                    </p:anim>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p:cNvSpPr txBox="1">
            <a:spLocks/>
          </p:cNvSpPr>
          <p:nvPr/>
        </p:nvSpPr>
        <p:spPr>
          <a:xfrm>
            <a:off x="467544" y="123478"/>
            <a:ext cx="3776723" cy="3024336"/>
          </a:xfrm>
          <a:prstGeom prst="rect">
            <a:avLst/>
          </a:prstGeom>
        </p:spPr>
        <p:txBody>
          <a:bodyPr/>
          <a:lstStyle>
            <a:lvl1pPr algn="ctr" defTabSz="914400" rtl="0" eaLnBrk="1" latinLnBrk="0" hangingPunct="1">
              <a:spcBef>
                <a:spcPct val="0"/>
              </a:spcBef>
              <a:buNone/>
              <a:defRPr sz="4400" kern="1200">
                <a:solidFill>
                  <a:srgbClr val="005FB4"/>
                </a:solidFill>
                <a:latin typeface="Roboto Condensed Light" pitchFamily="2" charset="0"/>
                <a:ea typeface="Roboto Condensed Light" pitchFamily="2" charset="0"/>
                <a:cs typeface="+mj-cs"/>
              </a:defRPr>
            </a:lvl1pPr>
          </a:lstStyle>
          <a:p>
            <a:pPr defTabSz="912813">
              <a:spcAft>
                <a:spcPts val="600"/>
              </a:spcAft>
            </a:pPr>
            <a:r>
              <a:rPr lang="de-DE" sz="16600" kern="0" dirty="0" smtClean="0">
                <a:solidFill>
                  <a:srgbClr val="2D6EA6"/>
                </a:solidFill>
                <a:latin typeface="Roboto Condensed" panose="02000000000000000000" pitchFamily="2" charset="0"/>
                <a:ea typeface="Roboto Condensed" panose="02000000000000000000" pitchFamily="2" charset="0"/>
                <a:cs typeface="Roboto Condensed Bold"/>
              </a:rPr>
              <a:t>Zeit</a:t>
            </a:r>
            <a:endParaRPr lang="de-DE" sz="4000" kern="0" dirty="0">
              <a:solidFill>
                <a:srgbClr val="2D6EA6"/>
              </a:solidFill>
              <a:latin typeface="Roboto Condensed Bold"/>
              <a:ea typeface="Roboto Condensed" panose="02000000000000000000" pitchFamily="2" charset="0"/>
              <a:cs typeface="Roboto Condensed Bold"/>
            </a:endParaRPr>
          </a:p>
        </p:txBody>
      </p:sp>
      <p:sp>
        <p:nvSpPr>
          <p:cNvPr id="3" name="Titel 2"/>
          <p:cNvSpPr txBox="1">
            <a:spLocks/>
          </p:cNvSpPr>
          <p:nvPr/>
        </p:nvSpPr>
        <p:spPr>
          <a:xfrm>
            <a:off x="755576" y="2283718"/>
            <a:ext cx="3489715" cy="576064"/>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defTabSz="912813">
              <a:spcAft>
                <a:spcPts val="600"/>
              </a:spcAft>
            </a:pPr>
            <a:r>
              <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rPr>
              <a:t>die unterschätzte Dimension</a:t>
            </a:r>
            <a:endParaRPr lang="de-DE" sz="4000" b="0" kern="0" dirty="0">
              <a:solidFill>
                <a:srgbClr val="2D6EA6"/>
              </a:solidFill>
              <a:latin typeface="Roboto Condensed Bold"/>
              <a:ea typeface="Roboto Condensed" panose="02000000000000000000" pitchFamily="2" charset="0"/>
              <a:cs typeface="Roboto Condensed Bold"/>
            </a:endParaRPr>
          </a:p>
        </p:txBody>
      </p:sp>
      <p:sp>
        <p:nvSpPr>
          <p:cNvPr id="4" name="Titel 2"/>
          <p:cNvSpPr txBox="1">
            <a:spLocks/>
          </p:cNvSpPr>
          <p:nvPr/>
        </p:nvSpPr>
        <p:spPr>
          <a:xfrm>
            <a:off x="107504" y="3579862"/>
            <a:ext cx="2143219" cy="576064"/>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algn="ctr" defTabSz="912813">
              <a:spcAft>
                <a:spcPts val="600"/>
              </a:spcAft>
            </a:pPr>
            <a:r>
              <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rPr>
              <a:t>Mobilfunkvertrag</a:t>
            </a:r>
          </a:p>
        </p:txBody>
      </p:sp>
      <p:cxnSp>
        <p:nvCxnSpPr>
          <p:cNvPr id="5" name="Gerade Verbindung mit Pfeil 4"/>
          <p:cNvCxnSpPr/>
          <p:nvPr/>
        </p:nvCxnSpPr>
        <p:spPr>
          <a:xfrm flipV="1">
            <a:off x="467544" y="4331691"/>
            <a:ext cx="7885447" cy="3600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7020272" y="4515966"/>
            <a:ext cx="1728192" cy="307777"/>
          </a:xfrm>
          <a:prstGeom prst="rect">
            <a:avLst/>
          </a:prstGeom>
          <a:noFill/>
        </p:spPr>
        <p:txBody>
          <a:bodyPr wrap="square" rtlCol="0">
            <a:spAutoFit/>
          </a:bodyPr>
          <a:lstStyle/>
          <a:p>
            <a:r>
              <a:rPr lang="de-DE" sz="1400" dirty="0" smtClean="0">
                <a:solidFill>
                  <a:schemeClr val="tx1">
                    <a:lumMod val="50000"/>
                    <a:lumOff val="50000"/>
                  </a:schemeClr>
                </a:solidFill>
                <a:latin typeface="Roboto Condensed Bold"/>
                <a:cs typeface="Roboto Condensed Bold"/>
              </a:rPr>
              <a:t>Kaufzyklen in Jahren</a:t>
            </a:r>
            <a:endParaRPr lang="de-DE" sz="1400" dirty="0">
              <a:solidFill>
                <a:schemeClr val="tx1">
                  <a:lumMod val="50000"/>
                  <a:lumOff val="50000"/>
                </a:schemeClr>
              </a:solidFill>
              <a:latin typeface="Roboto Condensed Bold"/>
              <a:cs typeface="Roboto Condensed Bold"/>
            </a:endParaRPr>
          </a:p>
        </p:txBody>
      </p:sp>
      <p:sp>
        <p:nvSpPr>
          <p:cNvPr id="7" name="Textfeld 6"/>
          <p:cNvSpPr txBox="1"/>
          <p:nvPr/>
        </p:nvSpPr>
        <p:spPr>
          <a:xfrm>
            <a:off x="467544" y="4515966"/>
            <a:ext cx="360040" cy="307777"/>
          </a:xfrm>
          <a:prstGeom prst="rect">
            <a:avLst/>
          </a:prstGeom>
          <a:noFill/>
        </p:spPr>
        <p:txBody>
          <a:bodyPr wrap="square" rtlCol="0">
            <a:spAutoFit/>
          </a:bodyPr>
          <a:lstStyle/>
          <a:p>
            <a:r>
              <a:rPr lang="de-DE" sz="1400" dirty="0" smtClean="0">
                <a:solidFill>
                  <a:schemeClr val="tx1">
                    <a:lumMod val="50000"/>
                    <a:lumOff val="50000"/>
                  </a:schemeClr>
                </a:solidFill>
                <a:latin typeface="Roboto Condensed Bold"/>
                <a:cs typeface="Roboto Condensed Bold"/>
              </a:rPr>
              <a:t>1 </a:t>
            </a:r>
            <a:endParaRPr lang="de-DE" sz="1400" dirty="0">
              <a:solidFill>
                <a:schemeClr val="tx1">
                  <a:lumMod val="50000"/>
                  <a:lumOff val="50000"/>
                </a:schemeClr>
              </a:solidFill>
              <a:latin typeface="Roboto Condensed Bold"/>
              <a:cs typeface="Roboto Condensed Bold"/>
            </a:endParaRPr>
          </a:p>
        </p:txBody>
      </p:sp>
      <p:sp>
        <p:nvSpPr>
          <p:cNvPr id="8" name="Textfeld 7"/>
          <p:cNvSpPr txBox="1"/>
          <p:nvPr/>
        </p:nvSpPr>
        <p:spPr>
          <a:xfrm>
            <a:off x="899592" y="4515966"/>
            <a:ext cx="360040" cy="307777"/>
          </a:xfrm>
          <a:prstGeom prst="rect">
            <a:avLst/>
          </a:prstGeom>
          <a:noFill/>
        </p:spPr>
        <p:txBody>
          <a:bodyPr wrap="square" rtlCol="0">
            <a:spAutoFit/>
          </a:bodyPr>
          <a:lstStyle/>
          <a:p>
            <a:r>
              <a:rPr lang="de-DE" sz="1400" dirty="0" smtClean="0">
                <a:solidFill>
                  <a:schemeClr val="tx1">
                    <a:lumMod val="50000"/>
                    <a:lumOff val="50000"/>
                  </a:schemeClr>
                </a:solidFill>
                <a:latin typeface="Roboto Condensed Bold"/>
                <a:cs typeface="Roboto Condensed Bold"/>
              </a:rPr>
              <a:t>2 </a:t>
            </a:r>
            <a:endParaRPr lang="de-DE" sz="1400" dirty="0">
              <a:solidFill>
                <a:schemeClr val="tx1">
                  <a:lumMod val="50000"/>
                  <a:lumOff val="50000"/>
                </a:schemeClr>
              </a:solidFill>
              <a:latin typeface="Roboto Condensed Bold"/>
              <a:cs typeface="Roboto Condensed Bold"/>
            </a:endParaRPr>
          </a:p>
        </p:txBody>
      </p:sp>
      <p:sp>
        <p:nvSpPr>
          <p:cNvPr id="9" name="Textfeld 8"/>
          <p:cNvSpPr txBox="1"/>
          <p:nvPr/>
        </p:nvSpPr>
        <p:spPr>
          <a:xfrm>
            <a:off x="1331640" y="4515966"/>
            <a:ext cx="360040" cy="307777"/>
          </a:xfrm>
          <a:prstGeom prst="rect">
            <a:avLst/>
          </a:prstGeom>
          <a:noFill/>
        </p:spPr>
        <p:txBody>
          <a:bodyPr wrap="square" rtlCol="0">
            <a:spAutoFit/>
          </a:bodyPr>
          <a:lstStyle/>
          <a:p>
            <a:r>
              <a:rPr lang="de-DE" sz="1400" dirty="0" smtClean="0">
                <a:solidFill>
                  <a:schemeClr val="tx1">
                    <a:lumMod val="50000"/>
                    <a:lumOff val="50000"/>
                  </a:schemeClr>
                </a:solidFill>
                <a:latin typeface="Roboto Condensed Bold"/>
                <a:cs typeface="Roboto Condensed Bold"/>
              </a:rPr>
              <a:t>3 </a:t>
            </a:r>
            <a:endParaRPr lang="de-DE" sz="1400" dirty="0">
              <a:solidFill>
                <a:schemeClr val="tx1">
                  <a:lumMod val="50000"/>
                  <a:lumOff val="50000"/>
                </a:schemeClr>
              </a:solidFill>
              <a:latin typeface="Roboto Condensed Bold"/>
              <a:cs typeface="Roboto Condensed Bold"/>
            </a:endParaRPr>
          </a:p>
        </p:txBody>
      </p:sp>
      <p:sp>
        <p:nvSpPr>
          <p:cNvPr id="10" name="Textfeld 9"/>
          <p:cNvSpPr txBox="1"/>
          <p:nvPr/>
        </p:nvSpPr>
        <p:spPr>
          <a:xfrm>
            <a:off x="1763688" y="4515966"/>
            <a:ext cx="360040" cy="307777"/>
          </a:xfrm>
          <a:prstGeom prst="rect">
            <a:avLst/>
          </a:prstGeom>
          <a:noFill/>
        </p:spPr>
        <p:txBody>
          <a:bodyPr wrap="square" rtlCol="0">
            <a:spAutoFit/>
          </a:bodyPr>
          <a:lstStyle/>
          <a:p>
            <a:r>
              <a:rPr lang="de-DE" sz="1400" dirty="0">
                <a:solidFill>
                  <a:schemeClr val="tx1">
                    <a:lumMod val="50000"/>
                    <a:lumOff val="50000"/>
                  </a:schemeClr>
                </a:solidFill>
                <a:latin typeface="Roboto Condensed Bold"/>
                <a:cs typeface="Roboto Condensed Bold"/>
              </a:rPr>
              <a:t>4</a:t>
            </a:r>
            <a:r>
              <a:rPr lang="de-DE" sz="1400" dirty="0" smtClean="0">
                <a:solidFill>
                  <a:schemeClr val="tx1">
                    <a:lumMod val="50000"/>
                    <a:lumOff val="50000"/>
                  </a:schemeClr>
                </a:solidFill>
                <a:latin typeface="Roboto Condensed Bold"/>
                <a:cs typeface="Roboto Condensed Bold"/>
              </a:rPr>
              <a:t> </a:t>
            </a:r>
            <a:endParaRPr lang="de-DE" sz="1400" dirty="0">
              <a:solidFill>
                <a:schemeClr val="tx1">
                  <a:lumMod val="50000"/>
                  <a:lumOff val="50000"/>
                </a:schemeClr>
              </a:solidFill>
              <a:latin typeface="Roboto Condensed Bold"/>
              <a:cs typeface="Roboto Condensed Bold"/>
            </a:endParaRPr>
          </a:p>
        </p:txBody>
      </p:sp>
      <p:sp>
        <p:nvSpPr>
          <p:cNvPr id="11" name="Textfeld 10"/>
          <p:cNvSpPr txBox="1"/>
          <p:nvPr/>
        </p:nvSpPr>
        <p:spPr>
          <a:xfrm>
            <a:off x="2195736" y="4515966"/>
            <a:ext cx="360040" cy="307777"/>
          </a:xfrm>
          <a:prstGeom prst="rect">
            <a:avLst/>
          </a:prstGeom>
          <a:noFill/>
        </p:spPr>
        <p:txBody>
          <a:bodyPr wrap="square" rtlCol="0">
            <a:spAutoFit/>
          </a:bodyPr>
          <a:lstStyle/>
          <a:p>
            <a:r>
              <a:rPr lang="de-DE" sz="1400" dirty="0" smtClean="0">
                <a:solidFill>
                  <a:schemeClr val="tx1">
                    <a:lumMod val="50000"/>
                    <a:lumOff val="50000"/>
                  </a:schemeClr>
                </a:solidFill>
                <a:latin typeface="Roboto Condensed Bold"/>
                <a:cs typeface="Roboto Condensed Bold"/>
              </a:rPr>
              <a:t>5</a:t>
            </a:r>
            <a:endParaRPr lang="de-DE" sz="1400" dirty="0">
              <a:solidFill>
                <a:schemeClr val="tx1">
                  <a:lumMod val="50000"/>
                  <a:lumOff val="50000"/>
                </a:schemeClr>
              </a:solidFill>
              <a:latin typeface="Roboto Condensed Bold"/>
              <a:cs typeface="Roboto Condensed Bold"/>
            </a:endParaRPr>
          </a:p>
        </p:txBody>
      </p:sp>
      <p:sp>
        <p:nvSpPr>
          <p:cNvPr id="12" name="Textfeld 11"/>
          <p:cNvSpPr txBox="1"/>
          <p:nvPr/>
        </p:nvSpPr>
        <p:spPr>
          <a:xfrm>
            <a:off x="3995936" y="4515966"/>
            <a:ext cx="504056" cy="307777"/>
          </a:xfrm>
          <a:prstGeom prst="rect">
            <a:avLst/>
          </a:prstGeom>
          <a:noFill/>
        </p:spPr>
        <p:txBody>
          <a:bodyPr wrap="square" rtlCol="0">
            <a:spAutoFit/>
          </a:bodyPr>
          <a:lstStyle/>
          <a:p>
            <a:r>
              <a:rPr lang="de-DE" sz="1400" dirty="0" smtClean="0">
                <a:solidFill>
                  <a:schemeClr val="tx1">
                    <a:lumMod val="50000"/>
                    <a:lumOff val="50000"/>
                  </a:schemeClr>
                </a:solidFill>
                <a:latin typeface="Roboto Condensed Bold"/>
                <a:cs typeface="Roboto Condensed Bold"/>
              </a:rPr>
              <a:t>10</a:t>
            </a:r>
            <a:endParaRPr lang="de-DE" sz="1400" dirty="0">
              <a:solidFill>
                <a:schemeClr val="tx1">
                  <a:lumMod val="50000"/>
                  <a:lumOff val="50000"/>
                </a:schemeClr>
              </a:solidFill>
              <a:latin typeface="Roboto Condensed Bold"/>
              <a:cs typeface="Roboto Condensed Bold"/>
            </a:endParaRPr>
          </a:p>
        </p:txBody>
      </p:sp>
      <p:sp>
        <p:nvSpPr>
          <p:cNvPr id="13" name="Textfeld 12"/>
          <p:cNvSpPr txBox="1"/>
          <p:nvPr/>
        </p:nvSpPr>
        <p:spPr>
          <a:xfrm>
            <a:off x="6012160" y="4515966"/>
            <a:ext cx="504056" cy="307777"/>
          </a:xfrm>
          <a:prstGeom prst="rect">
            <a:avLst/>
          </a:prstGeom>
          <a:noFill/>
        </p:spPr>
        <p:txBody>
          <a:bodyPr wrap="square" rtlCol="0">
            <a:spAutoFit/>
          </a:bodyPr>
          <a:lstStyle/>
          <a:p>
            <a:r>
              <a:rPr lang="de-DE" sz="1400" dirty="0" smtClean="0">
                <a:solidFill>
                  <a:schemeClr val="tx1">
                    <a:lumMod val="50000"/>
                    <a:lumOff val="50000"/>
                  </a:schemeClr>
                </a:solidFill>
                <a:latin typeface="Roboto Condensed Bold"/>
                <a:cs typeface="Roboto Condensed Bold"/>
              </a:rPr>
              <a:t>15</a:t>
            </a:r>
          </a:p>
        </p:txBody>
      </p:sp>
      <p:sp>
        <p:nvSpPr>
          <p:cNvPr id="24" name="Oval 47"/>
          <p:cNvSpPr>
            <a:spLocks noChangeAspect="1"/>
          </p:cNvSpPr>
          <p:nvPr/>
        </p:nvSpPr>
        <p:spPr>
          <a:xfrm>
            <a:off x="941924" y="4236444"/>
            <a:ext cx="216024" cy="216024"/>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 name="Titel 2"/>
          <p:cNvSpPr txBox="1">
            <a:spLocks/>
          </p:cNvSpPr>
          <p:nvPr/>
        </p:nvSpPr>
        <p:spPr>
          <a:xfrm>
            <a:off x="827584" y="3147814"/>
            <a:ext cx="2143219" cy="576064"/>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algn="ctr" defTabSz="912813">
              <a:spcAft>
                <a:spcPts val="600"/>
              </a:spcAft>
            </a:pPr>
            <a:r>
              <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rPr>
              <a:t>Autoreifen</a:t>
            </a:r>
          </a:p>
        </p:txBody>
      </p:sp>
      <p:sp>
        <p:nvSpPr>
          <p:cNvPr id="26" name="Oval 47"/>
          <p:cNvSpPr>
            <a:spLocks noChangeAspect="1"/>
          </p:cNvSpPr>
          <p:nvPr/>
        </p:nvSpPr>
        <p:spPr>
          <a:xfrm>
            <a:off x="1806020" y="4236444"/>
            <a:ext cx="216024" cy="216024"/>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 name="Titel 2"/>
          <p:cNvSpPr txBox="1">
            <a:spLocks/>
          </p:cNvSpPr>
          <p:nvPr/>
        </p:nvSpPr>
        <p:spPr>
          <a:xfrm>
            <a:off x="2860829" y="3723878"/>
            <a:ext cx="2143219" cy="576064"/>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algn="ctr" defTabSz="912813">
              <a:spcAft>
                <a:spcPts val="600"/>
              </a:spcAft>
            </a:pPr>
            <a:r>
              <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rPr>
              <a:t>Waschmaschine</a:t>
            </a:r>
          </a:p>
        </p:txBody>
      </p:sp>
      <p:sp>
        <p:nvSpPr>
          <p:cNvPr id="28" name="Oval 47"/>
          <p:cNvSpPr>
            <a:spLocks noChangeAspect="1"/>
          </p:cNvSpPr>
          <p:nvPr/>
        </p:nvSpPr>
        <p:spPr>
          <a:xfrm>
            <a:off x="3839265" y="4236444"/>
            <a:ext cx="216024" cy="216024"/>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Titel 2"/>
          <p:cNvSpPr txBox="1">
            <a:spLocks/>
          </p:cNvSpPr>
          <p:nvPr/>
        </p:nvSpPr>
        <p:spPr>
          <a:xfrm>
            <a:off x="4427984" y="3291830"/>
            <a:ext cx="2143219" cy="576064"/>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algn="ctr" defTabSz="912813">
              <a:spcAft>
                <a:spcPts val="600"/>
              </a:spcAft>
            </a:pPr>
            <a:r>
              <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rPr>
              <a:t>Baufinanzierung</a:t>
            </a:r>
          </a:p>
        </p:txBody>
      </p:sp>
      <p:sp>
        <p:nvSpPr>
          <p:cNvPr id="30" name="Oval 47"/>
          <p:cNvSpPr>
            <a:spLocks noChangeAspect="1"/>
          </p:cNvSpPr>
          <p:nvPr/>
        </p:nvSpPr>
        <p:spPr>
          <a:xfrm>
            <a:off x="5406420" y="4227934"/>
            <a:ext cx="216024" cy="216024"/>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Titel 2"/>
          <p:cNvSpPr txBox="1">
            <a:spLocks/>
          </p:cNvSpPr>
          <p:nvPr/>
        </p:nvSpPr>
        <p:spPr>
          <a:xfrm>
            <a:off x="6605245" y="3291830"/>
            <a:ext cx="2143219" cy="576064"/>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algn="ctr" defTabSz="912813">
              <a:spcAft>
                <a:spcPts val="600"/>
              </a:spcAft>
            </a:pPr>
            <a:r>
              <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rPr>
              <a:t>Kinderwagen</a:t>
            </a:r>
          </a:p>
        </p:txBody>
      </p:sp>
      <p:sp>
        <p:nvSpPr>
          <p:cNvPr id="32" name="Oval 47"/>
          <p:cNvSpPr>
            <a:spLocks noChangeAspect="1"/>
          </p:cNvSpPr>
          <p:nvPr/>
        </p:nvSpPr>
        <p:spPr>
          <a:xfrm>
            <a:off x="7583681" y="4227934"/>
            <a:ext cx="216024" cy="216024"/>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05316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animBg="1"/>
      <p:bldP spid="25" grpId="0"/>
      <p:bldP spid="26" grpId="0" animBg="1"/>
      <p:bldP spid="27" grpId="0"/>
      <p:bldP spid="28" grpId="0" animBg="1"/>
      <p:bldP spid="29" grpId="0"/>
      <p:bldP spid="30" grpId="0" animBg="1"/>
      <p:bldP spid="31" grpId="0"/>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a:xfrm>
            <a:off x="0" y="-20538"/>
            <a:ext cx="9144000" cy="1275606"/>
          </a:xfrm>
          <a:prstGeom prst="rect">
            <a:avLst/>
          </a:prstGeom>
          <a:solidFill>
            <a:srgbClr val="2D6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5" name="Title 2"/>
          <p:cNvSpPr txBox="1">
            <a:spLocks/>
          </p:cNvSpPr>
          <p:nvPr/>
        </p:nvSpPr>
        <p:spPr>
          <a:xfrm>
            <a:off x="323528" y="267494"/>
            <a:ext cx="8604448" cy="784843"/>
          </a:xfrm>
          <a:prstGeom prst="rect">
            <a:avLst/>
          </a:prstGeom>
        </p:spPr>
        <p:txBody>
          <a:bodyPr/>
          <a:lstStyle/>
          <a:p>
            <a:pPr>
              <a:spcBef>
                <a:spcPct val="0"/>
              </a:spcBef>
              <a:defRPr/>
            </a:pPr>
            <a:r>
              <a:rPr lang="en-US" sz="4400" dirty="0" smtClean="0">
                <a:solidFill>
                  <a:prstClr val="white"/>
                </a:solidFill>
                <a:latin typeface="Roboto Condensed Light" pitchFamily="2" charset="0"/>
                <a:ea typeface="Roboto Condensed Light" pitchFamily="2" charset="0"/>
              </a:rPr>
              <a:t>AGENDA</a:t>
            </a:r>
            <a:endParaRPr lang="en-US" sz="4400" dirty="0">
              <a:solidFill>
                <a:prstClr val="white"/>
              </a:solidFill>
              <a:latin typeface="Roboto Condensed Light" pitchFamily="2" charset="0"/>
              <a:ea typeface="Roboto Condensed Light" pitchFamily="2" charset="0"/>
            </a:endParaRPr>
          </a:p>
        </p:txBody>
      </p:sp>
      <p:sp>
        <p:nvSpPr>
          <p:cNvPr id="37" name="TextBox 66"/>
          <p:cNvSpPr txBox="1">
            <a:spLocks noChangeArrowheads="1"/>
          </p:cNvSpPr>
          <p:nvPr/>
        </p:nvSpPr>
        <p:spPr bwMode="auto">
          <a:xfrm>
            <a:off x="3309989" y="1923678"/>
            <a:ext cx="1734318" cy="400110"/>
          </a:xfrm>
          <a:prstGeom prst="rect">
            <a:avLst/>
          </a:prstGeom>
          <a:noFill/>
          <a:ln w="9525">
            <a:noFill/>
            <a:miter lim="800000"/>
            <a:headEnd/>
            <a:tailEnd/>
          </a:ln>
        </p:spPr>
        <p:txBody>
          <a:bodyPr wrap="square">
            <a:spAutoFit/>
          </a:bodyPr>
          <a:lstStyle/>
          <a:p>
            <a:pPr algn="ctr"/>
            <a:r>
              <a:rPr lang="en-US" sz="2000" b="1" dirty="0" smtClean="0">
                <a:solidFill>
                  <a:srgbClr val="2D6EA6"/>
                </a:solidFill>
                <a:latin typeface="Roboto Condensed Light" pitchFamily="2" charset="0"/>
                <a:ea typeface="Roboto Condensed Light" pitchFamily="2" charset="0"/>
                <a:cs typeface="Roboto Condensed" pitchFamily="2" charset="0"/>
              </a:rPr>
              <a:t>MODELL</a:t>
            </a:r>
            <a:endParaRPr lang="en-US" sz="2000" b="1" dirty="0">
              <a:solidFill>
                <a:srgbClr val="2D6EA6"/>
              </a:solidFill>
              <a:latin typeface="Roboto Condensed Light" pitchFamily="2" charset="0"/>
              <a:ea typeface="Roboto Condensed Light" pitchFamily="2" charset="0"/>
              <a:cs typeface="Roboto Condensed" pitchFamily="2" charset="0"/>
            </a:endParaRPr>
          </a:p>
        </p:txBody>
      </p:sp>
      <p:sp>
        <p:nvSpPr>
          <p:cNvPr id="38" name="TextBox 65"/>
          <p:cNvSpPr txBox="1">
            <a:spLocks noChangeArrowheads="1"/>
          </p:cNvSpPr>
          <p:nvPr/>
        </p:nvSpPr>
        <p:spPr bwMode="auto">
          <a:xfrm>
            <a:off x="3251397" y="3075806"/>
            <a:ext cx="1854335" cy="1015663"/>
          </a:xfrm>
          <a:prstGeom prst="rect">
            <a:avLst/>
          </a:prstGeom>
          <a:noFill/>
          <a:ln w="9525">
            <a:noFill/>
            <a:miter lim="800000"/>
            <a:headEnd/>
            <a:tailEnd/>
          </a:ln>
        </p:spPr>
        <p:txBody>
          <a:bodyPr wrap="square">
            <a:spAutoFit/>
          </a:bodyPr>
          <a:lstStyle/>
          <a:p>
            <a:pPr algn="ctr"/>
            <a:r>
              <a:rPr lang="en-US" sz="2000" dirty="0" smtClean="0">
                <a:solidFill>
                  <a:srgbClr val="646464"/>
                </a:solidFill>
                <a:latin typeface="Roboto Condensed" pitchFamily="2" charset="0"/>
                <a:ea typeface="Roboto Condensed" pitchFamily="2" charset="0"/>
                <a:cs typeface="Roboto" pitchFamily="2" charset="0"/>
              </a:rPr>
              <a:t>Moment of Need</a:t>
            </a:r>
            <a:br>
              <a:rPr lang="en-US" sz="2000" dirty="0" smtClean="0">
                <a:solidFill>
                  <a:srgbClr val="646464"/>
                </a:solidFill>
                <a:latin typeface="Roboto Condensed" pitchFamily="2" charset="0"/>
                <a:ea typeface="Roboto Condensed" pitchFamily="2" charset="0"/>
                <a:cs typeface="Roboto" pitchFamily="2" charset="0"/>
              </a:rPr>
            </a:br>
            <a:r>
              <a:rPr lang="en-US" sz="2000" dirty="0" err="1" smtClean="0">
                <a:solidFill>
                  <a:srgbClr val="646464"/>
                </a:solidFill>
                <a:latin typeface="Roboto Condensed" pitchFamily="2" charset="0"/>
                <a:ea typeface="Roboto Condensed" pitchFamily="2" charset="0"/>
                <a:cs typeface="Roboto" pitchFamily="2" charset="0"/>
              </a:rPr>
              <a:t>bis</a:t>
            </a:r>
            <a:r>
              <a:rPr lang="en-US" sz="2000" dirty="0" smtClean="0">
                <a:solidFill>
                  <a:srgbClr val="646464"/>
                </a:solidFill>
                <a:latin typeface="Roboto Condensed" pitchFamily="2" charset="0"/>
                <a:ea typeface="Roboto Condensed" pitchFamily="2" charset="0"/>
                <a:cs typeface="Roboto" pitchFamily="2" charset="0"/>
              </a:rPr>
              <a:t> </a:t>
            </a:r>
          </a:p>
          <a:p>
            <a:pPr algn="ctr"/>
            <a:r>
              <a:rPr lang="en-US" sz="2000" dirty="0" smtClean="0">
                <a:solidFill>
                  <a:srgbClr val="646464"/>
                </a:solidFill>
                <a:latin typeface="Roboto Condensed" pitchFamily="2" charset="0"/>
                <a:ea typeface="Roboto Condensed" pitchFamily="2" charset="0"/>
                <a:cs typeface="Roboto" pitchFamily="2" charset="0"/>
              </a:rPr>
              <a:t>Satisfaction</a:t>
            </a:r>
            <a:endParaRPr lang="en-US" sz="2000" dirty="0">
              <a:solidFill>
                <a:srgbClr val="646464"/>
              </a:solidFill>
              <a:latin typeface="Roboto Condensed" pitchFamily="2" charset="0"/>
              <a:ea typeface="Roboto Condensed" pitchFamily="2" charset="0"/>
              <a:cs typeface="Roboto" pitchFamily="2" charset="0"/>
            </a:endParaRPr>
          </a:p>
        </p:txBody>
      </p:sp>
      <p:sp>
        <p:nvSpPr>
          <p:cNvPr id="40" name="TextBox 65"/>
          <p:cNvSpPr txBox="1">
            <a:spLocks noChangeArrowheads="1"/>
          </p:cNvSpPr>
          <p:nvPr/>
        </p:nvSpPr>
        <p:spPr bwMode="auto">
          <a:xfrm>
            <a:off x="323528" y="1923678"/>
            <a:ext cx="1800200" cy="400110"/>
          </a:xfrm>
          <a:prstGeom prst="rect">
            <a:avLst/>
          </a:prstGeom>
          <a:noFill/>
          <a:ln w="9525">
            <a:noFill/>
            <a:miter lim="800000"/>
            <a:headEnd/>
            <a:tailEnd/>
          </a:ln>
        </p:spPr>
        <p:txBody>
          <a:bodyPr wrap="square">
            <a:spAutoFit/>
          </a:bodyPr>
          <a:lstStyle/>
          <a:p>
            <a:pPr algn="ctr"/>
            <a:r>
              <a:rPr lang="en-US" sz="2000" b="1" dirty="0" smtClean="0">
                <a:solidFill>
                  <a:srgbClr val="2D6EA6"/>
                </a:solidFill>
                <a:latin typeface="Roboto Condensed Light" pitchFamily="2" charset="0"/>
                <a:ea typeface="Roboto Condensed Light" pitchFamily="2" charset="0"/>
                <a:cs typeface="Roboto Condensed" pitchFamily="2" charset="0"/>
              </a:rPr>
              <a:t>INTRO</a:t>
            </a:r>
            <a:endParaRPr lang="en-US" sz="2000" b="1" dirty="0">
              <a:solidFill>
                <a:srgbClr val="2D6EA6"/>
              </a:solidFill>
              <a:latin typeface="Roboto Condensed Light" pitchFamily="2" charset="0"/>
              <a:ea typeface="Roboto Condensed Light" pitchFamily="2" charset="0"/>
              <a:cs typeface="Roboto Condensed" pitchFamily="2" charset="0"/>
            </a:endParaRPr>
          </a:p>
        </p:txBody>
      </p:sp>
      <p:sp>
        <p:nvSpPr>
          <p:cNvPr id="41" name="TextBox 65"/>
          <p:cNvSpPr txBox="1">
            <a:spLocks noChangeArrowheads="1"/>
          </p:cNvSpPr>
          <p:nvPr/>
        </p:nvSpPr>
        <p:spPr bwMode="auto">
          <a:xfrm>
            <a:off x="467544" y="3075806"/>
            <a:ext cx="1516941" cy="707886"/>
          </a:xfrm>
          <a:prstGeom prst="rect">
            <a:avLst/>
          </a:prstGeom>
          <a:noFill/>
          <a:ln w="9525">
            <a:noFill/>
            <a:miter lim="800000"/>
            <a:headEnd/>
            <a:tailEnd/>
          </a:ln>
        </p:spPr>
        <p:txBody>
          <a:bodyPr wrap="square">
            <a:spAutoFit/>
          </a:bodyPr>
          <a:lstStyle/>
          <a:p>
            <a:pPr algn="ctr"/>
            <a:r>
              <a:rPr lang="en-US" sz="2000" dirty="0">
                <a:solidFill>
                  <a:srgbClr val="646464"/>
                </a:solidFill>
                <a:latin typeface="Roboto Condensed" pitchFamily="2" charset="0"/>
                <a:ea typeface="Roboto Condensed" pitchFamily="2" charset="0"/>
                <a:cs typeface="Roboto" pitchFamily="2" charset="0"/>
              </a:rPr>
              <a:t>Dimension</a:t>
            </a:r>
            <a:r>
              <a:rPr lang="en-US" sz="2000" b="1" dirty="0" smtClean="0">
                <a:solidFill>
                  <a:srgbClr val="646464"/>
                </a:solidFill>
                <a:latin typeface="Roboto Condensed" pitchFamily="2" charset="0"/>
                <a:ea typeface="Roboto Condensed" pitchFamily="2" charset="0"/>
                <a:cs typeface="Roboto" pitchFamily="2" charset="0"/>
              </a:rPr>
              <a:t> </a:t>
            </a:r>
            <a:r>
              <a:rPr lang="en-US" sz="2000" dirty="0" err="1">
                <a:solidFill>
                  <a:srgbClr val="646464"/>
                </a:solidFill>
                <a:latin typeface="Roboto Condensed" pitchFamily="2" charset="0"/>
                <a:ea typeface="Roboto Condensed" pitchFamily="2" charset="0"/>
                <a:cs typeface="Roboto" pitchFamily="2" charset="0"/>
              </a:rPr>
              <a:t>Zeit</a:t>
            </a:r>
            <a:endParaRPr lang="en-US" sz="2000" dirty="0">
              <a:solidFill>
                <a:srgbClr val="646464"/>
              </a:solidFill>
              <a:latin typeface="Roboto Condensed" pitchFamily="2" charset="0"/>
              <a:ea typeface="Roboto Condensed" pitchFamily="2" charset="0"/>
              <a:cs typeface="Roboto" pitchFamily="2" charset="0"/>
            </a:endParaRPr>
          </a:p>
        </p:txBody>
      </p:sp>
      <p:cxnSp>
        <p:nvCxnSpPr>
          <p:cNvPr id="27" name="Straight Connector 5"/>
          <p:cNvCxnSpPr/>
          <p:nvPr/>
        </p:nvCxnSpPr>
        <p:spPr>
          <a:xfrm flipV="1">
            <a:off x="0" y="2824165"/>
            <a:ext cx="9144000" cy="1"/>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49" name="Oval 47"/>
          <p:cNvSpPr>
            <a:spLocks noChangeAspect="1"/>
          </p:cNvSpPr>
          <p:nvPr/>
        </p:nvSpPr>
        <p:spPr>
          <a:xfrm>
            <a:off x="4139952" y="2787774"/>
            <a:ext cx="72782" cy="72782"/>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 name="Oval 47"/>
          <p:cNvSpPr>
            <a:spLocks noChangeAspect="1"/>
          </p:cNvSpPr>
          <p:nvPr/>
        </p:nvSpPr>
        <p:spPr>
          <a:xfrm>
            <a:off x="1187624" y="2787774"/>
            <a:ext cx="72782" cy="72782"/>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9" name="Straight Connector 18"/>
          <p:cNvCxnSpPr/>
          <p:nvPr/>
        </p:nvCxnSpPr>
        <p:spPr>
          <a:xfrm flipV="1">
            <a:off x="1219373" y="2355726"/>
            <a:ext cx="0" cy="322073"/>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39"/>
          <p:cNvCxnSpPr/>
          <p:nvPr/>
        </p:nvCxnSpPr>
        <p:spPr>
          <a:xfrm flipV="1">
            <a:off x="4169628" y="2364457"/>
            <a:ext cx="0" cy="322073"/>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6" name="TextBox 66"/>
          <p:cNvSpPr txBox="1">
            <a:spLocks noChangeArrowheads="1"/>
          </p:cNvSpPr>
          <p:nvPr/>
        </p:nvSpPr>
        <p:spPr bwMode="auto">
          <a:xfrm>
            <a:off x="6220804" y="1923678"/>
            <a:ext cx="1807580" cy="400110"/>
          </a:xfrm>
          <a:prstGeom prst="rect">
            <a:avLst/>
          </a:prstGeom>
          <a:noFill/>
          <a:ln w="9525">
            <a:noFill/>
            <a:miter lim="800000"/>
            <a:headEnd/>
            <a:tailEnd/>
          </a:ln>
        </p:spPr>
        <p:txBody>
          <a:bodyPr wrap="square">
            <a:spAutoFit/>
          </a:bodyPr>
          <a:lstStyle>
            <a:defPPr>
              <a:defRPr lang="de-DE"/>
            </a:defPPr>
            <a:lvl1pPr algn="ctr">
              <a:defRPr sz="2000" b="1">
                <a:solidFill>
                  <a:srgbClr val="2D6EA6"/>
                </a:solidFill>
                <a:latin typeface="Roboto Condensed Light" pitchFamily="2" charset="0"/>
                <a:ea typeface="Roboto Condensed Light" pitchFamily="2" charset="0"/>
                <a:cs typeface="Roboto Condensed" pitchFamily="2" charset="0"/>
              </a:defRPr>
            </a:lvl1pPr>
          </a:lstStyle>
          <a:p>
            <a:r>
              <a:rPr lang="en-US" dirty="0">
                <a:solidFill>
                  <a:srgbClr val="C1109F"/>
                </a:solidFill>
              </a:rPr>
              <a:t>DATEN</a:t>
            </a:r>
          </a:p>
        </p:txBody>
      </p:sp>
      <p:sp>
        <p:nvSpPr>
          <p:cNvPr id="34" name="TextBox 65"/>
          <p:cNvSpPr txBox="1">
            <a:spLocks noChangeArrowheads="1"/>
          </p:cNvSpPr>
          <p:nvPr/>
        </p:nvSpPr>
        <p:spPr bwMode="auto">
          <a:xfrm>
            <a:off x="6177342" y="3075806"/>
            <a:ext cx="1872208" cy="1323439"/>
          </a:xfrm>
          <a:prstGeom prst="rect">
            <a:avLst/>
          </a:prstGeom>
          <a:noFill/>
          <a:ln w="9525">
            <a:noFill/>
            <a:miter lim="800000"/>
            <a:headEnd/>
            <a:tailEnd/>
          </a:ln>
        </p:spPr>
        <p:txBody>
          <a:bodyPr wrap="square">
            <a:spAutoFit/>
          </a:bodyPr>
          <a:lstStyle>
            <a:defPPr>
              <a:defRPr lang="de-DE"/>
            </a:defPPr>
            <a:lvl1pPr algn="ctr">
              <a:defRPr sz="2000">
                <a:solidFill>
                  <a:srgbClr val="646464"/>
                </a:solidFill>
                <a:latin typeface="Roboto Condensed" pitchFamily="2" charset="0"/>
                <a:ea typeface="Roboto Condensed" pitchFamily="2" charset="0"/>
                <a:cs typeface="Roboto" pitchFamily="2" charset="0"/>
              </a:defRPr>
            </a:lvl1pPr>
          </a:lstStyle>
          <a:p>
            <a:r>
              <a:rPr lang="de-DE" dirty="0" smtClean="0"/>
              <a:t>Praktische Tipps zum Umgang </a:t>
            </a:r>
            <a:r>
              <a:rPr lang="de-DE" dirty="0"/>
              <a:t>mit </a:t>
            </a:r>
            <a:r>
              <a:rPr lang="de-DE" dirty="0" err="1"/>
              <a:t>Buying</a:t>
            </a:r>
            <a:r>
              <a:rPr lang="de-DE" dirty="0"/>
              <a:t> </a:t>
            </a:r>
            <a:r>
              <a:rPr lang="de-DE" dirty="0" err="1" smtClean="0"/>
              <a:t>Intent</a:t>
            </a:r>
            <a:r>
              <a:rPr lang="de-DE" dirty="0" smtClean="0"/>
              <a:t> Daten</a:t>
            </a:r>
            <a:endParaRPr lang="de-DE" dirty="0"/>
          </a:p>
        </p:txBody>
      </p:sp>
      <p:sp>
        <p:nvSpPr>
          <p:cNvPr id="36" name="Oval 35"/>
          <p:cNvSpPr>
            <a:spLocks noChangeAspect="1"/>
          </p:cNvSpPr>
          <p:nvPr/>
        </p:nvSpPr>
        <p:spPr>
          <a:xfrm>
            <a:off x="7092280" y="2787774"/>
            <a:ext cx="72782" cy="72782"/>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45"/>
          <p:cNvCxnSpPr/>
          <p:nvPr/>
        </p:nvCxnSpPr>
        <p:spPr>
          <a:xfrm flipV="1">
            <a:off x="7121956" y="2355726"/>
            <a:ext cx="0" cy="322073"/>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77414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p:cNvSpPr txBox="1">
            <a:spLocks/>
          </p:cNvSpPr>
          <p:nvPr/>
        </p:nvSpPr>
        <p:spPr>
          <a:xfrm>
            <a:off x="251520" y="123478"/>
            <a:ext cx="8568952" cy="3024336"/>
          </a:xfrm>
          <a:prstGeom prst="rect">
            <a:avLst/>
          </a:prstGeom>
        </p:spPr>
        <p:txBody>
          <a:bodyPr/>
          <a:lstStyle>
            <a:lvl1pPr algn="ctr" defTabSz="914400" rtl="0" eaLnBrk="1" latinLnBrk="0" hangingPunct="1">
              <a:spcBef>
                <a:spcPct val="0"/>
              </a:spcBef>
              <a:buNone/>
              <a:defRPr sz="4400" kern="1200">
                <a:solidFill>
                  <a:srgbClr val="005FB4"/>
                </a:solidFill>
                <a:latin typeface="Roboto Condensed Light" pitchFamily="2" charset="0"/>
                <a:ea typeface="Roboto Condensed Light" pitchFamily="2" charset="0"/>
                <a:cs typeface="+mj-cs"/>
              </a:defRPr>
            </a:lvl1pPr>
          </a:lstStyle>
          <a:p>
            <a:pPr algn="l" defTabSz="912813">
              <a:spcAft>
                <a:spcPts val="600"/>
              </a:spcAft>
            </a:pPr>
            <a:r>
              <a:rPr lang="de-DE" sz="5000" kern="0" dirty="0" smtClean="0">
                <a:solidFill>
                  <a:srgbClr val="2D6EA6"/>
                </a:solidFill>
                <a:latin typeface="Roboto Condensed" panose="02000000000000000000" pitchFamily="2" charset="0"/>
                <a:ea typeface="Roboto Condensed" panose="02000000000000000000" pitchFamily="2" charset="0"/>
                <a:cs typeface="Roboto Condensed Bold"/>
              </a:rPr>
              <a:t>Kampagnenplanung</a:t>
            </a:r>
            <a:r>
              <a:rPr lang="de-DE" sz="5000" kern="0" dirty="0">
                <a:solidFill>
                  <a:srgbClr val="2D6EA6"/>
                </a:solidFill>
                <a:latin typeface="Roboto Condensed" panose="02000000000000000000" pitchFamily="2" charset="0"/>
                <a:ea typeface="Roboto Condensed" panose="02000000000000000000" pitchFamily="2" charset="0"/>
                <a:cs typeface="Roboto Condensed Bold"/>
              </a:rPr>
              <a:t> </a:t>
            </a:r>
            <a:r>
              <a:rPr lang="de-DE" sz="5000" kern="0" dirty="0" err="1" smtClean="0">
                <a:solidFill>
                  <a:srgbClr val="2D6EA6"/>
                </a:solidFill>
                <a:latin typeface="Roboto Condensed" panose="02000000000000000000" pitchFamily="2" charset="0"/>
                <a:ea typeface="Roboto Condensed" panose="02000000000000000000" pitchFamily="2" charset="0"/>
                <a:cs typeface="Roboto Condensed Bold"/>
              </a:rPr>
              <a:t>Buying</a:t>
            </a:r>
            <a:r>
              <a:rPr lang="de-DE" sz="5000" kern="0" dirty="0" smtClean="0">
                <a:solidFill>
                  <a:srgbClr val="2D6EA6"/>
                </a:solidFill>
                <a:latin typeface="Roboto Condensed" panose="02000000000000000000" pitchFamily="2" charset="0"/>
                <a:ea typeface="Roboto Condensed" panose="02000000000000000000" pitchFamily="2" charset="0"/>
                <a:cs typeface="Roboto Condensed Bold"/>
              </a:rPr>
              <a:t> </a:t>
            </a:r>
            <a:r>
              <a:rPr lang="de-DE" sz="5000" kern="0" dirty="0" err="1" smtClean="0">
                <a:solidFill>
                  <a:srgbClr val="2D6EA6"/>
                </a:solidFill>
                <a:latin typeface="Roboto Condensed" panose="02000000000000000000" pitchFamily="2" charset="0"/>
                <a:ea typeface="Roboto Condensed" panose="02000000000000000000" pitchFamily="2" charset="0"/>
                <a:cs typeface="Roboto Condensed Bold"/>
              </a:rPr>
              <a:t>Intent</a:t>
            </a:r>
            <a:endParaRPr lang="de-DE" sz="5000" kern="0" dirty="0">
              <a:solidFill>
                <a:srgbClr val="2D6EA6"/>
              </a:solidFill>
              <a:latin typeface="Roboto Condensed Bold"/>
              <a:ea typeface="Roboto Condensed" panose="02000000000000000000" pitchFamily="2" charset="0"/>
              <a:cs typeface="Roboto Condensed Bold"/>
            </a:endParaRPr>
          </a:p>
        </p:txBody>
      </p:sp>
      <p:sp>
        <p:nvSpPr>
          <p:cNvPr id="4" name="Titel 2"/>
          <p:cNvSpPr txBox="1">
            <a:spLocks/>
          </p:cNvSpPr>
          <p:nvPr/>
        </p:nvSpPr>
        <p:spPr>
          <a:xfrm>
            <a:off x="0" y="2787774"/>
            <a:ext cx="2143219" cy="1008112"/>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algn="ctr" defTabSz="912813">
              <a:spcAft>
                <a:spcPts val="600"/>
              </a:spcAft>
            </a:pPr>
            <a:r>
              <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rPr>
              <a:t>Zielgruppen-Auswahl / Daten-verfügbarkeit</a:t>
            </a:r>
            <a:endPar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endParaRPr>
          </a:p>
        </p:txBody>
      </p:sp>
      <p:cxnSp>
        <p:nvCxnSpPr>
          <p:cNvPr id="5" name="Gerade Verbindung mit Pfeil 4"/>
          <p:cNvCxnSpPr/>
          <p:nvPr/>
        </p:nvCxnSpPr>
        <p:spPr>
          <a:xfrm flipV="1">
            <a:off x="594539" y="4299942"/>
            <a:ext cx="7885447" cy="3600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Oval 47"/>
          <p:cNvSpPr>
            <a:spLocks noChangeAspect="1"/>
          </p:cNvSpPr>
          <p:nvPr/>
        </p:nvSpPr>
        <p:spPr>
          <a:xfrm>
            <a:off x="738555" y="4227934"/>
            <a:ext cx="216024" cy="216024"/>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361478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0"/>
            <a:ext cx="9144000" cy="987574"/>
          </a:xfrm>
          <a:prstGeom prst="rect">
            <a:avLst/>
          </a:prstGeom>
          <a:solidFill>
            <a:srgbClr val="2D6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5" name="Title 2"/>
          <p:cNvSpPr txBox="1">
            <a:spLocks/>
          </p:cNvSpPr>
          <p:nvPr/>
        </p:nvSpPr>
        <p:spPr>
          <a:xfrm>
            <a:off x="386594" y="160934"/>
            <a:ext cx="8748464" cy="784843"/>
          </a:xfrm>
          <a:prstGeom prst="rect">
            <a:avLst/>
          </a:prstGeom>
          <a:noFill/>
        </p:spPr>
        <p:txBody>
          <a:bodyPr/>
          <a:lstStyle/>
          <a:p>
            <a:pPr>
              <a:spcBef>
                <a:spcPct val="0"/>
              </a:spcBef>
              <a:tabLst>
                <a:tab pos="2873375" algn="l"/>
              </a:tabLst>
              <a:defRPr/>
            </a:pPr>
            <a:r>
              <a:rPr lang="de-DE" sz="4400" dirty="0" smtClean="0">
                <a:solidFill>
                  <a:prstClr val="white"/>
                </a:solidFill>
                <a:latin typeface="Roboto Condensed Light" pitchFamily="2" charset="0"/>
                <a:ea typeface="Roboto Condensed Light" pitchFamily="2" charset="0"/>
              </a:rPr>
              <a:t>Zielgruppen-Auswahl / Daten</a:t>
            </a:r>
            <a:endParaRPr lang="de-DE" sz="4400" dirty="0" smtClean="0">
              <a:solidFill>
                <a:prstClr val="white"/>
              </a:solidFill>
              <a:latin typeface="Roboto Condensed Light" pitchFamily="2" charset="0"/>
              <a:ea typeface="Roboto Condensed Light" pitchFamily="2" charset="0"/>
            </a:endParaRPr>
          </a:p>
        </p:txBody>
      </p:sp>
      <p:sp>
        <p:nvSpPr>
          <p:cNvPr id="7" name="Textfeld 6"/>
          <p:cNvSpPr txBox="1"/>
          <p:nvPr/>
        </p:nvSpPr>
        <p:spPr>
          <a:xfrm>
            <a:off x="539552" y="1416278"/>
            <a:ext cx="7848872" cy="961802"/>
          </a:xfrm>
          <a:prstGeom prst="rect">
            <a:avLst/>
          </a:prstGeom>
          <a:noFill/>
        </p:spPr>
        <p:txBody>
          <a:bodyPr wrap="square" rtlCol="0">
            <a:spAutoFit/>
          </a:bodyPr>
          <a:lstStyle/>
          <a:p>
            <a:pPr marL="285750" indent="-285750">
              <a:spcBef>
                <a:spcPts val="300"/>
              </a:spcBef>
              <a:spcAft>
                <a:spcPts val="1200"/>
              </a:spcAft>
              <a:buClr>
                <a:srgbClr val="2D6EA6"/>
              </a:buClr>
              <a:buFont typeface="Arial"/>
              <a:buChar char="•"/>
              <a:defRPr sz="1800"/>
            </a:pPr>
            <a:r>
              <a:rPr lang="de-DE" sz="2200" spc="-41" dirty="0" smtClean="0">
                <a:solidFill>
                  <a:srgbClr val="323232"/>
                </a:solidFill>
                <a:latin typeface="Roboto Condensed Bold"/>
                <a:ea typeface="Roboto" pitchFamily="2" charset="0"/>
                <a:cs typeface="Roboto Condensed Bold"/>
              </a:rPr>
              <a:t>Wo kann ich Daten beziehen?</a:t>
            </a:r>
            <a:endParaRPr lang="de-DE" sz="2200" spc="-41" dirty="0" smtClean="0">
              <a:solidFill>
                <a:srgbClr val="323232"/>
              </a:solidFill>
              <a:latin typeface="Roboto Condensed Bold"/>
              <a:ea typeface="Roboto" pitchFamily="2" charset="0"/>
              <a:cs typeface="Roboto Condensed Bold"/>
            </a:endParaRPr>
          </a:p>
          <a:p>
            <a:pPr marL="742950" lvl="1" indent="-285750">
              <a:spcBef>
                <a:spcPts val="300"/>
              </a:spcBef>
              <a:spcAft>
                <a:spcPts val="1200"/>
              </a:spcAft>
              <a:buClr>
                <a:srgbClr val="2D6EA6"/>
              </a:buClr>
              <a:buFont typeface="Arial"/>
              <a:buChar char="•"/>
              <a:defRPr sz="1800"/>
            </a:pPr>
            <a:r>
              <a:rPr lang="de-DE" sz="2200" b="1" spc="-41" dirty="0" smtClean="0">
                <a:solidFill>
                  <a:srgbClr val="323232"/>
                </a:solidFill>
                <a:latin typeface="Roboto Condensed Bold"/>
                <a:ea typeface="Roboto" pitchFamily="2" charset="0"/>
                <a:cs typeface="Roboto Condensed Bold"/>
              </a:rPr>
              <a:t>Öffentliche Marktplätze, </a:t>
            </a:r>
            <a:r>
              <a:rPr lang="de-DE" sz="2200" b="1" spc="-41" dirty="0" smtClean="0">
                <a:solidFill>
                  <a:srgbClr val="323232"/>
                </a:solidFill>
                <a:latin typeface="Roboto Condensed Bold"/>
                <a:ea typeface="Roboto" pitchFamily="2" charset="0"/>
                <a:cs typeface="Roboto Condensed Bold"/>
              </a:rPr>
              <a:t>Datenvermarkter, Direktkooperationen </a:t>
            </a:r>
            <a:endParaRPr lang="de-DE" sz="2200" b="1" spc="-41" dirty="0">
              <a:solidFill>
                <a:srgbClr val="323232"/>
              </a:solidFill>
              <a:latin typeface="Roboto Condensed Bold"/>
              <a:ea typeface="Roboto" pitchFamily="2" charset="0"/>
              <a:cs typeface="Roboto Condensed Bold"/>
            </a:endParaRPr>
          </a:p>
        </p:txBody>
      </p:sp>
      <p:sp>
        <p:nvSpPr>
          <p:cNvPr id="6" name="Textfeld 5"/>
          <p:cNvSpPr txBox="1"/>
          <p:nvPr/>
        </p:nvSpPr>
        <p:spPr>
          <a:xfrm>
            <a:off x="539552" y="2571750"/>
            <a:ext cx="7848872" cy="961802"/>
          </a:xfrm>
          <a:prstGeom prst="rect">
            <a:avLst/>
          </a:prstGeom>
          <a:noFill/>
        </p:spPr>
        <p:txBody>
          <a:bodyPr wrap="square" rtlCol="0">
            <a:spAutoFit/>
          </a:bodyPr>
          <a:lstStyle/>
          <a:p>
            <a:pPr marL="285750" indent="-285750">
              <a:spcBef>
                <a:spcPts val="300"/>
              </a:spcBef>
              <a:spcAft>
                <a:spcPts val="1200"/>
              </a:spcAft>
              <a:buClr>
                <a:srgbClr val="2D6EA6"/>
              </a:buClr>
              <a:buFont typeface="Arial"/>
              <a:buChar char="•"/>
              <a:defRPr sz="1800"/>
            </a:pPr>
            <a:r>
              <a:rPr lang="de-DE" sz="2200" spc="-41" dirty="0" smtClean="0">
                <a:solidFill>
                  <a:srgbClr val="323232"/>
                </a:solidFill>
                <a:latin typeface="Roboto Condensed Bold"/>
                <a:ea typeface="Roboto" pitchFamily="2" charset="0"/>
                <a:cs typeface="Roboto Condensed Bold"/>
              </a:rPr>
              <a:t>Wo kommen die Daten her? </a:t>
            </a:r>
            <a:endParaRPr lang="de-DE" sz="2200" spc="-41" dirty="0" smtClean="0">
              <a:solidFill>
                <a:srgbClr val="323232"/>
              </a:solidFill>
              <a:latin typeface="Roboto Condensed Bold"/>
              <a:ea typeface="Roboto" pitchFamily="2" charset="0"/>
              <a:cs typeface="Roboto Condensed Bold"/>
            </a:endParaRPr>
          </a:p>
          <a:p>
            <a:pPr marL="742950" lvl="1" indent="-285750">
              <a:spcBef>
                <a:spcPts val="300"/>
              </a:spcBef>
              <a:spcAft>
                <a:spcPts val="1200"/>
              </a:spcAft>
              <a:buClr>
                <a:srgbClr val="2D6EA6"/>
              </a:buClr>
              <a:buFont typeface="Arial"/>
              <a:buChar char="•"/>
              <a:defRPr sz="1800"/>
            </a:pPr>
            <a:r>
              <a:rPr lang="de-DE" sz="2200" b="1" spc="-41" dirty="0" smtClean="0">
                <a:solidFill>
                  <a:srgbClr val="323232"/>
                </a:solidFill>
                <a:latin typeface="Roboto Condensed Bold"/>
                <a:ea typeface="Roboto" pitchFamily="2" charset="0"/>
                <a:cs typeface="Roboto Condensed Bold"/>
              </a:rPr>
              <a:t>Datenquelle hinterfragen („schuhinteressierte Frauen“)</a:t>
            </a:r>
            <a:endParaRPr lang="de-DE" sz="2200" b="1" spc="-41" dirty="0">
              <a:solidFill>
                <a:srgbClr val="323232"/>
              </a:solidFill>
              <a:latin typeface="Roboto Condensed Bold"/>
              <a:ea typeface="Roboto" pitchFamily="2" charset="0"/>
              <a:cs typeface="Roboto Condensed Bold"/>
            </a:endParaRPr>
          </a:p>
        </p:txBody>
      </p:sp>
      <p:sp>
        <p:nvSpPr>
          <p:cNvPr id="8" name="Textfeld 7"/>
          <p:cNvSpPr txBox="1"/>
          <p:nvPr/>
        </p:nvSpPr>
        <p:spPr>
          <a:xfrm>
            <a:off x="539552" y="3795886"/>
            <a:ext cx="7848872" cy="961802"/>
          </a:xfrm>
          <a:prstGeom prst="rect">
            <a:avLst/>
          </a:prstGeom>
          <a:noFill/>
        </p:spPr>
        <p:txBody>
          <a:bodyPr wrap="square" rtlCol="0">
            <a:spAutoFit/>
          </a:bodyPr>
          <a:lstStyle/>
          <a:p>
            <a:pPr marL="285750" indent="-285750">
              <a:spcBef>
                <a:spcPts val="300"/>
              </a:spcBef>
              <a:spcAft>
                <a:spcPts val="1200"/>
              </a:spcAft>
              <a:buClr>
                <a:srgbClr val="2D6EA6"/>
              </a:buClr>
              <a:buFont typeface="Arial"/>
              <a:buChar char="•"/>
              <a:defRPr sz="1800"/>
            </a:pPr>
            <a:r>
              <a:rPr lang="de-DE" sz="2200" spc="-41" dirty="0" smtClean="0">
                <a:solidFill>
                  <a:srgbClr val="323232"/>
                </a:solidFill>
                <a:latin typeface="Roboto Condensed Bold"/>
                <a:ea typeface="Roboto" pitchFamily="2" charset="0"/>
                <a:cs typeface="Roboto Condensed Bold"/>
              </a:rPr>
              <a:t>Wie groß ist das Volumen / Unique User (</a:t>
            </a:r>
            <a:r>
              <a:rPr lang="de-DE" sz="2200" spc="-41" dirty="0" err="1" smtClean="0">
                <a:solidFill>
                  <a:srgbClr val="323232"/>
                </a:solidFill>
                <a:latin typeface="Roboto Condensed Bold"/>
                <a:ea typeface="Roboto" pitchFamily="2" charset="0"/>
                <a:cs typeface="Roboto Condensed Bold"/>
              </a:rPr>
              <a:t>p.M.</a:t>
            </a:r>
            <a:r>
              <a:rPr lang="de-DE" sz="2200" spc="-41" dirty="0" smtClean="0">
                <a:solidFill>
                  <a:srgbClr val="323232"/>
                </a:solidFill>
                <a:latin typeface="Roboto Condensed Bold"/>
                <a:ea typeface="Roboto" pitchFamily="2" charset="0"/>
                <a:cs typeface="Roboto Condensed Bold"/>
              </a:rPr>
              <a:t>)?</a:t>
            </a:r>
          </a:p>
          <a:p>
            <a:pPr marL="742950" lvl="1" indent="-285750">
              <a:spcBef>
                <a:spcPts val="300"/>
              </a:spcBef>
              <a:spcAft>
                <a:spcPts val="1200"/>
              </a:spcAft>
              <a:buClr>
                <a:srgbClr val="2D6EA6"/>
              </a:buClr>
              <a:buFont typeface="Arial"/>
              <a:buChar char="•"/>
              <a:defRPr sz="1800"/>
            </a:pPr>
            <a:r>
              <a:rPr lang="de-DE" sz="2200" b="1" spc="-41" dirty="0" smtClean="0">
                <a:solidFill>
                  <a:srgbClr val="323232"/>
                </a:solidFill>
                <a:latin typeface="Roboto Condensed Bold"/>
                <a:ea typeface="Roboto" pitchFamily="2" charset="0"/>
                <a:cs typeface="Roboto Condensed Bold"/>
              </a:rPr>
              <a:t>Wie viele Kaufinteressenten gibt es überhaupt JETZT? </a:t>
            </a:r>
            <a:endParaRPr lang="de-DE" sz="2200" spc="-41" dirty="0">
              <a:solidFill>
                <a:srgbClr val="323232"/>
              </a:solidFill>
              <a:latin typeface="Roboto Condensed Bold"/>
              <a:ea typeface="Roboto" pitchFamily="2" charset="0"/>
              <a:cs typeface="Roboto Condensed Bold"/>
            </a:endParaRPr>
          </a:p>
        </p:txBody>
      </p:sp>
    </p:spTree>
    <p:extLst>
      <p:ext uri="{BB962C8B-B14F-4D97-AF65-F5344CB8AC3E}">
        <p14:creationId xmlns:p14="http://schemas.microsoft.com/office/powerpoint/2010/main" val="138311747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p:cNvSpPr txBox="1">
            <a:spLocks/>
          </p:cNvSpPr>
          <p:nvPr/>
        </p:nvSpPr>
        <p:spPr>
          <a:xfrm>
            <a:off x="251520" y="123478"/>
            <a:ext cx="8568952" cy="3024336"/>
          </a:xfrm>
          <a:prstGeom prst="rect">
            <a:avLst/>
          </a:prstGeom>
        </p:spPr>
        <p:txBody>
          <a:bodyPr/>
          <a:lstStyle>
            <a:lvl1pPr algn="ctr" defTabSz="914400" rtl="0" eaLnBrk="1" latinLnBrk="0" hangingPunct="1">
              <a:spcBef>
                <a:spcPct val="0"/>
              </a:spcBef>
              <a:buNone/>
              <a:defRPr sz="4400" kern="1200">
                <a:solidFill>
                  <a:srgbClr val="005FB4"/>
                </a:solidFill>
                <a:latin typeface="Roboto Condensed Light" pitchFamily="2" charset="0"/>
                <a:ea typeface="Roboto Condensed Light" pitchFamily="2" charset="0"/>
                <a:cs typeface="+mj-cs"/>
              </a:defRPr>
            </a:lvl1pPr>
          </a:lstStyle>
          <a:p>
            <a:pPr algn="l" defTabSz="912813">
              <a:spcAft>
                <a:spcPts val="600"/>
              </a:spcAft>
            </a:pPr>
            <a:r>
              <a:rPr lang="de-DE" sz="5000" kern="0" dirty="0" smtClean="0">
                <a:solidFill>
                  <a:srgbClr val="2D6EA6"/>
                </a:solidFill>
                <a:latin typeface="Roboto Condensed" panose="02000000000000000000" pitchFamily="2" charset="0"/>
                <a:ea typeface="Roboto Condensed" panose="02000000000000000000" pitchFamily="2" charset="0"/>
                <a:cs typeface="Roboto Condensed Bold"/>
              </a:rPr>
              <a:t>Kampagnenplanung</a:t>
            </a:r>
            <a:r>
              <a:rPr lang="de-DE" sz="5000" kern="0" dirty="0">
                <a:solidFill>
                  <a:srgbClr val="2D6EA6"/>
                </a:solidFill>
                <a:latin typeface="Roboto Condensed" panose="02000000000000000000" pitchFamily="2" charset="0"/>
                <a:ea typeface="Roboto Condensed" panose="02000000000000000000" pitchFamily="2" charset="0"/>
                <a:cs typeface="Roboto Condensed Bold"/>
              </a:rPr>
              <a:t> </a:t>
            </a:r>
            <a:r>
              <a:rPr lang="de-DE" sz="5000" kern="0" dirty="0" err="1" smtClean="0">
                <a:solidFill>
                  <a:srgbClr val="2D6EA6"/>
                </a:solidFill>
                <a:latin typeface="Roboto Condensed" panose="02000000000000000000" pitchFamily="2" charset="0"/>
                <a:ea typeface="Roboto Condensed" panose="02000000000000000000" pitchFamily="2" charset="0"/>
                <a:cs typeface="Roboto Condensed Bold"/>
              </a:rPr>
              <a:t>Buying</a:t>
            </a:r>
            <a:r>
              <a:rPr lang="de-DE" sz="5000" kern="0" dirty="0" smtClean="0">
                <a:solidFill>
                  <a:srgbClr val="2D6EA6"/>
                </a:solidFill>
                <a:latin typeface="Roboto Condensed" panose="02000000000000000000" pitchFamily="2" charset="0"/>
                <a:ea typeface="Roboto Condensed" panose="02000000000000000000" pitchFamily="2" charset="0"/>
                <a:cs typeface="Roboto Condensed Bold"/>
              </a:rPr>
              <a:t> </a:t>
            </a:r>
            <a:r>
              <a:rPr lang="de-DE" sz="5000" kern="0" dirty="0" err="1" smtClean="0">
                <a:solidFill>
                  <a:srgbClr val="2D6EA6"/>
                </a:solidFill>
                <a:latin typeface="Roboto Condensed" panose="02000000000000000000" pitchFamily="2" charset="0"/>
                <a:ea typeface="Roboto Condensed" panose="02000000000000000000" pitchFamily="2" charset="0"/>
                <a:cs typeface="Roboto Condensed Bold"/>
              </a:rPr>
              <a:t>Intent</a:t>
            </a:r>
            <a:endParaRPr lang="de-DE" sz="5000" kern="0" dirty="0">
              <a:solidFill>
                <a:srgbClr val="2D6EA6"/>
              </a:solidFill>
              <a:latin typeface="Roboto Condensed Bold"/>
              <a:ea typeface="Roboto Condensed" panose="02000000000000000000" pitchFamily="2" charset="0"/>
              <a:cs typeface="Roboto Condensed Bold"/>
            </a:endParaRPr>
          </a:p>
        </p:txBody>
      </p:sp>
      <p:sp>
        <p:nvSpPr>
          <p:cNvPr id="4" name="Titel 2"/>
          <p:cNvSpPr txBox="1">
            <a:spLocks/>
          </p:cNvSpPr>
          <p:nvPr/>
        </p:nvSpPr>
        <p:spPr>
          <a:xfrm>
            <a:off x="0" y="2787774"/>
            <a:ext cx="2143219" cy="1008112"/>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algn="ctr" defTabSz="912813">
              <a:spcAft>
                <a:spcPts val="600"/>
              </a:spcAft>
            </a:pPr>
            <a:r>
              <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rPr>
              <a:t>Zielgruppen-Auswahl / Daten-verfügbarkeit</a:t>
            </a:r>
            <a:endPar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endParaRPr>
          </a:p>
        </p:txBody>
      </p:sp>
      <p:cxnSp>
        <p:nvCxnSpPr>
          <p:cNvPr id="5" name="Gerade Verbindung mit Pfeil 4"/>
          <p:cNvCxnSpPr/>
          <p:nvPr/>
        </p:nvCxnSpPr>
        <p:spPr>
          <a:xfrm flipV="1">
            <a:off x="594539" y="4299942"/>
            <a:ext cx="7885447" cy="3600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Oval 47"/>
          <p:cNvSpPr>
            <a:spLocks noChangeAspect="1"/>
          </p:cNvSpPr>
          <p:nvPr/>
        </p:nvSpPr>
        <p:spPr>
          <a:xfrm>
            <a:off x="738555" y="4227934"/>
            <a:ext cx="216024" cy="216024"/>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 name="Oval 47"/>
          <p:cNvSpPr>
            <a:spLocks noChangeAspect="1"/>
          </p:cNvSpPr>
          <p:nvPr/>
        </p:nvSpPr>
        <p:spPr>
          <a:xfrm>
            <a:off x="2394739" y="4227934"/>
            <a:ext cx="216024" cy="216024"/>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itel 2"/>
          <p:cNvSpPr txBox="1">
            <a:spLocks/>
          </p:cNvSpPr>
          <p:nvPr/>
        </p:nvSpPr>
        <p:spPr>
          <a:xfrm>
            <a:off x="1475656" y="1707654"/>
            <a:ext cx="2143219" cy="576064"/>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algn="ctr" defTabSz="912813">
              <a:spcAft>
                <a:spcPts val="600"/>
              </a:spcAft>
            </a:pPr>
            <a:r>
              <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rPr>
              <a:t>Parameter definieren (z.B. Budget, Laufzeit)</a:t>
            </a:r>
            <a:endPar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endParaRPr>
          </a:p>
        </p:txBody>
      </p:sp>
    </p:spTree>
    <p:extLst>
      <p:ext uri="{BB962C8B-B14F-4D97-AF65-F5344CB8AC3E}">
        <p14:creationId xmlns:p14="http://schemas.microsoft.com/office/powerpoint/2010/main" val="110610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0"/>
            <a:ext cx="9144000" cy="987574"/>
          </a:xfrm>
          <a:prstGeom prst="rect">
            <a:avLst/>
          </a:prstGeom>
          <a:solidFill>
            <a:srgbClr val="2D6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5" name="Title 2"/>
          <p:cNvSpPr txBox="1">
            <a:spLocks/>
          </p:cNvSpPr>
          <p:nvPr/>
        </p:nvSpPr>
        <p:spPr>
          <a:xfrm>
            <a:off x="386594" y="160934"/>
            <a:ext cx="8748464" cy="784843"/>
          </a:xfrm>
          <a:prstGeom prst="rect">
            <a:avLst/>
          </a:prstGeom>
          <a:noFill/>
        </p:spPr>
        <p:txBody>
          <a:bodyPr/>
          <a:lstStyle/>
          <a:p>
            <a:pPr>
              <a:spcBef>
                <a:spcPct val="0"/>
              </a:spcBef>
              <a:tabLst>
                <a:tab pos="2873375" algn="l"/>
              </a:tabLst>
              <a:defRPr/>
            </a:pPr>
            <a:r>
              <a:rPr lang="de-DE" sz="4400" dirty="0" smtClean="0">
                <a:solidFill>
                  <a:prstClr val="white"/>
                </a:solidFill>
                <a:latin typeface="Roboto Condensed Light" pitchFamily="2" charset="0"/>
                <a:ea typeface="Roboto Condensed Light" pitchFamily="2" charset="0"/>
              </a:rPr>
              <a:t>Kampagnen-Parameter</a:t>
            </a:r>
            <a:endParaRPr lang="de-DE" sz="4400" dirty="0" smtClean="0">
              <a:solidFill>
                <a:prstClr val="white"/>
              </a:solidFill>
              <a:latin typeface="Roboto Condensed Light" pitchFamily="2" charset="0"/>
              <a:ea typeface="Roboto Condensed Light" pitchFamily="2" charset="0"/>
            </a:endParaRPr>
          </a:p>
        </p:txBody>
      </p:sp>
      <p:sp>
        <p:nvSpPr>
          <p:cNvPr id="7" name="Textfeld 6"/>
          <p:cNvSpPr txBox="1"/>
          <p:nvPr/>
        </p:nvSpPr>
        <p:spPr>
          <a:xfrm>
            <a:off x="539552" y="1635646"/>
            <a:ext cx="7848872" cy="430887"/>
          </a:xfrm>
          <a:prstGeom prst="rect">
            <a:avLst/>
          </a:prstGeom>
          <a:noFill/>
        </p:spPr>
        <p:txBody>
          <a:bodyPr wrap="square" rtlCol="0">
            <a:spAutoFit/>
          </a:bodyPr>
          <a:lstStyle/>
          <a:p>
            <a:pPr marL="285750" indent="-285750">
              <a:spcBef>
                <a:spcPts val="300"/>
              </a:spcBef>
              <a:spcAft>
                <a:spcPts val="1200"/>
              </a:spcAft>
              <a:buClr>
                <a:srgbClr val="2D6EA6"/>
              </a:buClr>
              <a:buFont typeface="Arial"/>
              <a:buChar char="•"/>
              <a:defRPr sz="1800"/>
            </a:pPr>
            <a:r>
              <a:rPr lang="de-DE" sz="2200" spc="-41" dirty="0" smtClean="0">
                <a:solidFill>
                  <a:srgbClr val="323232"/>
                </a:solidFill>
                <a:latin typeface="Roboto Condensed Bold"/>
                <a:ea typeface="Roboto" pitchFamily="2" charset="0"/>
                <a:cs typeface="Roboto Condensed Bold"/>
              </a:rPr>
              <a:t>Budgetrahmen an </a:t>
            </a:r>
            <a:r>
              <a:rPr lang="de-DE" sz="2200" b="1" spc="-41" dirty="0" smtClean="0">
                <a:solidFill>
                  <a:srgbClr val="323232"/>
                </a:solidFill>
                <a:latin typeface="Roboto Condensed Bold"/>
                <a:ea typeface="Roboto" pitchFamily="2" charset="0"/>
                <a:cs typeface="Roboto Condensed Bold"/>
              </a:rPr>
              <a:t>verfügbaren Usern </a:t>
            </a:r>
            <a:r>
              <a:rPr lang="de-DE" sz="2200" spc="-41" dirty="0" smtClean="0">
                <a:solidFill>
                  <a:srgbClr val="323232"/>
                </a:solidFill>
                <a:latin typeface="Roboto Condensed Bold"/>
                <a:ea typeface="Roboto" pitchFamily="2" charset="0"/>
                <a:cs typeface="Roboto Condensed Bold"/>
              </a:rPr>
              <a:t>ausrichten!</a:t>
            </a:r>
            <a:endParaRPr lang="de-DE" sz="2200" spc="-41" dirty="0" smtClean="0">
              <a:solidFill>
                <a:srgbClr val="323232"/>
              </a:solidFill>
              <a:latin typeface="Roboto Condensed Bold"/>
              <a:ea typeface="Roboto" pitchFamily="2" charset="0"/>
              <a:cs typeface="Roboto Condensed Bold"/>
            </a:endParaRPr>
          </a:p>
        </p:txBody>
      </p:sp>
      <p:sp>
        <p:nvSpPr>
          <p:cNvPr id="8" name="Textfeld 7"/>
          <p:cNvSpPr txBox="1"/>
          <p:nvPr/>
        </p:nvSpPr>
        <p:spPr>
          <a:xfrm>
            <a:off x="539552" y="2355726"/>
            <a:ext cx="7848872" cy="430887"/>
          </a:xfrm>
          <a:prstGeom prst="rect">
            <a:avLst/>
          </a:prstGeom>
          <a:noFill/>
        </p:spPr>
        <p:txBody>
          <a:bodyPr wrap="square" rtlCol="0">
            <a:spAutoFit/>
          </a:bodyPr>
          <a:lstStyle/>
          <a:p>
            <a:pPr marL="285750" indent="-285750">
              <a:spcBef>
                <a:spcPts val="300"/>
              </a:spcBef>
              <a:spcAft>
                <a:spcPts val="1200"/>
              </a:spcAft>
              <a:buClr>
                <a:srgbClr val="2D6EA6"/>
              </a:buClr>
              <a:buFont typeface="Arial"/>
              <a:buChar char="•"/>
              <a:defRPr sz="1800"/>
            </a:pPr>
            <a:r>
              <a:rPr lang="de-DE" sz="2200" b="1" spc="-41" dirty="0" err="1" smtClean="0">
                <a:solidFill>
                  <a:srgbClr val="323232"/>
                </a:solidFill>
                <a:latin typeface="Roboto Condensed Bold"/>
                <a:ea typeface="Roboto" pitchFamily="2" charset="0"/>
                <a:cs typeface="Roboto Condensed Bold"/>
              </a:rPr>
              <a:t>Always</a:t>
            </a:r>
            <a:r>
              <a:rPr lang="de-DE" sz="2200" b="1" spc="-41" dirty="0" smtClean="0">
                <a:solidFill>
                  <a:srgbClr val="323232"/>
                </a:solidFill>
                <a:latin typeface="Roboto Condensed Bold"/>
                <a:ea typeface="Roboto" pitchFamily="2" charset="0"/>
                <a:cs typeface="Roboto Condensed Bold"/>
              </a:rPr>
              <a:t>-on </a:t>
            </a:r>
            <a:r>
              <a:rPr lang="de-DE" sz="2200" spc="-41" dirty="0" smtClean="0">
                <a:solidFill>
                  <a:srgbClr val="323232"/>
                </a:solidFill>
                <a:latin typeface="Roboto Condensed Bold"/>
                <a:ea typeface="Roboto" pitchFamily="2" charset="0"/>
                <a:cs typeface="Roboto Condensed Bold"/>
              </a:rPr>
              <a:t>statt </a:t>
            </a:r>
            <a:r>
              <a:rPr lang="de-DE" sz="2200" spc="-41" dirty="0" err="1" smtClean="0">
                <a:solidFill>
                  <a:srgbClr val="323232"/>
                </a:solidFill>
                <a:latin typeface="Roboto Condensed Bold"/>
                <a:ea typeface="Roboto" pitchFamily="2" charset="0"/>
                <a:cs typeface="Roboto Condensed Bold"/>
              </a:rPr>
              <a:t>Kampagnenflights</a:t>
            </a:r>
            <a:r>
              <a:rPr lang="de-DE" sz="2200" spc="-41" dirty="0" smtClean="0">
                <a:solidFill>
                  <a:srgbClr val="323232"/>
                </a:solidFill>
                <a:latin typeface="Roboto Condensed Bold"/>
                <a:ea typeface="Roboto" pitchFamily="2" charset="0"/>
                <a:cs typeface="Roboto Condensed Bold"/>
              </a:rPr>
              <a:t>!</a:t>
            </a:r>
            <a:endParaRPr lang="de-DE" sz="2200" spc="-41" dirty="0" smtClean="0">
              <a:solidFill>
                <a:srgbClr val="323232"/>
              </a:solidFill>
              <a:latin typeface="Roboto Condensed Bold"/>
              <a:ea typeface="Roboto" pitchFamily="2" charset="0"/>
              <a:cs typeface="Roboto Condensed Bold"/>
            </a:endParaRPr>
          </a:p>
        </p:txBody>
      </p:sp>
      <p:sp>
        <p:nvSpPr>
          <p:cNvPr id="11" name="Textfeld 10"/>
          <p:cNvSpPr txBox="1"/>
          <p:nvPr/>
        </p:nvSpPr>
        <p:spPr>
          <a:xfrm>
            <a:off x="539552" y="3148975"/>
            <a:ext cx="7848872" cy="430887"/>
          </a:xfrm>
          <a:prstGeom prst="rect">
            <a:avLst/>
          </a:prstGeom>
          <a:noFill/>
        </p:spPr>
        <p:txBody>
          <a:bodyPr wrap="square" rtlCol="0">
            <a:spAutoFit/>
          </a:bodyPr>
          <a:lstStyle/>
          <a:p>
            <a:pPr marL="285750" indent="-285750">
              <a:spcBef>
                <a:spcPts val="300"/>
              </a:spcBef>
              <a:spcAft>
                <a:spcPts val="1200"/>
              </a:spcAft>
              <a:buClr>
                <a:srgbClr val="2D6EA6"/>
              </a:buClr>
              <a:buFont typeface="Arial"/>
              <a:buChar char="•"/>
              <a:defRPr sz="1800"/>
            </a:pPr>
            <a:r>
              <a:rPr lang="de-DE" sz="2200" b="1" spc="-41" dirty="0" err="1" smtClean="0">
                <a:solidFill>
                  <a:srgbClr val="323232"/>
                </a:solidFill>
                <a:latin typeface="Roboto Condensed Bold"/>
                <a:ea typeface="Roboto" pitchFamily="2" charset="0"/>
                <a:cs typeface="Roboto Condensed Bold"/>
              </a:rPr>
              <a:t>Linkziel</a:t>
            </a:r>
            <a:r>
              <a:rPr lang="de-DE" sz="2200" b="1" spc="-41" dirty="0" smtClean="0">
                <a:solidFill>
                  <a:srgbClr val="323232"/>
                </a:solidFill>
                <a:latin typeface="Roboto Condensed Bold"/>
                <a:ea typeface="Roboto" pitchFamily="2" charset="0"/>
                <a:cs typeface="Roboto Condensed Bold"/>
              </a:rPr>
              <a:t> </a:t>
            </a:r>
            <a:r>
              <a:rPr lang="de-DE" sz="2200" spc="-41" dirty="0" smtClean="0">
                <a:solidFill>
                  <a:srgbClr val="323232"/>
                </a:solidFill>
                <a:latin typeface="Roboto Condensed Bold"/>
                <a:ea typeface="Roboto" pitchFamily="2" charset="0"/>
                <a:cs typeface="Roboto Condensed Bold"/>
              </a:rPr>
              <a:t>auswählen! (Erfolgsmessung?)</a:t>
            </a:r>
            <a:endParaRPr lang="de-DE" sz="2200" spc="-41" dirty="0" smtClean="0">
              <a:solidFill>
                <a:srgbClr val="323232"/>
              </a:solidFill>
              <a:latin typeface="Roboto Condensed Bold"/>
              <a:ea typeface="Roboto" pitchFamily="2" charset="0"/>
              <a:cs typeface="Roboto Condensed Bold"/>
            </a:endParaRPr>
          </a:p>
        </p:txBody>
      </p:sp>
      <p:sp>
        <p:nvSpPr>
          <p:cNvPr id="12" name="Textfeld 11"/>
          <p:cNvSpPr txBox="1"/>
          <p:nvPr/>
        </p:nvSpPr>
        <p:spPr>
          <a:xfrm>
            <a:off x="539552" y="3941063"/>
            <a:ext cx="7848872" cy="769441"/>
          </a:xfrm>
          <a:prstGeom prst="rect">
            <a:avLst/>
          </a:prstGeom>
          <a:noFill/>
        </p:spPr>
        <p:txBody>
          <a:bodyPr wrap="square" rtlCol="0">
            <a:spAutoFit/>
          </a:bodyPr>
          <a:lstStyle/>
          <a:p>
            <a:pPr marL="285750" indent="-285750">
              <a:spcBef>
                <a:spcPts val="300"/>
              </a:spcBef>
              <a:spcAft>
                <a:spcPts val="1200"/>
              </a:spcAft>
              <a:buClr>
                <a:srgbClr val="2D6EA6"/>
              </a:buClr>
              <a:buFont typeface="Arial"/>
              <a:buChar char="•"/>
              <a:defRPr sz="1800"/>
            </a:pPr>
            <a:r>
              <a:rPr lang="de-DE" sz="2200" b="1" spc="-41" dirty="0" smtClean="0">
                <a:solidFill>
                  <a:srgbClr val="323232"/>
                </a:solidFill>
                <a:latin typeface="Roboto Condensed Bold"/>
                <a:ea typeface="Roboto" pitchFamily="2" charset="0"/>
                <a:cs typeface="Roboto Condensed Bold"/>
              </a:rPr>
              <a:t>Werbeformate </a:t>
            </a:r>
            <a:r>
              <a:rPr lang="de-DE" sz="2200" spc="-41" dirty="0" smtClean="0">
                <a:solidFill>
                  <a:srgbClr val="323232"/>
                </a:solidFill>
                <a:latin typeface="Roboto Condensed Bold"/>
                <a:ea typeface="Roboto" pitchFamily="2" charset="0"/>
                <a:cs typeface="Roboto Condensed Bold"/>
              </a:rPr>
              <a:t>(Ad Bundle, </a:t>
            </a:r>
            <a:r>
              <a:rPr lang="de-DE" sz="2200" spc="-41" dirty="0" smtClean="0">
                <a:solidFill>
                  <a:srgbClr val="323232"/>
                </a:solidFill>
                <a:latin typeface="Roboto Condensed Bold"/>
                <a:ea typeface="Roboto" pitchFamily="2" charset="0"/>
                <a:cs typeface="Roboto Condensed Bold"/>
              </a:rPr>
              <a:t>großformatige Werbemittel, </a:t>
            </a:r>
            <a:r>
              <a:rPr lang="de-DE" sz="2200" spc="-41" dirty="0" smtClean="0">
                <a:solidFill>
                  <a:srgbClr val="323232"/>
                </a:solidFill>
                <a:latin typeface="Roboto Condensed Bold"/>
                <a:ea typeface="Roboto" pitchFamily="2" charset="0"/>
                <a:cs typeface="Roboto Condensed Bold"/>
              </a:rPr>
              <a:t>Video? Mobile / Desktop) </a:t>
            </a:r>
            <a:endParaRPr lang="de-DE" sz="2200" spc="-41" dirty="0" smtClean="0">
              <a:solidFill>
                <a:srgbClr val="323232"/>
              </a:solidFill>
              <a:latin typeface="Roboto Condensed Bold"/>
              <a:ea typeface="Roboto" pitchFamily="2" charset="0"/>
              <a:cs typeface="Roboto Condensed Bold"/>
            </a:endParaRPr>
          </a:p>
        </p:txBody>
      </p:sp>
    </p:spTree>
    <p:extLst>
      <p:ext uri="{BB962C8B-B14F-4D97-AF65-F5344CB8AC3E}">
        <p14:creationId xmlns:p14="http://schemas.microsoft.com/office/powerpoint/2010/main" val="382517935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p:cNvSpPr txBox="1">
            <a:spLocks/>
          </p:cNvSpPr>
          <p:nvPr/>
        </p:nvSpPr>
        <p:spPr>
          <a:xfrm>
            <a:off x="251520" y="123478"/>
            <a:ext cx="8568952" cy="3024336"/>
          </a:xfrm>
          <a:prstGeom prst="rect">
            <a:avLst/>
          </a:prstGeom>
        </p:spPr>
        <p:txBody>
          <a:bodyPr/>
          <a:lstStyle>
            <a:lvl1pPr algn="ctr" defTabSz="914400" rtl="0" eaLnBrk="1" latinLnBrk="0" hangingPunct="1">
              <a:spcBef>
                <a:spcPct val="0"/>
              </a:spcBef>
              <a:buNone/>
              <a:defRPr sz="4400" kern="1200">
                <a:solidFill>
                  <a:srgbClr val="005FB4"/>
                </a:solidFill>
                <a:latin typeface="Roboto Condensed Light" pitchFamily="2" charset="0"/>
                <a:ea typeface="Roboto Condensed Light" pitchFamily="2" charset="0"/>
                <a:cs typeface="+mj-cs"/>
              </a:defRPr>
            </a:lvl1pPr>
          </a:lstStyle>
          <a:p>
            <a:pPr algn="l" defTabSz="912813">
              <a:spcAft>
                <a:spcPts val="600"/>
              </a:spcAft>
            </a:pPr>
            <a:r>
              <a:rPr lang="de-DE" sz="5000" kern="0" dirty="0" smtClean="0">
                <a:solidFill>
                  <a:srgbClr val="2D6EA6"/>
                </a:solidFill>
                <a:latin typeface="Roboto Condensed" panose="02000000000000000000" pitchFamily="2" charset="0"/>
                <a:ea typeface="Roboto Condensed" panose="02000000000000000000" pitchFamily="2" charset="0"/>
                <a:cs typeface="Roboto Condensed Bold"/>
              </a:rPr>
              <a:t>Kampagnenplanung</a:t>
            </a:r>
            <a:r>
              <a:rPr lang="de-DE" sz="5000" kern="0" dirty="0">
                <a:solidFill>
                  <a:srgbClr val="2D6EA6"/>
                </a:solidFill>
                <a:latin typeface="Roboto Condensed" panose="02000000000000000000" pitchFamily="2" charset="0"/>
                <a:ea typeface="Roboto Condensed" panose="02000000000000000000" pitchFamily="2" charset="0"/>
                <a:cs typeface="Roboto Condensed Bold"/>
              </a:rPr>
              <a:t> </a:t>
            </a:r>
            <a:r>
              <a:rPr lang="de-DE" sz="5000" kern="0" dirty="0" err="1" smtClean="0">
                <a:solidFill>
                  <a:srgbClr val="2D6EA6"/>
                </a:solidFill>
                <a:latin typeface="Roboto Condensed" panose="02000000000000000000" pitchFamily="2" charset="0"/>
                <a:ea typeface="Roboto Condensed" panose="02000000000000000000" pitchFamily="2" charset="0"/>
                <a:cs typeface="Roboto Condensed Bold"/>
              </a:rPr>
              <a:t>Buying</a:t>
            </a:r>
            <a:r>
              <a:rPr lang="de-DE" sz="5000" kern="0" dirty="0" smtClean="0">
                <a:solidFill>
                  <a:srgbClr val="2D6EA6"/>
                </a:solidFill>
                <a:latin typeface="Roboto Condensed" panose="02000000000000000000" pitchFamily="2" charset="0"/>
                <a:ea typeface="Roboto Condensed" panose="02000000000000000000" pitchFamily="2" charset="0"/>
                <a:cs typeface="Roboto Condensed Bold"/>
              </a:rPr>
              <a:t> </a:t>
            </a:r>
            <a:r>
              <a:rPr lang="de-DE" sz="5000" kern="0" dirty="0" err="1" smtClean="0">
                <a:solidFill>
                  <a:srgbClr val="2D6EA6"/>
                </a:solidFill>
                <a:latin typeface="Roboto Condensed" panose="02000000000000000000" pitchFamily="2" charset="0"/>
                <a:ea typeface="Roboto Condensed" panose="02000000000000000000" pitchFamily="2" charset="0"/>
                <a:cs typeface="Roboto Condensed Bold"/>
              </a:rPr>
              <a:t>Intent</a:t>
            </a:r>
            <a:endParaRPr lang="de-DE" sz="5000" kern="0" dirty="0">
              <a:solidFill>
                <a:srgbClr val="2D6EA6"/>
              </a:solidFill>
              <a:latin typeface="Roboto Condensed Bold"/>
              <a:ea typeface="Roboto Condensed" panose="02000000000000000000" pitchFamily="2" charset="0"/>
              <a:cs typeface="Roboto Condensed Bold"/>
            </a:endParaRPr>
          </a:p>
        </p:txBody>
      </p:sp>
      <p:sp>
        <p:nvSpPr>
          <p:cNvPr id="4" name="Titel 2"/>
          <p:cNvSpPr txBox="1">
            <a:spLocks/>
          </p:cNvSpPr>
          <p:nvPr/>
        </p:nvSpPr>
        <p:spPr>
          <a:xfrm>
            <a:off x="0" y="2787774"/>
            <a:ext cx="2143219" cy="1008112"/>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algn="ctr" defTabSz="912813">
              <a:spcAft>
                <a:spcPts val="600"/>
              </a:spcAft>
            </a:pPr>
            <a:r>
              <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rPr>
              <a:t>Zielgruppen-Auswahl / Daten-verfügbarkeit</a:t>
            </a:r>
            <a:endPar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endParaRPr>
          </a:p>
        </p:txBody>
      </p:sp>
      <p:cxnSp>
        <p:nvCxnSpPr>
          <p:cNvPr id="5" name="Gerade Verbindung mit Pfeil 4"/>
          <p:cNvCxnSpPr/>
          <p:nvPr/>
        </p:nvCxnSpPr>
        <p:spPr>
          <a:xfrm flipV="1">
            <a:off x="594539" y="4299942"/>
            <a:ext cx="7885447" cy="3600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Oval 47"/>
          <p:cNvSpPr>
            <a:spLocks noChangeAspect="1"/>
          </p:cNvSpPr>
          <p:nvPr/>
        </p:nvSpPr>
        <p:spPr>
          <a:xfrm>
            <a:off x="738555" y="4227934"/>
            <a:ext cx="216024" cy="216024"/>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 name="Oval 47"/>
          <p:cNvSpPr>
            <a:spLocks noChangeAspect="1"/>
          </p:cNvSpPr>
          <p:nvPr/>
        </p:nvSpPr>
        <p:spPr>
          <a:xfrm>
            <a:off x="2394739" y="4227934"/>
            <a:ext cx="216024" cy="216024"/>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47"/>
          <p:cNvSpPr>
            <a:spLocks noChangeAspect="1"/>
          </p:cNvSpPr>
          <p:nvPr/>
        </p:nvSpPr>
        <p:spPr>
          <a:xfrm>
            <a:off x="4122931" y="4227934"/>
            <a:ext cx="216024" cy="216024"/>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itel 2"/>
          <p:cNvSpPr txBox="1">
            <a:spLocks/>
          </p:cNvSpPr>
          <p:nvPr/>
        </p:nvSpPr>
        <p:spPr>
          <a:xfrm>
            <a:off x="1475656" y="1707654"/>
            <a:ext cx="2143219" cy="576064"/>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algn="ctr" defTabSz="912813">
              <a:spcAft>
                <a:spcPts val="600"/>
              </a:spcAft>
            </a:pPr>
            <a:r>
              <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rPr>
              <a:t>Parameter definieren (z.B. Budget, Laufzeit)</a:t>
            </a:r>
            <a:endPar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endParaRPr>
          </a:p>
        </p:txBody>
      </p:sp>
      <p:sp>
        <p:nvSpPr>
          <p:cNvPr id="11" name="Titel 2"/>
          <p:cNvSpPr txBox="1">
            <a:spLocks/>
          </p:cNvSpPr>
          <p:nvPr/>
        </p:nvSpPr>
        <p:spPr>
          <a:xfrm>
            <a:off x="3131840" y="3291830"/>
            <a:ext cx="2143219" cy="576064"/>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algn="ctr" defTabSz="912813">
              <a:spcAft>
                <a:spcPts val="600"/>
              </a:spcAft>
            </a:pPr>
            <a:r>
              <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rPr>
              <a:t>Botschaften /Kreation</a:t>
            </a:r>
            <a:endPar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endParaRPr>
          </a:p>
        </p:txBody>
      </p:sp>
    </p:spTree>
    <p:extLst>
      <p:ext uri="{BB962C8B-B14F-4D97-AF65-F5344CB8AC3E}">
        <p14:creationId xmlns:p14="http://schemas.microsoft.com/office/powerpoint/2010/main" val="57586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0"/>
            <a:ext cx="9144000" cy="987574"/>
          </a:xfrm>
          <a:prstGeom prst="rect">
            <a:avLst/>
          </a:prstGeom>
          <a:solidFill>
            <a:srgbClr val="2D6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5" name="Title 2"/>
          <p:cNvSpPr txBox="1">
            <a:spLocks/>
          </p:cNvSpPr>
          <p:nvPr/>
        </p:nvSpPr>
        <p:spPr>
          <a:xfrm>
            <a:off x="386594" y="160934"/>
            <a:ext cx="8748464" cy="784843"/>
          </a:xfrm>
          <a:prstGeom prst="rect">
            <a:avLst/>
          </a:prstGeom>
          <a:noFill/>
        </p:spPr>
        <p:txBody>
          <a:bodyPr/>
          <a:lstStyle/>
          <a:p>
            <a:pPr>
              <a:spcBef>
                <a:spcPct val="0"/>
              </a:spcBef>
              <a:tabLst>
                <a:tab pos="2873375" algn="l"/>
              </a:tabLst>
              <a:defRPr/>
            </a:pPr>
            <a:r>
              <a:rPr lang="de-DE" sz="4400" dirty="0" smtClean="0">
                <a:solidFill>
                  <a:prstClr val="white"/>
                </a:solidFill>
                <a:latin typeface="Roboto Condensed Light" pitchFamily="2" charset="0"/>
                <a:ea typeface="Roboto Condensed Light" pitchFamily="2" charset="0"/>
              </a:rPr>
              <a:t>Kreation</a:t>
            </a:r>
            <a:endParaRPr lang="de-DE" sz="4400" dirty="0" smtClean="0">
              <a:solidFill>
                <a:prstClr val="white"/>
              </a:solidFill>
              <a:latin typeface="Roboto Condensed Light" pitchFamily="2" charset="0"/>
              <a:ea typeface="Roboto Condensed Light" pitchFamily="2" charset="0"/>
            </a:endParaRPr>
          </a:p>
        </p:txBody>
      </p:sp>
      <p:sp>
        <p:nvSpPr>
          <p:cNvPr id="7" name="Textfeld 6"/>
          <p:cNvSpPr txBox="1"/>
          <p:nvPr/>
        </p:nvSpPr>
        <p:spPr>
          <a:xfrm>
            <a:off x="539552" y="1923678"/>
            <a:ext cx="7848872" cy="430887"/>
          </a:xfrm>
          <a:prstGeom prst="rect">
            <a:avLst/>
          </a:prstGeom>
          <a:noFill/>
        </p:spPr>
        <p:txBody>
          <a:bodyPr wrap="square" rtlCol="0">
            <a:spAutoFit/>
          </a:bodyPr>
          <a:lstStyle/>
          <a:p>
            <a:pPr marL="285750" indent="-285750">
              <a:spcBef>
                <a:spcPts val="300"/>
              </a:spcBef>
              <a:spcAft>
                <a:spcPts val="1200"/>
              </a:spcAft>
              <a:buClr>
                <a:srgbClr val="2D6EA6"/>
              </a:buClr>
              <a:buFont typeface="Arial"/>
              <a:buChar char="•"/>
              <a:defRPr sz="1800"/>
            </a:pPr>
            <a:r>
              <a:rPr lang="de-DE" sz="2200" b="1" spc="-41" dirty="0" smtClean="0">
                <a:solidFill>
                  <a:srgbClr val="323232"/>
                </a:solidFill>
                <a:latin typeface="Roboto Condensed Bold"/>
                <a:ea typeface="Roboto" pitchFamily="2" charset="0"/>
                <a:cs typeface="Roboto Condensed Bold"/>
              </a:rPr>
              <a:t>Botschaften</a:t>
            </a:r>
            <a:r>
              <a:rPr lang="de-DE" sz="2200" spc="-41" dirty="0" smtClean="0">
                <a:solidFill>
                  <a:srgbClr val="323232"/>
                </a:solidFill>
                <a:latin typeface="Roboto Condensed Bold"/>
                <a:ea typeface="Roboto" pitchFamily="2" charset="0"/>
                <a:cs typeface="Roboto Condensed Bold"/>
              </a:rPr>
              <a:t> an Kaufinteressen der User </a:t>
            </a:r>
            <a:r>
              <a:rPr lang="de-DE" sz="2200" b="1" spc="-41" dirty="0" smtClean="0">
                <a:solidFill>
                  <a:srgbClr val="323232"/>
                </a:solidFill>
                <a:latin typeface="Roboto Condensed Bold"/>
                <a:ea typeface="Roboto" pitchFamily="2" charset="0"/>
                <a:cs typeface="Roboto Condensed Bold"/>
              </a:rPr>
              <a:t>ausrichten</a:t>
            </a:r>
            <a:r>
              <a:rPr lang="de-DE" sz="2200" spc="-41" dirty="0" smtClean="0">
                <a:solidFill>
                  <a:srgbClr val="323232"/>
                </a:solidFill>
                <a:latin typeface="Roboto Condensed Bold"/>
                <a:ea typeface="Roboto" pitchFamily="2" charset="0"/>
                <a:cs typeface="Roboto Condensed Bold"/>
              </a:rPr>
              <a:t>!</a:t>
            </a:r>
            <a:endParaRPr lang="de-DE" sz="2200" spc="-41" dirty="0" smtClean="0">
              <a:solidFill>
                <a:srgbClr val="323232"/>
              </a:solidFill>
              <a:latin typeface="Roboto Condensed Bold"/>
              <a:ea typeface="Roboto" pitchFamily="2" charset="0"/>
              <a:cs typeface="Roboto Condensed Bold"/>
            </a:endParaRPr>
          </a:p>
        </p:txBody>
      </p:sp>
      <p:sp>
        <p:nvSpPr>
          <p:cNvPr id="8" name="Textfeld 7"/>
          <p:cNvSpPr txBox="1"/>
          <p:nvPr/>
        </p:nvSpPr>
        <p:spPr>
          <a:xfrm>
            <a:off x="539552" y="2643758"/>
            <a:ext cx="7848872" cy="1300356"/>
          </a:xfrm>
          <a:prstGeom prst="rect">
            <a:avLst/>
          </a:prstGeom>
          <a:noFill/>
        </p:spPr>
        <p:txBody>
          <a:bodyPr wrap="square" rtlCol="0">
            <a:spAutoFit/>
          </a:bodyPr>
          <a:lstStyle/>
          <a:p>
            <a:pPr marL="285750" indent="-285750">
              <a:spcBef>
                <a:spcPts val="300"/>
              </a:spcBef>
              <a:spcAft>
                <a:spcPts val="1200"/>
              </a:spcAft>
              <a:buClr>
                <a:srgbClr val="2D6EA6"/>
              </a:buClr>
              <a:buFont typeface="Arial"/>
              <a:buChar char="•"/>
              <a:defRPr sz="1800"/>
            </a:pPr>
            <a:r>
              <a:rPr lang="de-DE" sz="2200" b="1" spc="-41" dirty="0" smtClean="0">
                <a:solidFill>
                  <a:srgbClr val="323232"/>
                </a:solidFill>
                <a:latin typeface="Roboto Condensed Bold"/>
                <a:ea typeface="Roboto" pitchFamily="2" charset="0"/>
                <a:cs typeface="Roboto Condensed Bold"/>
              </a:rPr>
              <a:t>Dynamische Banner</a:t>
            </a:r>
            <a:r>
              <a:rPr lang="de-DE" sz="2200" spc="-41" dirty="0" smtClean="0">
                <a:solidFill>
                  <a:srgbClr val="323232"/>
                </a:solidFill>
                <a:latin typeface="Roboto Condensed Bold"/>
                <a:ea typeface="Roboto" pitchFamily="2" charset="0"/>
                <a:cs typeface="Roboto Condensed Bold"/>
              </a:rPr>
              <a:t> mit Bezug auf die Usergruppe, ggfs. sogar auf das jeweils zuvor gesuchte Produkt/Interesse</a:t>
            </a:r>
          </a:p>
          <a:p>
            <a:pPr>
              <a:spcBef>
                <a:spcPts val="300"/>
              </a:spcBef>
              <a:spcAft>
                <a:spcPts val="1200"/>
              </a:spcAft>
              <a:buClr>
                <a:srgbClr val="2D6EA6"/>
              </a:buClr>
              <a:defRPr sz="1800"/>
            </a:pPr>
            <a:endParaRPr lang="de-DE" sz="2200" spc="-41" dirty="0" smtClean="0">
              <a:solidFill>
                <a:srgbClr val="323232"/>
              </a:solidFill>
              <a:latin typeface="Roboto Condensed Bold"/>
              <a:ea typeface="Roboto" pitchFamily="2" charset="0"/>
              <a:cs typeface="Roboto Condensed Bold"/>
            </a:endParaRPr>
          </a:p>
        </p:txBody>
      </p:sp>
    </p:spTree>
    <p:extLst>
      <p:ext uri="{BB962C8B-B14F-4D97-AF65-F5344CB8AC3E}">
        <p14:creationId xmlns:p14="http://schemas.microsoft.com/office/powerpoint/2010/main" val="322279373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p:cNvSpPr txBox="1">
            <a:spLocks/>
          </p:cNvSpPr>
          <p:nvPr/>
        </p:nvSpPr>
        <p:spPr>
          <a:xfrm>
            <a:off x="251520" y="123478"/>
            <a:ext cx="8568952" cy="3024336"/>
          </a:xfrm>
          <a:prstGeom prst="rect">
            <a:avLst/>
          </a:prstGeom>
        </p:spPr>
        <p:txBody>
          <a:bodyPr/>
          <a:lstStyle>
            <a:lvl1pPr algn="ctr" defTabSz="914400" rtl="0" eaLnBrk="1" latinLnBrk="0" hangingPunct="1">
              <a:spcBef>
                <a:spcPct val="0"/>
              </a:spcBef>
              <a:buNone/>
              <a:defRPr sz="4400" kern="1200">
                <a:solidFill>
                  <a:srgbClr val="005FB4"/>
                </a:solidFill>
                <a:latin typeface="Roboto Condensed Light" pitchFamily="2" charset="0"/>
                <a:ea typeface="Roboto Condensed Light" pitchFamily="2" charset="0"/>
                <a:cs typeface="+mj-cs"/>
              </a:defRPr>
            </a:lvl1pPr>
          </a:lstStyle>
          <a:p>
            <a:pPr algn="l" defTabSz="912813">
              <a:spcAft>
                <a:spcPts val="600"/>
              </a:spcAft>
            </a:pPr>
            <a:r>
              <a:rPr lang="de-DE" sz="5000" kern="0" dirty="0" smtClean="0">
                <a:solidFill>
                  <a:srgbClr val="2D6EA6"/>
                </a:solidFill>
                <a:latin typeface="Roboto Condensed" panose="02000000000000000000" pitchFamily="2" charset="0"/>
                <a:ea typeface="Roboto Condensed" panose="02000000000000000000" pitchFamily="2" charset="0"/>
                <a:cs typeface="Roboto Condensed Bold"/>
              </a:rPr>
              <a:t>Kampagnenplanung</a:t>
            </a:r>
            <a:r>
              <a:rPr lang="de-DE" sz="5000" kern="0" dirty="0">
                <a:solidFill>
                  <a:srgbClr val="2D6EA6"/>
                </a:solidFill>
                <a:latin typeface="Roboto Condensed" panose="02000000000000000000" pitchFamily="2" charset="0"/>
                <a:ea typeface="Roboto Condensed" panose="02000000000000000000" pitchFamily="2" charset="0"/>
                <a:cs typeface="Roboto Condensed Bold"/>
              </a:rPr>
              <a:t> </a:t>
            </a:r>
            <a:r>
              <a:rPr lang="de-DE" sz="5000" kern="0" dirty="0" err="1" smtClean="0">
                <a:solidFill>
                  <a:srgbClr val="2D6EA6"/>
                </a:solidFill>
                <a:latin typeface="Roboto Condensed" panose="02000000000000000000" pitchFamily="2" charset="0"/>
                <a:ea typeface="Roboto Condensed" panose="02000000000000000000" pitchFamily="2" charset="0"/>
                <a:cs typeface="Roboto Condensed Bold"/>
              </a:rPr>
              <a:t>Buying</a:t>
            </a:r>
            <a:r>
              <a:rPr lang="de-DE" sz="5000" kern="0" dirty="0" smtClean="0">
                <a:solidFill>
                  <a:srgbClr val="2D6EA6"/>
                </a:solidFill>
                <a:latin typeface="Roboto Condensed" panose="02000000000000000000" pitchFamily="2" charset="0"/>
                <a:ea typeface="Roboto Condensed" panose="02000000000000000000" pitchFamily="2" charset="0"/>
                <a:cs typeface="Roboto Condensed Bold"/>
              </a:rPr>
              <a:t> </a:t>
            </a:r>
            <a:r>
              <a:rPr lang="de-DE" sz="5000" kern="0" dirty="0" err="1" smtClean="0">
                <a:solidFill>
                  <a:srgbClr val="2D6EA6"/>
                </a:solidFill>
                <a:latin typeface="Roboto Condensed" panose="02000000000000000000" pitchFamily="2" charset="0"/>
                <a:ea typeface="Roboto Condensed" panose="02000000000000000000" pitchFamily="2" charset="0"/>
                <a:cs typeface="Roboto Condensed Bold"/>
              </a:rPr>
              <a:t>Intent</a:t>
            </a:r>
            <a:endParaRPr lang="de-DE" sz="5000" kern="0" dirty="0">
              <a:solidFill>
                <a:srgbClr val="2D6EA6"/>
              </a:solidFill>
              <a:latin typeface="Roboto Condensed Bold"/>
              <a:ea typeface="Roboto Condensed" panose="02000000000000000000" pitchFamily="2" charset="0"/>
              <a:cs typeface="Roboto Condensed Bold"/>
            </a:endParaRPr>
          </a:p>
        </p:txBody>
      </p:sp>
      <p:sp>
        <p:nvSpPr>
          <p:cNvPr id="4" name="Titel 2"/>
          <p:cNvSpPr txBox="1">
            <a:spLocks/>
          </p:cNvSpPr>
          <p:nvPr/>
        </p:nvSpPr>
        <p:spPr>
          <a:xfrm>
            <a:off x="0" y="2787774"/>
            <a:ext cx="2143219" cy="1008112"/>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algn="ctr" defTabSz="912813">
              <a:spcAft>
                <a:spcPts val="600"/>
              </a:spcAft>
            </a:pPr>
            <a:r>
              <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rPr>
              <a:t>Zielgruppen-Auswahl / Daten-verfügbarkeit</a:t>
            </a:r>
            <a:endPar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endParaRPr>
          </a:p>
        </p:txBody>
      </p:sp>
      <p:cxnSp>
        <p:nvCxnSpPr>
          <p:cNvPr id="5" name="Gerade Verbindung mit Pfeil 4"/>
          <p:cNvCxnSpPr/>
          <p:nvPr/>
        </p:nvCxnSpPr>
        <p:spPr>
          <a:xfrm flipV="1">
            <a:off x="594539" y="4299942"/>
            <a:ext cx="7885447" cy="3600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Oval 47"/>
          <p:cNvSpPr>
            <a:spLocks noChangeAspect="1"/>
          </p:cNvSpPr>
          <p:nvPr/>
        </p:nvSpPr>
        <p:spPr>
          <a:xfrm>
            <a:off x="738555" y="4227934"/>
            <a:ext cx="216024" cy="216024"/>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 name="Oval 47"/>
          <p:cNvSpPr>
            <a:spLocks noChangeAspect="1"/>
          </p:cNvSpPr>
          <p:nvPr/>
        </p:nvSpPr>
        <p:spPr>
          <a:xfrm>
            <a:off x="2394739" y="4227934"/>
            <a:ext cx="216024" cy="216024"/>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47"/>
          <p:cNvSpPr>
            <a:spLocks noChangeAspect="1"/>
          </p:cNvSpPr>
          <p:nvPr/>
        </p:nvSpPr>
        <p:spPr>
          <a:xfrm>
            <a:off x="4122931" y="4227934"/>
            <a:ext cx="216024" cy="216024"/>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47"/>
          <p:cNvSpPr>
            <a:spLocks noChangeAspect="1"/>
          </p:cNvSpPr>
          <p:nvPr/>
        </p:nvSpPr>
        <p:spPr>
          <a:xfrm>
            <a:off x="5995139" y="4227934"/>
            <a:ext cx="216024" cy="216024"/>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itel 2"/>
          <p:cNvSpPr txBox="1">
            <a:spLocks/>
          </p:cNvSpPr>
          <p:nvPr/>
        </p:nvSpPr>
        <p:spPr>
          <a:xfrm>
            <a:off x="1475656" y="1707654"/>
            <a:ext cx="2143219" cy="576064"/>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algn="ctr" defTabSz="912813">
              <a:spcAft>
                <a:spcPts val="600"/>
              </a:spcAft>
            </a:pPr>
            <a:r>
              <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rPr>
              <a:t>Parameter definieren (z.B. Budget, Laufzeit)</a:t>
            </a:r>
            <a:endPar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endParaRPr>
          </a:p>
        </p:txBody>
      </p:sp>
      <p:sp>
        <p:nvSpPr>
          <p:cNvPr id="11" name="Titel 2"/>
          <p:cNvSpPr txBox="1">
            <a:spLocks/>
          </p:cNvSpPr>
          <p:nvPr/>
        </p:nvSpPr>
        <p:spPr>
          <a:xfrm>
            <a:off x="3131840" y="3291830"/>
            <a:ext cx="2143219" cy="576064"/>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algn="ctr" defTabSz="912813">
              <a:spcAft>
                <a:spcPts val="600"/>
              </a:spcAft>
            </a:pPr>
            <a:r>
              <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rPr>
              <a:t>Botschaften /Kreation</a:t>
            </a:r>
            <a:endPar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endParaRPr>
          </a:p>
        </p:txBody>
      </p:sp>
      <p:sp>
        <p:nvSpPr>
          <p:cNvPr id="12" name="Titel 2"/>
          <p:cNvSpPr txBox="1">
            <a:spLocks/>
          </p:cNvSpPr>
          <p:nvPr/>
        </p:nvSpPr>
        <p:spPr>
          <a:xfrm>
            <a:off x="4932040" y="3147814"/>
            <a:ext cx="2143219" cy="576064"/>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algn="ctr" defTabSz="912813">
              <a:spcAft>
                <a:spcPts val="600"/>
              </a:spcAft>
            </a:pPr>
            <a:r>
              <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rPr>
              <a:t>Technisches Setup</a:t>
            </a:r>
            <a:endPar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endParaRPr>
          </a:p>
        </p:txBody>
      </p:sp>
    </p:spTree>
    <p:extLst>
      <p:ext uri="{BB962C8B-B14F-4D97-AF65-F5344CB8AC3E}">
        <p14:creationId xmlns:p14="http://schemas.microsoft.com/office/powerpoint/2010/main" val="1767476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1256" y="-66"/>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29" name="Rechteck 28"/>
          <p:cNvSpPr/>
          <p:nvPr/>
        </p:nvSpPr>
        <p:spPr>
          <a:xfrm>
            <a:off x="0" y="0"/>
            <a:ext cx="4644000" cy="5143500"/>
          </a:xfrm>
          <a:prstGeom prst="rect">
            <a:avLst/>
          </a:prstGeom>
          <a:solidFill>
            <a:srgbClr val="27A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8" name="Titel 2"/>
          <p:cNvSpPr txBox="1">
            <a:spLocks/>
          </p:cNvSpPr>
          <p:nvPr/>
        </p:nvSpPr>
        <p:spPr>
          <a:xfrm>
            <a:off x="396759" y="2211710"/>
            <a:ext cx="3489715" cy="576064"/>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algn="just" defTabSz="912813">
              <a:spcAft>
                <a:spcPts val="600"/>
              </a:spcAft>
            </a:pPr>
            <a:r>
              <a:rPr lang="de-DE" sz="9000" b="0" kern="0" dirty="0" smtClean="0">
                <a:solidFill>
                  <a:schemeClr val="bg1"/>
                </a:solidFill>
                <a:latin typeface="Roboto Condensed" panose="02000000000000000000" pitchFamily="2" charset="0"/>
                <a:ea typeface="Roboto Condensed" panose="02000000000000000000" pitchFamily="2" charset="0"/>
                <a:cs typeface="Roboto Condensed Bold"/>
              </a:rPr>
              <a:t>So </a:t>
            </a:r>
            <a:r>
              <a:rPr lang="de-DE" sz="9000" b="0" kern="0" dirty="0" err="1" smtClean="0">
                <a:solidFill>
                  <a:schemeClr val="bg1"/>
                </a:solidFill>
                <a:latin typeface="Roboto Condensed" panose="02000000000000000000" pitchFamily="2" charset="0"/>
                <a:ea typeface="Roboto Condensed" panose="02000000000000000000" pitchFamily="2" charset="0"/>
                <a:cs typeface="Roboto Condensed Bold"/>
              </a:rPr>
              <a:t>sad</a:t>
            </a:r>
            <a:r>
              <a:rPr lang="de-DE" sz="9000" b="0" kern="0" dirty="0" smtClean="0">
                <a:solidFill>
                  <a:schemeClr val="bg1"/>
                </a:solidFill>
                <a:latin typeface="Roboto Condensed" panose="02000000000000000000" pitchFamily="2" charset="0"/>
                <a:ea typeface="Roboto Condensed" panose="02000000000000000000" pitchFamily="2" charset="0"/>
                <a:cs typeface="Roboto Condensed Bold"/>
              </a:rPr>
              <a:t>. </a:t>
            </a:r>
            <a:endParaRPr lang="de-DE" sz="9000" b="0" kern="0" dirty="0">
              <a:solidFill>
                <a:schemeClr val="bg1"/>
              </a:solidFill>
              <a:latin typeface="Roboto Condensed Bold"/>
              <a:ea typeface="Roboto Condensed" panose="02000000000000000000" pitchFamily="2" charset="0"/>
              <a:cs typeface="Roboto Condensed Bold"/>
            </a:endParaRPr>
          </a:p>
        </p:txBody>
      </p:sp>
      <p:sp>
        <p:nvSpPr>
          <p:cNvPr id="9" name="Titel 2"/>
          <p:cNvSpPr txBox="1">
            <a:spLocks/>
          </p:cNvSpPr>
          <p:nvPr/>
        </p:nvSpPr>
        <p:spPr>
          <a:xfrm>
            <a:off x="5076056" y="2283718"/>
            <a:ext cx="3776723" cy="3024336"/>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defTabSz="912813">
              <a:spcAft>
                <a:spcPts val="600"/>
              </a:spcAft>
            </a:pPr>
            <a:endParaRPr lang="de-DE" sz="10400" b="0" kern="0" dirty="0">
              <a:solidFill>
                <a:srgbClr val="C1109F"/>
              </a:solidFill>
              <a:latin typeface="Roboto Condensed Bold"/>
              <a:ea typeface="Roboto Condensed" panose="02000000000000000000" pitchFamily="2" charset="0"/>
              <a:cs typeface="Roboto Condensed Bold"/>
            </a:endParaRPr>
          </a:p>
        </p:txBody>
      </p:sp>
      <p:sp>
        <p:nvSpPr>
          <p:cNvPr id="12" name="Textplatzhalter 3"/>
          <p:cNvSpPr>
            <a:spLocks noGrp="1"/>
          </p:cNvSpPr>
          <p:nvPr>
            <p:ph type="body" sz="quarter" idx="10"/>
          </p:nvPr>
        </p:nvSpPr>
        <p:spPr>
          <a:xfrm>
            <a:off x="7236296" y="3795886"/>
            <a:ext cx="2736304" cy="288032"/>
          </a:xfrm>
        </p:spPr>
        <p:txBody>
          <a:bodyPr/>
          <a:lstStyle/>
          <a:p>
            <a:r>
              <a:rPr lang="de-DE" dirty="0" smtClean="0"/>
              <a:t>Romeo und Julia</a:t>
            </a:r>
            <a:endParaRPr lang="de-DE" dirty="0"/>
          </a:p>
        </p:txBody>
      </p:sp>
      <p:sp>
        <p:nvSpPr>
          <p:cNvPr id="13" name="Textplatzhalter 3"/>
          <p:cNvSpPr txBox="1">
            <a:spLocks/>
          </p:cNvSpPr>
          <p:nvPr/>
        </p:nvSpPr>
        <p:spPr>
          <a:xfrm>
            <a:off x="7236296" y="4083918"/>
            <a:ext cx="2736304" cy="648072"/>
          </a:xfrm>
          <a:prstGeom prst="rect">
            <a:avLst/>
          </a:prstGeom>
        </p:spPr>
        <p:txBody>
          <a:bodyPr/>
          <a:lstStyle>
            <a:lvl1pPr marL="0" indent="0" algn="l" defTabSz="914400" rtl="0" eaLnBrk="1" latinLnBrk="0" hangingPunct="1">
              <a:spcBef>
                <a:spcPct val="20000"/>
              </a:spcBef>
              <a:buFont typeface="Arial" pitchFamily="34" charset="0"/>
              <a:buNone/>
              <a:defRPr sz="1600" kern="1200">
                <a:solidFill>
                  <a:schemeClr val="bg1">
                    <a:lumMod val="65000"/>
                  </a:schemeClr>
                </a:solidFill>
                <a:latin typeface="Roboto Condensed" panose="02000000000000000000" pitchFamily="2" charset="0"/>
                <a:ea typeface="Roboto Condensed" panose="02000000000000000000" pitchFamily="2" charset="0"/>
                <a:cs typeface="+mn-cs"/>
              </a:defRPr>
            </a:lvl1pPr>
            <a:lvl2pPr marL="457200" indent="0" algn="l" defTabSz="914400" rtl="0" eaLnBrk="1" latinLnBrk="0" hangingPunct="1">
              <a:spcBef>
                <a:spcPct val="20000"/>
              </a:spcBef>
              <a:buFont typeface="Arial" pitchFamily="34" charset="0"/>
              <a:buNone/>
              <a:defRPr sz="1600" kern="1200">
                <a:solidFill>
                  <a:schemeClr val="bg1">
                    <a:lumMod val="65000"/>
                  </a:schemeClr>
                </a:solidFill>
                <a:latin typeface="Roboto Condensed" panose="02000000000000000000" pitchFamily="2" charset="0"/>
                <a:ea typeface="Roboto Condensed" panose="02000000000000000000" pitchFamily="2" charset="0"/>
                <a:cs typeface="+mn-cs"/>
              </a:defRPr>
            </a:lvl2pPr>
            <a:lvl3pPr marL="914400" indent="0" algn="l" defTabSz="914400" rtl="0" eaLnBrk="1" latinLnBrk="0" hangingPunct="1">
              <a:spcBef>
                <a:spcPct val="20000"/>
              </a:spcBef>
              <a:buFont typeface="Arial" pitchFamily="34" charset="0"/>
              <a:buNone/>
              <a:defRPr sz="1600" kern="1200">
                <a:solidFill>
                  <a:schemeClr val="bg1">
                    <a:lumMod val="65000"/>
                  </a:schemeClr>
                </a:solidFill>
                <a:latin typeface="Roboto Condensed" panose="02000000000000000000" pitchFamily="2" charset="0"/>
                <a:ea typeface="Roboto Condensed" panose="02000000000000000000" pitchFamily="2" charset="0"/>
                <a:cs typeface="+mn-cs"/>
              </a:defRPr>
            </a:lvl3pPr>
            <a:lvl4pPr marL="1371600" indent="0" algn="l" defTabSz="914400" rtl="0" eaLnBrk="1" latinLnBrk="0" hangingPunct="1">
              <a:spcBef>
                <a:spcPct val="20000"/>
              </a:spcBef>
              <a:buFont typeface="Arial" pitchFamily="34" charset="0"/>
              <a:buNone/>
              <a:defRPr sz="1600" kern="1200">
                <a:solidFill>
                  <a:schemeClr val="bg1">
                    <a:lumMod val="65000"/>
                  </a:schemeClr>
                </a:solidFill>
                <a:latin typeface="Roboto Condensed" panose="02000000000000000000" pitchFamily="2" charset="0"/>
                <a:ea typeface="Roboto Condensed" panose="02000000000000000000" pitchFamily="2" charset="0"/>
                <a:cs typeface="+mn-cs"/>
              </a:defRPr>
            </a:lvl4pPr>
            <a:lvl5pPr marL="1828800" indent="0" algn="l" defTabSz="914400" rtl="0" eaLnBrk="1" latinLnBrk="0" hangingPunct="1">
              <a:spcBef>
                <a:spcPct val="20000"/>
              </a:spcBef>
              <a:buFont typeface="Arial" pitchFamily="34" charset="0"/>
              <a:buNone/>
              <a:defRPr sz="1600" kern="1200">
                <a:solidFill>
                  <a:schemeClr val="bg1">
                    <a:lumMod val="65000"/>
                  </a:schemeClr>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smtClean="0"/>
              <a:t>(1996) </a:t>
            </a:r>
            <a:endParaRPr lang="de-DE" dirty="0"/>
          </a:p>
        </p:txBody>
      </p:sp>
      <p:pic>
        <p:nvPicPr>
          <p:cNvPr id="3" name="Bild 2"/>
          <p:cNvPicPr>
            <a:picLocks noChangeAspect="1"/>
          </p:cNvPicPr>
          <p:nvPr/>
        </p:nvPicPr>
        <p:blipFill>
          <a:blip r:embed="rId3"/>
          <a:stretch>
            <a:fillRect/>
          </a:stretch>
        </p:blipFill>
        <p:spPr>
          <a:xfrm>
            <a:off x="4644008" y="483518"/>
            <a:ext cx="4528005" cy="2960183"/>
          </a:xfrm>
          <a:prstGeom prst="rect">
            <a:avLst/>
          </a:prstGeom>
        </p:spPr>
      </p:pic>
    </p:spTree>
    <p:extLst>
      <p:ext uri="{BB962C8B-B14F-4D97-AF65-F5344CB8AC3E}">
        <p14:creationId xmlns:p14="http://schemas.microsoft.com/office/powerpoint/2010/main" val="1912801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qdivision-back_2.png"/>
          <p:cNvPicPr>
            <a:picLocks noChangeAspect="1"/>
          </p:cNvPicPr>
          <p:nvPr/>
        </p:nvPicPr>
        <p:blipFill>
          <a:blip r:embed="rId2" cstate="print"/>
          <a:stretch>
            <a:fillRect/>
          </a:stretch>
        </p:blipFill>
        <p:spPr>
          <a:xfrm>
            <a:off x="0" y="0"/>
            <a:ext cx="9144000" cy="5143500"/>
          </a:xfrm>
          <a:prstGeom prst="rect">
            <a:avLst/>
          </a:prstGeom>
        </p:spPr>
      </p:pic>
      <p:pic>
        <p:nvPicPr>
          <p:cNvPr id="26" name="Bild 25" descr="Ablauf.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787278"/>
            <a:ext cx="7704856" cy="3914067"/>
          </a:xfrm>
          <a:prstGeom prst="rect">
            <a:avLst/>
          </a:prstGeom>
        </p:spPr>
      </p:pic>
      <p:pic>
        <p:nvPicPr>
          <p:cNvPr id="7" name="Bild 6" descr="Ablauf.png"/>
          <p:cNvPicPr>
            <a:picLocks noChangeAspect="1"/>
          </p:cNvPicPr>
          <p:nvPr/>
        </p:nvPicPr>
        <p:blipFill>
          <a:blip r:embed="rId3" cstate="print">
            <a:alphaModFix amt="40000"/>
            <a:extLst>
              <a:ext uri="{28A0092B-C50C-407E-A947-70E740481C1C}">
                <a14:useLocalDpi xmlns:a14="http://schemas.microsoft.com/office/drawing/2010/main" val="0"/>
              </a:ext>
            </a:extLst>
          </a:blip>
          <a:stretch>
            <a:fillRect/>
          </a:stretch>
        </p:blipFill>
        <p:spPr>
          <a:xfrm>
            <a:off x="467544" y="792716"/>
            <a:ext cx="7704856" cy="3914067"/>
          </a:xfrm>
          <a:prstGeom prst="rect">
            <a:avLst/>
          </a:prstGeom>
        </p:spPr>
      </p:pic>
      <p:sp>
        <p:nvSpPr>
          <p:cNvPr id="27" name="Title 2"/>
          <p:cNvSpPr txBox="1">
            <a:spLocks/>
          </p:cNvSpPr>
          <p:nvPr/>
        </p:nvSpPr>
        <p:spPr>
          <a:xfrm>
            <a:off x="395536" y="267494"/>
            <a:ext cx="8748464" cy="784843"/>
          </a:xfrm>
          <a:prstGeom prst="rect">
            <a:avLst/>
          </a:prstGeom>
        </p:spPr>
        <p:txBody>
          <a:bodyPr/>
          <a:lstStyle/>
          <a:p>
            <a:pPr>
              <a:spcBef>
                <a:spcPct val="0"/>
              </a:spcBef>
              <a:defRPr/>
            </a:pPr>
            <a:r>
              <a:rPr lang="en-US" sz="2800" dirty="0" smtClean="0">
                <a:solidFill>
                  <a:srgbClr val="005FB4"/>
                </a:solidFill>
                <a:latin typeface="Roboto Condensed Light" pitchFamily="2" charset="0"/>
                <a:ea typeface="Roboto Condensed Light" pitchFamily="2" charset="0"/>
              </a:rPr>
              <a:t>TECHNISCHES SET-UP</a:t>
            </a:r>
            <a:endParaRPr lang="en-US" sz="2800" dirty="0">
              <a:solidFill>
                <a:srgbClr val="005FB4"/>
              </a:solidFill>
              <a:latin typeface="Roboto Condensed Light" pitchFamily="2" charset="0"/>
              <a:ea typeface="Roboto Condensed Light" pitchFamily="2" charset="0"/>
            </a:endParaRPr>
          </a:p>
        </p:txBody>
      </p:sp>
      <p:sp>
        <p:nvSpPr>
          <p:cNvPr id="5" name="Rechteck 4"/>
          <p:cNvSpPr/>
          <p:nvPr/>
        </p:nvSpPr>
        <p:spPr>
          <a:xfrm>
            <a:off x="4452279" y="2041936"/>
            <a:ext cx="3341176" cy="2616751"/>
          </a:xfrm>
          <a:prstGeom prst="rect">
            <a:avLst/>
          </a:prstGeom>
          <a:solidFill>
            <a:srgbClr val="C1109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prstClr val="white"/>
                </a:solidFill>
                <a:latin typeface="Roboto Condensed Bold"/>
                <a:cs typeface="Roboto Condensed Bold"/>
              </a:rPr>
              <a:t>Datenpush an alle gängigen DSPs: </a:t>
            </a:r>
          </a:p>
          <a:p>
            <a:pPr algn="ctr"/>
            <a:endParaRPr lang="de-DE" sz="1600" dirty="0" smtClean="0">
              <a:solidFill>
                <a:prstClr val="white"/>
              </a:solidFill>
              <a:latin typeface="Roboto Condensed Bold"/>
              <a:cs typeface="Roboto Condensed Bold"/>
            </a:endParaRPr>
          </a:p>
          <a:p>
            <a:pPr algn="ctr"/>
            <a:r>
              <a:rPr lang="de-DE" sz="1600" dirty="0" smtClean="0">
                <a:solidFill>
                  <a:prstClr val="white"/>
                </a:solidFill>
                <a:latin typeface="Roboto Condensed Bold"/>
                <a:cs typeface="Roboto Condensed Bold"/>
              </a:rPr>
              <a:t>DBM, </a:t>
            </a:r>
            <a:r>
              <a:rPr lang="de-DE" sz="1600" dirty="0" err="1" smtClean="0">
                <a:solidFill>
                  <a:prstClr val="white"/>
                </a:solidFill>
                <a:latin typeface="Roboto Condensed Bold"/>
                <a:cs typeface="Roboto Condensed Bold"/>
              </a:rPr>
              <a:t>TheTradeDesk</a:t>
            </a:r>
            <a:r>
              <a:rPr lang="de-DE" sz="1600" dirty="0" smtClean="0">
                <a:solidFill>
                  <a:prstClr val="white"/>
                </a:solidFill>
                <a:latin typeface="Roboto Condensed Bold"/>
                <a:cs typeface="Roboto Condensed Bold"/>
              </a:rPr>
              <a:t>, </a:t>
            </a:r>
            <a:r>
              <a:rPr lang="de-DE" sz="1600" dirty="0" err="1" smtClean="0">
                <a:solidFill>
                  <a:prstClr val="white"/>
                </a:solidFill>
                <a:latin typeface="Roboto Condensed Bold"/>
                <a:cs typeface="Roboto Condensed Bold"/>
              </a:rPr>
              <a:t>Mediamath</a:t>
            </a:r>
            <a:r>
              <a:rPr lang="de-DE" sz="1600" dirty="0" smtClean="0">
                <a:solidFill>
                  <a:prstClr val="white"/>
                </a:solidFill>
                <a:latin typeface="Roboto Condensed Bold"/>
                <a:cs typeface="Roboto Condensed Bold"/>
              </a:rPr>
              <a:t>, </a:t>
            </a:r>
            <a:r>
              <a:rPr lang="de-DE" sz="1600" dirty="0" err="1" smtClean="0">
                <a:solidFill>
                  <a:prstClr val="white"/>
                </a:solidFill>
                <a:latin typeface="Roboto Condensed Bold"/>
                <a:cs typeface="Roboto Condensed Bold"/>
              </a:rPr>
              <a:t>Active</a:t>
            </a:r>
            <a:r>
              <a:rPr lang="de-DE" sz="1600" dirty="0" smtClean="0">
                <a:solidFill>
                  <a:prstClr val="white"/>
                </a:solidFill>
                <a:latin typeface="Roboto Condensed Bold"/>
                <a:cs typeface="Roboto Condensed Bold"/>
              </a:rPr>
              <a:t> Agent, </a:t>
            </a:r>
            <a:r>
              <a:rPr lang="de-DE" sz="1600" dirty="0" err="1" smtClean="0">
                <a:solidFill>
                  <a:prstClr val="white"/>
                </a:solidFill>
                <a:latin typeface="Roboto Condensed Bold"/>
                <a:cs typeface="Roboto Condensed Bold"/>
              </a:rPr>
              <a:t>appnexus</a:t>
            </a:r>
            <a:r>
              <a:rPr lang="de-DE" sz="1600" dirty="0" smtClean="0">
                <a:solidFill>
                  <a:prstClr val="white"/>
                </a:solidFill>
                <a:latin typeface="Roboto Condensed Bold"/>
                <a:cs typeface="Roboto Condensed Bold"/>
              </a:rPr>
              <a:t>, </a:t>
            </a:r>
            <a:r>
              <a:rPr lang="de-DE" sz="1600" dirty="0" err="1" smtClean="0">
                <a:solidFill>
                  <a:prstClr val="white"/>
                </a:solidFill>
                <a:latin typeface="Roboto Condensed Bold"/>
                <a:cs typeface="Roboto Condensed Bold"/>
              </a:rPr>
              <a:t>adform</a:t>
            </a:r>
            <a:endParaRPr lang="de-DE" sz="1600" dirty="0" smtClean="0">
              <a:solidFill>
                <a:prstClr val="white"/>
              </a:solidFill>
              <a:latin typeface="Roboto Condensed Bold"/>
              <a:cs typeface="Roboto Condensed Bold"/>
            </a:endParaRPr>
          </a:p>
          <a:p>
            <a:pPr algn="ctr"/>
            <a:endParaRPr lang="de-DE" sz="1600" dirty="0">
              <a:solidFill>
                <a:prstClr val="white"/>
              </a:solidFill>
              <a:latin typeface="Roboto Condensed Bold"/>
              <a:cs typeface="Roboto Condensed Bold"/>
            </a:endParaRPr>
          </a:p>
          <a:p>
            <a:pPr algn="ctr"/>
            <a:r>
              <a:rPr lang="de-DE" sz="1600" b="1" dirty="0" smtClean="0">
                <a:solidFill>
                  <a:prstClr val="white"/>
                </a:solidFill>
                <a:latin typeface="Roboto Condensed Bold"/>
                <a:cs typeface="Roboto Condensed Bold"/>
              </a:rPr>
              <a:t>Abrechnungsbasis:</a:t>
            </a:r>
          </a:p>
          <a:p>
            <a:pPr algn="ctr"/>
            <a:r>
              <a:rPr lang="de-DE" sz="1600" b="1" dirty="0" smtClean="0">
                <a:solidFill>
                  <a:prstClr val="white"/>
                </a:solidFill>
                <a:latin typeface="Roboto Condensed Bold"/>
                <a:cs typeface="Roboto Condensed Bold"/>
              </a:rPr>
              <a:t> </a:t>
            </a:r>
          </a:p>
          <a:p>
            <a:pPr algn="ctr"/>
            <a:r>
              <a:rPr lang="de-DE" sz="1600" dirty="0" err="1" smtClean="0">
                <a:solidFill>
                  <a:prstClr val="white"/>
                </a:solidFill>
                <a:latin typeface="Roboto Condensed Bold"/>
                <a:cs typeface="Roboto Condensed Bold"/>
              </a:rPr>
              <a:t>Targeting</a:t>
            </a:r>
            <a:r>
              <a:rPr lang="de-DE" sz="1600" dirty="0" smtClean="0">
                <a:solidFill>
                  <a:prstClr val="white"/>
                </a:solidFill>
                <a:latin typeface="Roboto Condensed Bold"/>
                <a:cs typeface="Roboto Condensed Bold"/>
              </a:rPr>
              <a:t>-TKP</a:t>
            </a:r>
          </a:p>
        </p:txBody>
      </p:sp>
    </p:spTree>
    <p:extLst>
      <p:ext uri="{BB962C8B-B14F-4D97-AF65-F5344CB8AC3E}">
        <p14:creationId xmlns:p14="http://schemas.microsoft.com/office/powerpoint/2010/main" val="294637570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p:cNvSpPr txBox="1">
            <a:spLocks/>
          </p:cNvSpPr>
          <p:nvPr/>
        </p:nvSpPr>
        <p:spPr>
          <a:xfrm>
            <a:off x="251520" y="123478"/>
            <a:ext cx="8568952" cy="3024336"/>
          </a:xfrm>
          <a:prstGeom prst="rect">
            <a:avLst/>
          </a:prstGeom>
        </p:spPr>
        <p:txBody>
          <a:bodyPr/>
          <a:lstStyle>
            <a:lvl1pPr algn="ctr" defTabSz="914400" rtl="0" eaLnBrk="1" latinLnBrk="0" hangingPunct="1">
              <a:spcBef>
                <a:spcPct val="0"/>
              </a:spcBef>
              <a:buNone/>
              <a:defRPr sz="4400" kern="1200">
                <a:solidFill>
                  <a:srgbClr val="005FB4"/>
                </a:solidFill>
                <a:latin typeface="Roboto Condensed Light" pitchFamily="2" charset="0"/>
                <a:ea typeface="Roboto Condensed Light" pitchFamily="2" charset="0"/>
                <a:cs typeface="+mj-cs"/>
              </a:defRPr>
            </a:lvl1pPr>
          </a:lstStyle>
          <a:p>
            <a:pPr algn="l" defTabSz="912813">
              <a:spcAft>
                <a:spcPts val="600"/>
              </a:spcAft>
            </a:pPr>
            <a:r>
              <a:rPr lang="de-DE" sz="5000" kern="0" dirty="0" smtClean="0">
                <a:solidFill>
                  <a:srgbClr val="2D6EA6"/>
                </a:solidFill>
                <a:latin typeface="Roboto Condensed" panose="02000000000000000000" pitchFamily="2" charset="0"/>
                <a:ea typeface="Roboto Condensed" panose="02000000000000000000" pitchFamily="2" charset="0"/>
                <a:cs typeface="Roboto Condensed Bold"/>
              </a:rPr>
              <a:t>Kampagnenplanung</a:t>
            </a:r>
            <a:r>
              <a:rPr lang="de-DE" sz="5000" kern="0" dirty="0">
                <a:solidFill>
                  <a:srgbClr val="2D6EA6"/>
                </a:solidFill>
                <a:latin typeface="Roboto Condensed" panose="02000000000000000000" pitchFamily="2" charset="0"/>
                <a:ea typeface="Roboto Condensed" panose="02000000000000000000" pitchFamily="2" charset="0"/>
                <a:cs typeface="Roboto Condensed Bold"/>
              </a:rPr>
              <a:t> </a:t>
            </a:r>
            <a:r>
              <a:rPr lang="de-DE" sz="5000" kern="0" dirty="0" err="1" smtClean="0">
                <a:solidFill>
                  <a:srgbClr val="2D6EA6"/>
                </a:solidFill>
                <a:latin typeface="Roboto Condensed" panose="02000000000000000000" pitchFamily="2" charset="0"/>
                <a:ea typeface="Roboto Condensed" panose="02000000000000000000" pitchFamily="2" charset="0"/>
                <a:cs typeface="Roboto Condensed Bold"/>
              </a:rPr>
              <a:t>Buying</a:t>
            </a:r>
            <a:r>
              <a:rPr lang="de-DE" sz="5000" kern="0" dirty="0" smtClean="0">
                <a:solidFill>
                  <a:srgbClr val="2D6EA6"/>
                </a:solidFill>
                <a:latin typeface="Roboto Condensed" panose="02000000000000000000" pitchFamily="2" charset="0"/>
                <a:ea typeface="Roboto Condensed" panose="02000000000000000000" pitchFamily="2" charset="0"/>
                <a:cs typeface="Roboto Condensed Bold"/>
              </a:rPr>
              <a:t> </a:t>
            </a:r>
            <a:r>
              <a:rPr lang="de-DE" sz="5000" kern="0" dirty="0" err="1" smtClean="0">
                <a:solidFill>
                  <a:srgbClr val="2D6EA6"/>
                </a:solidFill>
                <a:latin typeface="Roboto Condensed" panose="02000000000000000000" pitchFamily="2" charset="0"/>
                <a:ea typeface="Roboto Condensed" panose="02000000000000000000" pitchFamily="2" charset="0"/>
                <a:cs typeface="Roboto Condensed Bold"/>
              </a:rPr>
              <a:t>Intent</a:t>
            </a:r>
            <a:endParaRPr lang="de-DE" sz="5000" kern="0" dirty="0">
              <a:solidFill>
                <a:srgbClr val="2D6EA6"/>
              </a:solidFill>
              <a:latin typeface="Roboto Condensed Bold"/>
              <a:ea typeface="Roboto Condensed" panose="02000000000000000000" pitchFamily="2" charset="0"/>
              <a:cs typeface="Roboto Condensed Bold"/>
            </a:endParaRPr>
          </a:p>
        </p:txBody>
      </p:sp>
      <p:sp>
        <p:nvSpPr>
          <p:cNvPr id="4" name="Titel 2"/>
          <p:cNvSpPr txBox="1">
            <a:spLocks/>
          </p:cNvSpPr>
          <p:nvPr/>
        </p:nvSpPr>
        <p:spPr>
          <a:xfrm>
            <a:off x="0" y="2787774"/>
            <a:ext cx="2143219" cy="1008112"/>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algn="ctr" defTabSz="912813">
              <a:spcAft>
                <a:spcPts val="600"/>
              </a:spcAft>
            </a:pPr>
            <a:r>
              <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rPr>
              <a:t>Zielgruppen-Auswahl / Daten-verfügbarkeit</a:t>
            </a:r>
            <a:endPar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endParaRPr>
          </a:p>
        </p:txBody>
      </p:sp>
      <p:cxnSp>
        <p:nvCxnSpPr>
          <p:cNvPr id="5" name="Gerade Verbindung mit Pfeil 4"/>
          <p:cNvCxnSpPr/>
          <p:nvPr/>
        </p:nvCxnSpPr>
        <p:spPr>
          <a:xfrm flipV="1">
            <a:off x="594539" y="4299942"/>
            <a:ext cx="7885447" cy="3600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Oval 47"/>
          <p:cNvSpPr>
            <a:spLocks noChangeAspect="1"/>
          </p:cNvSpPr>
          <p:nvPr/>
        </p:nvSpPr>
        <p:spPr>
          <a:xfrm>
            <a:off x="738555" y="4227934"/>
            <a:ext cx="216024" cy="216024"/>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 name="Oval 47"/>
          <p:cNvSpPr>
            <a:spLocks noChangeAspect="1"/>
          </p:cNvSpPr>
          <p:nvPr/>
        </p:nvSpPr>
        <p:spPr>
          <a:xfrm>
            <a:off x="2394739" y="4227934"/>
            <a:ext cx="216024" cy="216024"/>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47"/>
          <p:cNvSpPr>
            <a:spLocks noChangeAspect="1"/>
          </p:cNvSpPr>
          <p:nvPr/>
        </p:nvSpPr>
        <p:spPr>
          <a:xfrm>
            <a:off x="4122931" y="4227934"/>
            <a:ext cx="216024" cy="216024"/>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47"/>
          <p:cNvSpPr>
            <a:spLocks noChangeAspect="1"/>
          </p:cNvSpPr>
          <p:nvPr/>
        </p:nvSpPr>
        <p:spPr>
          <a:xfrm>
            <a:off x="5995139" y="4227934"/>
            <a:ext cx="216024" cy="216024"/>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Oval 47"/>
          <p:cNvSpPr>
            <a:spLocks noChangeAspect="1"/>
          </p:cNvSpPr>
          <p:nvPr/>
        </p:nvSpPr>
        <p:spPr>
          <a:xfrm>
            <a:off x="7710676" y="4227934"/>
            <a:ext cx="216024" cy="216024"/>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itel 2"/>
          <p:cNvSpPr txBox="1">
            <a:spLocks/>
          </p:cNvSpPr>
          <p:nvPr/>
        </p:nvSpPr>
        <p:spPr>
          <a:xfrm>
            <a:off x="1475656" y="1707654"/>
            <a:ext cx="2143219" cy="576064"/>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algn="ctr" defTabSz="912813">
              <a:spcAft>
                <a:spcPts val="600"/>
              </a:spcAft>
            </a:pPr>
            <a:r>
              <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rPr>
              <a:t>Parameter definieren (z.B. Budget, Laufzeit)</a:t>
            </a:r>
            <a:endPar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endParaRPr>
          </a:p>
        </p:txBody>
      </p:sp>
      <p:sp>
        <p:nvSpPr>
          <p:cNvPr id="11" name="Titel 2"/>
          <p:cNvSpPr txBox="1">
            <a:spLocks/>
          </p:cNvSpPr>
          <p:nvPr/>
        </p:nvSpPr>
        <p:spPr>
          <a:xfrm>
            <a:off x="3131840" y="3291830"/>
            <a:ext cx="2143219" cy="576064"/>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algn="ctr" defTabSz="912813">
              <a:spcAft>
                <a:spcPts val="600"/>
              </a:spcAft>
            </a:pPr>
            <a:r>
              <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rPr>
              <a:t>Botschaften /Kreation</a:t>
            </a:r>
            <a:endPar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endParaRPr>
          </a:p>
        </p:txBody>
      </p:sp>
      <p:sp>
        <p:nvSpPr>
          <p:cNvPr id="12" name="Titel 2"/>
          <p:cNvSpPr txBox="1">
            <a:spLocks/>
          </p:cNvSpPr>
          <p:nvPr/>
        </p:nvSpPr>
        <p:spPr>
          <a:xfrm>
            <a:off x="4932040" y="3147814"/>
            <a:ext cx="2143219" cy="576064"/>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algn="ctr" defTabSz="912813">
              <a:spcAft>
                <a:spcPts val="600"/>
              </a:spcAft>
            </a:pPr>
            <a:r>
              <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rPr>
              <a:t>Technisches Setup</a:t>
            </a:r>
            <a:endPar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endParaRPr>
          </a:p>
        </p:txBody>
      </p:sp>
      <p:sp>
        <p:nvSpPr>
          <p:cNvPr id="13" name="Titel 2"/>
          <p:cNvSpPr txBox="1">
            <a:spLocks/>
          </p:cNvSpPr>
          <p:nvPr/>
        </p:nvSpPr>
        <p:spPr>
          <a:xfrm>
            <a:off x="6660232" y="2643758"/>
            <a:ext cx="2143219" cy="576064"/>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algn="ctr" defTabSz="912813">
              <a:spcAft>
                <a:spcPts val="600"/>
              </a:spcAft>
            </a:pPr>
            <a:r>
              <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rPr>
              <a:t>Monitoring, Optimierung, </a:t>
            </a:r>
            <a:r>
              <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rPr>
              <a:t>Reporting (</a:t>
            </a:r>
            <a:r>
              <a:rPr lang="de-DE" sz="2200" b="0" kern="0" dirty="0" err="1" smtClean="0">
                <a:solidFill>
                  <a:srgbClr val="2D6EA6"/>
                </a:solidFill>
                <a:latin typeface="Roboto Condensed" panose="02000000000000000000" pitchFamily="2" charset="0"/>
                <a:ea typeface="Roboto Condensed" panose="02000000000000000000" pitchFamily="2" charset="0"/>
                <a:cs typeface="Roboto Condensed Bold"/>
              </a:rPr>
              <a:t>Insights</a:t>
            </a:r>
            <a:r>
              <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rPr>
              <a:t>!)</a:t>
            </a:r>
            <a:endParaRPr lang="de-DE" sz="2200" b="0" kern="0" dirty="0" smtClean="0">
              <a:solidFill>
                <a:srgbClr val="2D6EA6"/>
              </a:solidFill>
              <a:latin typeface="Roboto Condensed" panose="02000000000000000000" pitchFamily="2" charset="0"/>
              <a:ea typeface="Roboto Condensed" panose="02000000000000000000" pitchFamily="2" charset="0"/>
              <a:cs typeface="Roboto Condensed Bold"/>
            </a:endParaRPr>
          </a:p>
        </p:txBody>
      </p:sp>
    </p:spTree>
    <p:extLst>
      <p:ext uri="{BB962C8B-B14F-4D97-AF65-F5344CB8AC3E}">
        <p14:creationId xmlns:p14="http://schemas.microsoft.com/office/powerpoint/2010/main" val="7803115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0"/>
            <a:ext cx="9144000" cy="987574"/>
          </a:xfrm>
          <a:prstGeom prst="rect">
            <a:avLst/>
          </a:prstGeom>
          <a:solidFill>
            <a:srgbClr val="2D6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5" name="Title 2"/>
          <p:cNvSpPr txBox="1">
            <a:spLocks/>
          </p:cNvSpPr>
          <p:nvPr/>
        </p:nvSpPr>
        <p:spPr>
          <a:xfrm>
            <a:off x="386594" y="160934"/>
            <a:ext cx="8748464" cy="784843"/>
          </a:xfrm>
          <a:prstGeom prst="rect">
            <a:avLst/>
          </a:prstGeom>
          <a:noFill/>
        </p:spPr>
        <p:txBody>
          <a:bodyPr/>
          <a:lstStyle/>
          <a:p>
            <a:pPr>
              <a:spcBef>
                <a:spcPct val="0"/>
              </a:spcBef>
              <a:tabLst>
                <a:tab pos="2873375" algn="l"/>
              </a:tabLst>
              <a:defRPr/>
            </a:pPr>
            <a:r>
              <a:rPr lang="de-DE" sz="4400" dirty="0" smtClean="0">
                <a:solidFill>
                  <a:prstClr val="white"/>
                </a:solidFill>
                <a:latin typeface="Roboto Condensed Light" pitchFamily="2" charset="0"/>
                <a:ea typeface="Roboto Condensed Light" pitchFamily="2" charset="0"/>
              </a:rPr>
              <a:t>Umgang mit </a:t>
            </a:r>
            <a:r>
              <a:rPr lang="de-DE" sz="4400" dirty="0" err="1" smtClean="0">
                <a:solidFill>
                  <a:prstClr val="white"/>
                </a:solidFill>
                <a:latin typeface="Roboto Condensed Light" pitchFamily="2" charset="0"/>
                <a:ea typeface="Roboto Condensed Light" pitchFamily="2" charset="0"/>
              </a:rPr>
              <a:t>Buying</a:t>
            </a:r>
            <a:r>
              <a:rPr lang="de-DE" sz="4400" dirty="0" smtClean="0">
                <a:solidFill>
                  <a:prstClr val="white"/>
                </a:solidFill>
                <a:latin typeface="Roboto Condensed Light" pitchFamily="2" charset="0"/>
                <a:ea typeface="Roboto Condensed Light" pitchFamily="2" charset="0"/>
              </a:rPr>
              <a:t> </a:t>
            </a:r>
            <a:r>
              <a:rPr lang="de-DE" sz="4400" dirty="0" err="1" smtClean="0">
                <a:solidFill>
                  <a:prstClr val="white"/>
                </a:solidFill>
                <a:latin typeface="Roboto Condensed Light" pitchFamily="2" charset="0"/>
                <a:ea typeface="Roboto Condensed Light" pitchFamily="2" charset="0"/>
              </a:rPr>
              <a:t>Intent</a:t>
            </a:r>
            <a:r>
              <a:rPr lang="de-DE" sz="4400" dirty="0" smtClean="0">
                <a:solidFill>
                  <a:prstClr val="white"/>
                </a:solidFill>
                <a:latin typeface="Roboto Condensed Light" pitchFamily="2" charset="0"/>
                <a:ea typeface="Roboto Condensed Light" pitchFamily="2" charset="0"/>
              </a:rPr>
              <a:t> Data (1</a:t>
            </a:r>
            <a:r>
              <a:rPr lang="de-DE" sz="4400" dirty="0" smtClean="0">
                <a:solidFill>
                  <a:prstClr val="white"/>
                </a:solidFill>
                <a:latin typeface="Roboto Condensed Light" pitchFamily="2" charset="0"/>
                <a:ea typeface="Roboto Condensed Light" pitchFamily="2" charset="0"/>
              </a:rPr>
              <a:t>/4)</a:t>
            </a:r>
            <a:endParaRPr lang="de-DE" sz="4400" dirty="0" smtClean="0">
              <a:solidFill>
                <a:prstClr val="white"/>
              </a:solidFill>
              <a:latin typeface="Roboto Condensed Light" pitchFamily="2" charset="0"/>
              <a:ea typeface="Roboto Condensed Light" pitchFamily="2" charset="0"/>
            </a:endParaRPr>
          </a:p>
        </p:txBody>
      </p:sp>
      <p:cxnSp>
        <p:nvCxnSpPr>
          <p:cNvPr id="23" name="Gerade Verbindung mit Pfeil 22"/>
          <p:cNvCxnSpPr/>
          <p:nvPr/>
        </p:nvCxnSpPr>
        <p:spPr>
          <a:xfrm flipV="1">
            <a:off x="594539" y="4299942"/>
            <a:ext cx="7885447" cy="3600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Oval 47"/>
          <p:cNvSpPr>
            <a:spLocks noChangeAspect="1"/>
          </p:cNvSpPr>
          <p:nvPr/>
        </p:nvSpPr>
        <p:spPr>
          <a:xfrm>
            <a:off x="1115616" y="4227934"/>
            <a:ext cx="216024" cy="216024"/>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 name="Oval 47"/>
          <p:cNvSpPr>
            <a:spLocks noChangeAspect="1"/>
          </p:cNvSpPr>
          <p:nvPr/>
        </p:nvSpPr>
        <p:spPr>
          <a:xfrm>
            <a:off x="1799692" y="4227934"/>
            <a:ext cx="216024" cy="216024"/>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 name="Oval 47"/>
          <p:cNvSpPr>
            <a:spLocks noChangeAspect="1"/>
          </p:cNvSpPr>
          <p:nvPr/>
        </p:nvSpPr>
        <p:spPr>
          <a:xfrm>
            <a:off x="2483768" y="4227934"/>
            <a:ext cx="216024" cy="216024"/>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 name="Oval 47"/>
          <p:cNvSpPr>
            <a:spLocks noChangeAspect="1"/>
          </p:cNvSpPr>
          <p:nvPr/>
        </p:nvSpPr>
        <p:spPr>
          <a:xfrm>
            <a:off x="6372200" y="4227934"/>
            <a:ext cx="216024" cy="216024"/>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47"/>
          <p:cNvSpPr>
            <a:spLocks noChangeAspect="1"/>
          </p:cNvSpPr>
          <p:nvPr/>
        </p:nvSpPr>
        <p:spPr>
          <a:xfrm>
            <a:off x="3167844" y="4227934"/>
            <a:ext cx="216024" cy="216024"/>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47"/>
          <p:cNvSpPr>
            <a:spLocks noChangeAspect="1"/>
          </p:cNvSpPr>
          <p:nvPr/>
        </p:nvSpPr>
        <p:spPr>
          <a:xfrm>
            <a:off x="3851920" y="4227934"/>
            <a:ext cx="216024" cy="216024"/>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31" name="Gerade Verbindung mit Pfeil 30"/>
          <p:cNvCxnSpPr/>
          <p:nvPr/>
        </p:nvCxnSpPr>
        <p:spPr>
          <a:xfrm flipV="1">
            <a:off x="611560" y="1419622"/>
            <a:ext cx="0" cy="291632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rot="16200000">
            <a:off x="-443299" y="2618497"/>
            <a:ext cx="1584176" cy="338554"/>
          </a:xfrm>
          <a:prstGeom prst="rect">
            <a:avLst/>
          </a:prstGeom>
          <a:noFill/>
        </p:spPr>
        <p:txBody>
          <a:bodyPr wrap="square" rtlCol="0">
            <a:spAutoFit/>
          </a:bodyPr>
          <a:lstStyle/>
          <a:p>
            <a:r>
              <a:rPr lang="de-DE" sz="1600" kern="0" dirty="0" smtClean="0">
                <a:solidFill>
                  <a:schemeClr val="tx1">
                    <a:lumMod val="50000"/>
                    <a:lumOff val="50000"/>
                  </a:schemeClr>
                </a:solidFill>
                <a:latin typeface="Roboto Condensed" pitchFamily="2" charset="0"/>
                <a:ea typeface="Roboto Condensed" pitchFamily="2" charset="0"/>
              </a:rPr>
              <a:t>Aufmerksamkeit</a:t>
            </a:r>
          </a:p>
        </p:txBody>
      </p:sp>
      <p:sp>
        <p:nvSpPr>
          <p:cNvPr id="34" name="Textfeld 33"/>
          <p:cNvSpPr txBox="1"/>
          <p:nvPr/>
        </p:nvSpPr>
        <p:spPr>
          <a:xfrm>
            <a:off x="2699792" y="4587974"/>
            <a:ext cx="3672408" cy="338554"/>
          </a:xfrm>
          <a:prstGeom prst="rect">
            <a:avLst/>
          </a:prstGeom>
          <a:noFill/>
        </p:spPr>
        <p:txBody>
          <a:bodyPr wrap="square" rtlCol="0">
            <a:spAutoFit/>
          </a:bodyPr>
          <a:lstStyle/>
          <a:p>
            <a:r>
              <a:rPr lang="de-DE" sz="1600" kern="0" dirty="0" smtClean="0">
                <a:solidFill>
                  <a:schemeClr val="tx1">
                    <a:lumMod val="50000"/>
                    <a:lumOff val="50000"/>
                  </a:schemeClr>
                </a:solidFill>
                <a:latin typeface="Roboto Condensed" pitchFamily="2" charset="0"/>
                <a:ea typeface="Roboto Condensed" pitchFamily="2" charset="0"/>
              </a:rPr>
              <a:t>Zeit in Tagen nach Markierung des Users</a:t>
            </a:r>
          </a:p>
        </p:txBody>
      </p:sp>
      <p:sp>
        <p:nvSpPr>
          <p:cNvPr id="44" name="Textfeld 43"/>
          <p:cNvSpPr txBox="1"/>
          <p:nvPr/>
        </p:nvSpPr>
        <p:spPr>
          <a:xfrm>
            <a:off x="971600" y="3507854"/>
            <a:ext cx="648072" cy="338554"/>
          </a:xfrm>
          <a:prstGeom prst="rect">
            <a:avLst/>
          </a:prstGeom>
          <a:noFill/>
        </p:spPr>
        <p:txBody>
          <a:bodyPr wrap="square" rtlCol="0">
            <a:spAutoFit/>
          </a:bodyPr>
          <a:lstStyle/>
          <a:p>
            <a:r>
              <a:rPr lang="de-DE" sz="1600" kern="0" dirty="0" smtClean="0">
                <a:solidFill>
                  <a:schemeClr val="tx1">
                    <a:lumMod val="50000"/>
                    <a:lumOff val="50000"/>
                  </a:schemeClr>
                </a:solidFill>
                <a:latin typeface="Roboto Condensed" pitchFamily="2" charset="0"/>
                <a:ea typeface="Roboto Condensed" pitchFamily="2" charset="0"/>
              </a:rPr>
              <a:t>High</a:t>
            </a:r>
          </a:p>
        </p:txBody>
      </p:sp>
      <p:sp>
        <p:nvSpPr>
          <p:cNvPr id="45" name="Textfeld 44"/>
          <p:cNvSpPr txBox="1"/>
          <p:nvPr/>
        </p:nvSpPr>
        <p:spPr>
          <a:xfrm>
            <a:off x="2411760" y="3673356"/>
            <a:ext cx="1080120" cy="338554"/>
          </a:xfrm>
          <a:prstGeom prst="rect">
            <a:avLst/>
          </a:prstGeom>
          <a:noFill/>
        </p:spPr>
        <p:txBody>
          <a:bodyPr wrap="square" rtlCol="0">
            <a:spAutoFit/>
          </a:bodyPr>
          <a:lstStyle/>
          <a:p>
            <a:r>
              <a:rPr lang="de-DE" sz="1600" kern="0" dirty="0" smtClean="0">
                <a:solidFill>
                  <a:schemeClr val="tx1">
                    <a:lumMod val="50000"/>
                    <a:lumOff val="50000"/>
                  </a:schemeClr>
                </a:solidFill>
                <a:latin typeface="Roboto Condensed" pitchFamily="2" charset="0"/>
                <a:ea typeface="Roboto Condensed" pitchFamily="2" charset="0"/>
              </a:rPr>
              <a:t>Medium</a:t>
            </a:r>
          </a:p>
        </p:txBody>
      </p:sp>
      <p:sp>
        <p:nvSpPr>
          <p:cNvPr id="47" name="Textfeld 46"/>
          <p:cNvSpPr txBox="1"/>
          <p:nvPr/>
        </p:nvSpPr>
        <p:spPr>
          <a:xfrm>
            <a:off x="4572000" y="3889380"/>
            <a:ext cx="648072" cy="338554"/>
          </a:xfrm>
          <a:prstGeom prst="rect">
            <a:avLst/>
          </a:prstGeom>
          <a:noFill/>
        </p:spPr>
        <p:txBody>
          <a:bodyPr wrap="square" rtlCol="0">
            <a:spAutoFit/>
          </a:bodyPr>
          <a:lstStyle/>
          <a:p>
            <a:r>
              <a:rPr lang="de-DE" sz="1600" kern="0" dirty="0" smtClean="0">
                <a:solidFill>
                  <a:schemeClr val="tx1">
                    <a:lumMod val="50000"/>
                    <a:lumOff val="50000"/>
                  </a:schemeClr>
                </a:solidFill>
                <a:latin typeface="Roboto Condensed" pitchFamily="2" charset="0"/>
                <a:ea typeface="Roboto Condensed" pitchFamily="2" charset="0"/>
              </a:rPr>
              <a:t>Low</a:t>
            </a:r>
          </a:p>
        </p:txBody>
      </p:sp>
      <p:cxnSp>
        <p:nvCxnSpPr>
          <p:cNvPr id="49" name="Gerade Verbindung 48"/>
          <p:cNvCxnSpPr/>
          <p:nvPr/>
        </p:nvCxnSpPr>
        <p:spPr>
          <a:xfrm>
            <a:off x="1907704" y="1923678"/>
            <a:ext cx="0" cy="2016224"/>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51" name="Gerade Verbindung 50"/>
          <p:cNvCxnSpPr/>
          <p:nvPr/>
        </p:nvCxnSpPr>
        <p:spPr>
          <a:xfrm>
            <a:off x="3945094" y="1923678"/>
            <a:ext cx="0" cy="2016224"/>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53" name="Textfeld 52"/>
          <p:cNvSpPr txBox="1"/>
          <p:nvPr/>
        </p:nvSpPr>
        <p:spPr>
          <a:xfrm>
            <a:off x="755576" y="1919322"/>
            <a:ext cx="1008112" cy="584776"/>
          </a:xfrm>
          <a:prstGeom prst="rect">
            <a:avLst/>
          </a:prstGeom>
          <a:noFill/>
        </p:spPr>
        <p:txBody>
          <a:bodyPr wrap="square" rtlCol="0">
            <a:spAutoFit/>
          </a:bodyPr>
          <a:lstStyle/>
          <a:p>
            <a:pPr algn="ctr"/>
            <a:r>
              <a:rPr lang="de-DE" sz="1600" kern="0" dirty="0" smtClean="0">
                <a:solidFill>
                  <a:srgbClr val="C1109F"/>
                </a:solidFill>
                <a:latin typeface="Roboto Condensed" pitchFamily="2" charset="0"/>
                <a:ea typeface="Roboto Condensed" pitchFamily="2" charset="0"/>
              </a:rPr>
              <a:t>Hoher </a:t>
            </a:r>
            <a:r>
              <a:rPr lang="de-DE" sz="1600" kern="0" dirty="0" err="1" smtClean="0">
                <a:solidFill>
                  <a:srgbClr val="C1109F"/>
                </a:solidFill>
                <a:latin typeface="Roboto Condensed" pitchFamily="2" charset="0"/>
                <a:ea typeface="Roboto Condensed" pitchFamily="2" charset="0"/>
              </a:rPr>
              <a:t>Bietpreis</a:t>
            </a:r>
            <a:endParaRPr lang="de-DE" sz="1600" kern="0" dirty="0" smtClean="0">
              <a:solidFill>
                <a:srgbClr val="C1109F"/>
              </a:solidFill>
              <a:latin typeface="Roboto Condensed" pitchFamily="2" charset="0"/>
              <a:ea typeface="Roboto Condensed" pitchFamily="2" charset="0"/>
            </a:endParaRPr>
          </a:p>
        </p:txBody>
      </p:sp>
      <p:sp>
        <p:nvSpPr>
          <p:cNvPr id="54" name="Textfeld 53"/>
          <p:cNvSpPr txBox="1"/>
          <p:nvPr/>
        </p:nvSpPr>
        <p:spPr>
          <a:xfrm>
            <a:off x="2339752" y="1919322"/>
            <a:ext cx="1008112" cy="584776"/>
          </a:xfrm>
          <a:prstGeom prst="rect">
            <a:avLst/>
          </a:prstGeom>
          <a:noFill/>
        </p:spPr>
        <p:txBody>
          <a:bodyPr wrap="square" rtlCol="0">
            <a:spAutoFit/>
          </a:bodyPr>
          <a:lstStyle/>
          <a:p>
            <a:pPr algn="ctr"/>
            <a:r>
              <a:rPr lang="de-DE" sz="1600" kern="0" dirty="0" smtClean="0">
                <a:solidFill>
                  <a:srgbClr val="C1109F"/>
                </a:solidFill>
                <a:latin typeface="Roboto Condensed" pitchFamily="2" charset="0"/>
                <a:ea typeface="Roboto Condensed" pitchFamily="2" charset="0"/>
              </a:rPr>
              <a:t>Mittlerer</a:t>
            </a:r>
          </a:p>
          <a:p>
            <a:pPr algn="ctr"/>
            <a:r>
              <a:rPr lang="de-DE" sz="1600" kern="0" dirty="0" err="1" smtClean="0">
                <a:solidFill>
                  <a:srgbClr val="C1109F"/>
                </a:solidFill>
                <a:latin typeface="Roboto Condensed" pitchFamily="2" charset="0"/>
                <a:ea typeface="Roboto Condensed" pitchFamily="2" charset="0"/>
              </a:rPr>
              <a:t>Bietpreis</a:t>
            </a:r>
            <a:endParaRPr lang="de-DE" sz="1600" kern="0" dirty="0" smtClean="0">
              <a:solidFill>
                <a:srgbClr val="C1109F"/>
              </a:solidFill>
              <a:latin typeface="Roboto Condensed" pitchFamily="2" charset="0"/>
              <a:ea typeface="Roboto Condensed" pitchFamily="2" charset="0"/>
            </a:endParaRPr>
          </a:p>
        </p:txBody>
      </p:sp>
      <p:sp>
        <p:nvSpPr>
          <p:cNvPr id="55" name="Textfeld 54"/>
          <p:cNvSpPr txBox="1"/>
          <p:nvPr/>
        </p:nvSpPr>
        <p:spPr>
          <a:xfrm>
            <a:off x="4283968" y="1919322"/>
            <a:ext cx="1008112" cy="584776"/>
          </a:xfrm>
          <a:prstGeom prst="rect">
            <a:avLst/>
          </a:prstGeom>
          <a:noFill/>
        </p:spPr>
        <p:txBody>
          <a:bodyPr wrap="square" rtlCol="0">
            <a:spAutoFit/>
          </a:bodyPr>
          <a:lstStyle/>
          <a:p>
            <a:pPr algn="ctr"/>
            <a:r>
              <a:rPr lang="de-DE" sz="1600" kern="0" dirty="0" smtClean="0">
                <a:solidFill>
                  <a:srgbClr val="C1109F"/>
                </a:solidFill>
                <a:latin typeface="Roboto Condensed" pitchFamily="2" charset="0"/>
                <a:ea typeface="Roboto Condensed" pitchFamily="2" charset="0"/>
              </a:rPr>
              <a:t>Niedriger </a:t>
            </a:r>
            <a:r>
              <a:rPr lang="de-DE" sz="1600" kern="0" dirty="0" err="1" smtClean="0">
                <a:solidFill>
                  <a:srgbClr val="C1109F"/>
                </a:solidFill>
                <a:latin typeface="Roboto Condensed" pitchFamily="2" charset="0"/>
                <a:ea typeface="Roboto Condensed" pitchFamily="2" charset="0"/>
              </a:rPr>
              <a:t>Bietpreis</a:t>
            </a:r>
            <a:endParaRPr lang="de-DE" sz="1600" kern="0" dirty="0" smtClean="0">
              <a:solidFill>
                <a:srgbClr val="C1109F"/>
              </a:solidFill>
              <a:latin typeface="Roboto Condensed" pitchFamily="2" charset="0"/>
              <a:ea typeface="Roboto Condensed" pitchFamily="2" charset="0"/>
            </a:endParaRPr>
          </a:p>
        </p:txBody>
      </p:sp>
      <p:sp>
        <p:nvSpPr>
          <p:cNvPr id="56" name="Freihandform 55"/>
          <p:cNvSpPr/>
          <p:nvPr/>
        </p:nvSpPr>
        <p:spPr>
          <a:xfrm>
            <a:off x="635001" y="1640417"/>
            <a:ext cx="7681415" cy="2354827"/>
          </a:xfrm>
          <a:custGeom>
            <a:avLst/>
            <a:gdLst>
              <a:gd name="connsiteX0" fmla="*/ 0 w 8430029"/>
              <a:gd name="connsiteY0" fmla="*/ 0 h 2354827"/>
              <a:gd name="connsiteX1" fmla="*/ 529167 w 8430029"/>
              <a:gd name="connsiteY1" fmla="*/ 31750 h 2354827"/>
              <a:gd name="connsiteX2" fmla="*/ 836083 w 8430029"/>
              <a:gd name="connsiteY2" fmla="*/ 158750 h 2354827"/>
              <a:gd name="connsiteX3" fmla="*/ 1090083 w 8430029"/>
              <a:gd name="connsiteY3" fmla="*/ 402166 h 2354827"/>
              <a:gd name="connsiteX4" fmla="*/ 1375833 w 8430029"/>
              <a:gd name="connsiteY4" fmla="*/ 867833 h 2354827"/>
              <a:gd name="connsiteX5" fmla="*/ 1661583 w 8430029"/>
              <a:gd name="connsiteY5" fmla="*/ 1227666 h 2354827"/>
              <a:gd name="connsiteX6" fmla="*/ 1979083 w 8430029"/>
              <a:gd name="connsiteY6" fmla="*/ 1492250 h 2354827"/>
              <a:gd name="connsiteX7" fmla="*/ 2391833 w 8430029"/>
              <a:gd name="connsiteY7" fmla="*/ 1693333 h 2354827"/>
              <a:gd name="connsiteX8" fmla="*/ 3090333 w 8430029"/>
              <a:gd name="connsiteY8" fmla="*/ 1915583 h 2354827"/>
              <a:gd name="connsiteX9" fmla="*/ 4021667 w 8430029"/>
              <a:gd name="connsiteY9" fmla="*/ 2095500 h 2354827"/>
              <a:gd name="connsiteX10" fmla="*/ 6021917 w 8430029"/>
              <a:gd name="connsiteY10" fmla="*/ 2264833 h 2354827"/>
              <a:gd name="connsiteX11" fmla="*/ 8053917 w 8430029"/>
              <a:gd name="connsiteY11" fmla="*/ 2349500 h 2354827"/>
              <a:gd name="connsiteX12" fmla="*/ 8424333 w 8430029"/>
              <a:gd name="connsiteY12" fmla="*/ 2338916 h 235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30029" h="2354827">
                <a:moveTo>
                  <a:pt x="0" y="0"/>
                </a:moveTo>
                <a:cubicBezTo>
                  <a:pt x="194910" y="2646"/>
                  <a:pt x="389820" y="5292"/>
                  <a:pt x="529167" y="31750"/>
                </a:cubicBezTo>
                <a:cubicBezTo>
                  <a:pt x="668514" y="58208"/>
                  <a:pt x="742597" y="97014"/>
                  <a:pt x="836083" y="158750"/>
                </a:cubicBezTo>
                <a:cubicBezTo>
                  <a:pt x="929569" y="220486"/>
                  <a:pt x="1000125" y="283986"/>
                  <a:pt x="1090083" y="402166"/>
                </a:cubicBezTo>
                <a:cubicBezTo>
                  <a:pt x="1180041" y="520346"/>
                  <a:pt x="1280583" y="730250"/>
                  <a:pt x="1375833" y="867833"/>
                </a:cubicBezTo>
                <a:cubicBezTo>
                  <a:pt x="1471083" y="1005416"/>
                  <a:pt x="1561041" y="1123597"/>
                  <a:pt x="1661583" y="1227666"/>
                </a:cubicBezTo>
                <a:cubicBezTo>
                  <a:pt x="1762125" y="1331736"/>
                  <a:pt x="1857375" y="1414639"/>
                  <a:pt x="1979083" y="1492250"/>
                </a:cubicBezTo>
                <a:cubicBezTo>
                  <a:pt x="2100791" y="1569861"/>
                  <a:pt x="2206625" y="1622778"/>
                  <a:pt x="2391833" y="1693333"/>
                </a:cubicBezTo>
                <a:cubicBezTo>
                  <a:pt x="2577041" y="1763888"/>
                  <a:pt x="2818694" y="1848555"/>
                  <a:pt x="3090333" y="1915583"/>
                </a:cubicBezTo>
                <a:cubicBezTo>
                  <a:pt x="3361972" y="1982611"/>
                  <a:pt x="3533070" y="2037292"/>
                  <a:pt x="4021667" y="2095500"/>
                </a:cubicBezTo>
                <a:cubicBezTo>
                  <a:pt x="4510264" y="2153708"/>
                  <a:pt x="5349875" y="2222500"/>
                  <a:pt x="6021917" y="2264833"/>
                </a:cubicBezTo>
                <a:cubicBezTo>
                  <a:pt x="6693959" y="2307166"/>
                  <a:pt x="7653514" y="2337153"/>
                  <a:pt x="8053917" y="2349500"/>
                </a:cubicBezTo>
                <a:cubicBezTo>
                  <a:pt x="8454320" y="2361847"/>
                  <a:pt x="8439326" y="2350381"/>
                  <a:pt x="8424333" y="23389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57" name="Oval 47"/>
          <p:cNvSpPr>
            <a:spLocks noChangeAspect="1"/>
          </p:cNvSpPr>
          <p:nvPr/>
        </p:nvSpPr>
        <p:spPr>
          <a:xfrm>
            <a:off x="683568" y="1599654"/>
            <a:ext cx="108000" cy="108000"/>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 name="Oval 47"/>
          <p:cNvSpPr>
            <a:spLocks noChangeAspect="1"/>
          </p:cNvSpPr>
          <p:nvPr/>
        </p:nvSpPr>
        <p:spPr>
          <a:xfrm>
            <a:off x="971600" y="1618747"/>
            <a:ext cx="108000" cy="108000"/>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9" name="Oval 47"/>
          <p:cNvSpPr>
            <a:spLocks noChangeAspect="1"/>
          </p:cNvSpPr>
          <p:nvPr/>
        </p:nvSpPr>
        <p:spPr>
          <a:xfrm>
            <a:off x="1259632" y="1707654"/>
            <a:ext cx="108000" cy="108000"/>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0" name="Oval 47"/>
          <p:cNvSpPr>
            <a:spLocks noChangeAspect="1"/>
          </p:cNvSpPr>
          <p:nvPr/>
        </p:nvSpPr>
        <p:spPr>
          <a:xfrm>
            <a:off x="2123728" y="2859782"/>
            <a:ext cx="108000" cy="108000"/>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1" name="Oval 47"/>
          <p:cNvSpPr>
            <a:spLocks noChangeAspect="1"/>
          </p:cNvSpPr>
          <p:nvPr/>
        </p:nvSpPr>
        <p:spPr>
          <a:xfrm>
            <a:off x="3311872" y="3471862"/>
            <a:ext cx="108000" cy="108000"/>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 name="Oval 47"/>
          <p:cNvSpPr>
            <a:spLocks noChangeAspect="1"/>
          </p:cNvSpPr>
          <p:nvPr/>
        </p:nvSpPr>
        <p:spPr>
          <a:xfrm>
            <a:off x="1511672" y="1887686"/>
            <a:ext cx="108000" cy="108000"/>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3" name="Oval 47"/>
          <p:cNvSpPr>
            <a:spLocks noChangeAspect="1"/>
          </p:cNvSpPr>
          <p:nvPr/>
        </p:nvSpPr>
        <p:spPr>
          <a:xfrm>
            <a:off x="2627784" y="3219822"/>
            <a:ext cx="108000" cy="108000"/>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4" name="Oval 47"/>
          <p:cNvSpPr>
            <a:spLocks noChangeAspect="1"/>
          </p:cNvSpPr>
          <p:nvPr/>
        </p:nvSpPr>
        <p:spPr>
          <a:xfrm>
            <a:off x="4427984" y="3709052"/>
            <a:ext cx="108000" cy="108000"/>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5" name="Oval 47"/>
          <p:cNvSpPr>
            <a:spLocks noChangeAspect="1"/>
          </p:cNvSpPr>
          <p:nvPr/>
        </p:nvSpPr>
        <p:spPr>
          <a:xfrm>
            <a:off x="5832152" y="3831902"/>
            <a:ext cx="108000" cy="108000"/>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6" name="Oval 47"/>
          <p:cNvSpPr>
            <a:spLocks noChangeAspect="1"/>
          </p:cNvSpPr>
          <p:nvPr/>
        </p:nvSpPr>
        <p:spPr>
          <a:xfrm>
            <a:off x="7344320" y="3903910"/>
            <a:ext cx="108000" cy="108000"/>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 name="Oval 47"/>
          <p:cNvSpPr>
            <a:spLocks noChangeAspect="1"/>
          </p:cNvSpPr>
          <p:nvPr/>
        </p:nvSpPr>
        <p:spPr>
          <a:xfrm>
            <a:off x="1664072" y="2175718"/>
            <a:ext cx="108000" cy="108000"/>
          </a:xfrm>
          <a:prstGeom prst="ellipse">
            <a:avLst/>
          </a:prstGeom>
          <a:solidFill>
            <a:srgbClr val="2D6EA6"/>
          </a:solidFill>
          <a:ln w="12700">
            <a:no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8184140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2000"/>
                                        <p:tgtEl>
                                          <p:spTgt spid="5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2000"/>
                                        <p:tgtEl>
                                          <p:spTgt spid="5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2000"/>
                                        <p:tgtEl>
                                          <p:spTgt spid="5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1" nodeType="clickEffect">
                                  <p:stCondLst>
                                    <p:cond delay="0"/>
                                  </p:stCondLst>
                                  <p:childTnLst>
                                    <p:set>
                                      <p:cBhvr>
                                        <p:cTn id="33" dur="1" fill="hold">
                                          <p:stCondLst>
                                            <p:cond delay="0"/>
                                          </p:stCondLst>
                                        </p:cTn>
                                        <p:tgtEl>
                                          <p:spTgt spid="53"/>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54"/>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5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6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0"/>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6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6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64"/>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65"/>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1"/>
      <p:bldP spid="45" grpId="1"/>
      <p:bldP spid="47" grpId="1"/>
      <p:bldP spid="53" grpId="0"/>
      <p:bldP spid="53" grpId="1"/>
      <p:bldP spid="54" grpId="0"/>
      <p:bldP spid="54" grpId="1"/>
      <p:bldP spid="55" grpId="0"/>
      <p:bldP spid="55" grpId="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0"/>
            <a:ext cx="9144000" cy="987574"/>
          </a:xfrm>
          <a:prstGeom prst="rect">
            <a:avLst/>
          </a:prstGeom>
          <a:solidFill>
            <a:srgbClr val="2D6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5" name="Title 2"/>
          <p:cNvSpPr txBox="1">
            <a:spLocks/>
          </p:cNvSpPr>
          <p:nvPr/>
        </p:nvSpPr>
        <p:spPr>
          <a:xfrm>
            <a:off x="386594" y="160934"/>
            <a:ext cx="8748464" cy="784843"/>
          </a:xfrm>
          <a:prstGeom prst="rect">
            <a:avLst/>
          </a:prstGeom>
          <a:noFill/>
        </p:spPr>
        <p:txBody>
          <a:bodyPr/>
          <a:lstStyle/>
          <a:p>
            <a:pPr>
              <a:spcBef>
                <a:spcPct val="0"/>
              </a:spcBef>
              <a:tabLst>
                <a:tab pos="2873375" algn="l"/>
              </a:tabLst>
              <a:defRPr/>
            </a:pPr>
            <a:r>
              <a:rPr lang="de-DE" sz="4400" dirty="0" smtClean="0">
                <a:solidFill>
                  <a:prstClr val="white"/>
                </a:solidFill>
                <a:latin typeface="Roboto Condensed Light" pitchFamily="2" charset="0"/>
                <a:ea typeface="Roboto Condensed Light" pitchFamily="2" charset="0"/>
              </a:rPr>
              <a:t>Umgang mit </a:t>
            </a:r>
            <a:r>
              <a:rPr lang="de-DE" sz="4400" dirty="0" err="1" smtClean="0">
                <a:solidFill>
                  <a:prstClr val="white"/>
                </a:solidFill>
                <a:latin typeface="Roboto Condensed Light" pitchFamily="2" charset="0"/>
                <a:ea typeface="Roboto Condensed Light" pitchFamily="2" charset="0"/>
              </a:rPr>
              <a:t>Buying</a:t>
            </a:r>
            <a:r>
              <a:rPr lang="de-DE" sz="4400" dirty="0" smtClean="0">
                <a:solidFill>
                  <a:prstClr val="white"/>
                </a:solidFill>
                <a:latin typeface="Roboto Condensed Light" pitchFamily="2" charset="0"/>
                <a:ea typeface="Roboto Condensed Light" pitchFamily="2" charset="0"/>
              </a:rPr>
              <a:t> </a:t>
            </a:r>
            <a:r>
              <a:rPr lang="de-DE" sz="4400" dirty="0" err="1" smtClean="0">
                <a:solidFill>
                  <a:prstClr val="white"/>
                </a:solidFill>
                <a:latin typeface="Roboto Condensed Light" pitchFamily="2" charset="0"/>
                <a:ea typeface="Roboto Condensed Light" pitchFamily="2" charset="0"/>
              </a:rPr>
              <a:t>Intent</a:t>
            </a:r>
            <a:r>
              <a:rPr lang="de-DE" sz="4400" dirty="0" smtClean="0">
                <a:solidFill>
                  <a:prstClr val="white"/>
                </a:solidFill>
                <a:latin typeface="Roboto Condensed Light" pitchFamily="2" charset="0"/>
                <a:ea typeface="Roboto Condensed Light" pitchFamily="2" charset="0"/>
              </a:rPr>
              <a:t> Data </a:t>
            </a:r>
            <a:r>
              <a:rPr lang="de-DE" sz="4400" dirty="0" smtClean="0">
                <a:solidFill>
                  <a:prstClr val="white"/>
                </a:solidFill>
                <a:latin typeface="Roboto Condensed Light" pitchFamily="2" charset="0"/>
                <a:ea typeface="Roboto Condensed Light" pitchFamily="2" charset="0"/>
              </a:rPr>
              <a:t>(2/</a:t>
            </a:r>
            <a:r>
              <a:rPr lang="de-DE" sz="4400" dirty="0">
                <a:solidFill>
                  <a:prstClr val="white"/>
                </a:solidFill>
                <a:latin typeface="Roboto Condensed Light" pitchFamily="2" charset="0"/>
                <a:ea typeface="Roboto Condensed Light" pitchFamily="2" charset="0"/>
              </a:rPr>
              <a:t>4</a:t>
            </a:r>
            <a:r>
              <a:rPr lang="de-DE" sz="4400" dirty="0" smtClean="0">
                <a:solidFill>
                  <a:prstClr val="white"/>
                </a:solidFill>
                <a:latin typeface="Roboto Condensed Light" pitchFamily="2" charset="0"/>
                <a:ea typeface="Roboto Condensed Light" pitchFamily="2" charset="0"/>
              </a:rPr>
              <a:t>)</a:t>
            </a:r>
            <a:endParaRPr lang="de-DE" sz="4400" dirty="0" smtClean="0">
              <a:solidFill>
                <a:prstClr val="white"/>
              </a:solidFill>
              <a:latin typeface="Roboto Condensed Light" pitchFamily="2" charset="0"/>
              <a:ea typeface="Roboto Condensed Light" pitchFamily="2" charset="0"/>
            </a:endParaRPr>
          </a:p>
        </p:txBody>
      </p:sp>
      <p:sp>
        <p:nvSpPr>
          <p:cNvPr id="7" name="Textfeld 6"/>
          <p:cNvSpPr txBox="1"/>
          <p:nvPr/>
        </p:nvSpPr>
        <p:spPr>
          <a:xfrm>
            <a:off x="539552" y="1419622"/>
            <a:ext cx="7848872" cy="961802"/>
          </a:xfrm>
          <a:prstGeom prst="rect">
            <a:avLst/>
          </a:prstGeom>
          <a:noFill/>
        </p:spPr>
        <p:txBody>
          <a:bodyPr wrap="square" rtlCol="0">
            <a:spAutoFit/>
          </a:bodyPr>
          <a:lstStyle/>
          <a:p>
            <a:pPr marL="285750" indent="-285750">
              <a:spcBef>
                <a:spcPts val="300"/>
              </a:spcBef>
              <a:spcAft>
                <a:spcPts val="1200"/>
              </a:spcAft>
              <a:buClr>
                <a:srgbClr val="2D6EA6"/>
              </a:buClr>
              <a:buFont typeface="Arial"/>
              <a:buChar char="•"/>
              <a:defRPr sz="1800"/>
            </a:pPr>
            <a:r>
              <a:rPr lang="de-DE" sz="2200" spc="-41" dirty="0" err="1">
                <a:solidFill>
                  <a:srgbClr val="323232"/>
                </a:solidFill>
                <a:latin typeface="Roboto Condensed Bold"/>
                <a:ea typeface="Roboto" pitchFamily="2" charset="0"/>
                <a:cs typeface="Roboto Condensed Bold"/>
              </a:rPr>
              <a:t>Recency</a:t>
            </a:r>
            <a:r>
              <a:rPr lang="de-DE" sz="2200" spc="-41" dirty="0">
                <a:solidFill>
                  <a:srgbClr val="323232"/>
                </a:solidFill>
                <a:latin typeface="Roboto Condensed Bold"/>
                <a:ea typeface="Roboto" pitchFamily="2" charset="0"/>
                <a:cs typeface="Roboto Condensed Bold"/>
              </a:rPr>
              <a:t>: Der User ist heiß – JETZT</a:t>
            </a:r>
            <a:r>
              <a:rPr lang="de-DE" sz="2200" spc="-41" dirty="0" smtClean="0">
                <a:solidFill>
                  <a:srgbClr val="323232"/>
                </a:solidFill>
                <a:latin typeface="Roboto Condensed Bold"/>
                <a:ea typeface="Roboto" pitchFamily="2" charset="0"/>
                <a:cs typeface="Roboto Condensed Bold"/>
              </a:rPr>
              <a:t>!</a:t>
            </a:r>
          </a:p>
          <a:p>
            <a:pPr marL="742950" lvl="1" indent="-285750">
              <a:spcBef>
                <a:spcPts val="300"/>
              </a:spcBef>
              <a:spcAft>
                <a:spcPts val="1200"/>
              </a:spcAft>
              <a:buClr>
                <a:srgbClr val="2D6EA6"/>
              </a:buClr>
              <a:buFont typeface="Arial"/>
              <a:buChar char="•"/>
              <a:defRPr sz="1800"/>
            </a:pPr>
            <a:r>
              <a:rPr lang="de-DE" sz="2200" b="1" spc="-41" dirty="0" smtClean="0">
                <a:solidFill>
                  <a:srgbClr val="323232"/>
                </a:solidFill>
                <a:latin typeface="Roboto Condensed Bold"/>
                <a:ea typeface="Roboto" pitchFamily="2" charset="0"/>
                <a:cs typeface="Roboto Condensed Bold"/>
              </a:rPr>
              <a:t>Segmente mit kürzerer </a:t>
            </a:r>
            <a:r>
              <a:rPr lang="de-DE" sz="2200" b="1" spc="-41" dirty="0" err="1" smtClean="0">
                <a:solidFill>
                  <a:srgbClr val="323232"/>
                </a:solidFill>
                <a:latin typeface="Roboto Condensed Bold"/>
                <a:ea typeface="Roboto" pitchFamily="2" charset="0"/>
                <a:cs typeface="Roboto Condensed Bold"/>
              </a:rPr>
              <a:t>Recency</a:t>
            </a:r>
            <a:r>
              <a:rPr lang="de-DE" sz="2200" b="1" spc="-41" dirty="0" smtClean="0">
                <a:solidFill>
                  <a:srgbClr val="323232"/>
                </a:solidFill>
                <a:latin typeface="Roboto Condensed Bold"/>
                <a:ea typeface="Roboto" pitchFamily="2" charset="0"/>
                <a:cs typeface="Roboto Condensed Bold"/>
              </a:rPr>
              <a:t> testen!</a:t>
            </a:r>
            <a:endParaRPr lang="de-DE" sz="2200" b="1" spc="-41" dirty="0">
              <a:solidFill>
                <a:srgbClr val="323232"/>
              </a:solidFill>
              <a:latin typeface="Roboto Condensed Bold"/>
              <a:ea typeface="Roboto" pitchFamily="2" charset="0"/>
              <a:cs typeface="Roboto Condensed Bold"/>
            </a:endParaRPr>
          </a:p>
        </p:txBody>
      </p:sp>
      <p:sp>
        <p:nvSpPr>
          <p:cNvPr id="8" name="Textfeld 7"/>
          <p:cNvSpPr txBox="1"/>
          <p:nvPr/>
        </p:nvSpPr>
        <p:spPr>
          <a:xfrm>
            <a:off x="539552" y="2571750"/>
            <a:ext cx="7848872" cy="961802"/>
          </a:xfrm>
          <a:prstGeom prst="rect">
            <a:avLst/>
          </a:prstGeom>
          <a:noFill/>
        </p:spPr>
        <p:txBody>
          <a:bodyPr wrap="square" rtlCol="0">
            <a:spAutoFit/>
          </a:bodyPr>
          <a:lstStyle/>
          <a:p>
            <a:pPr marL="285750" indent="-285750">
              <a:spcBef>
                <a:spcPts val="300"/>
              </a:spcBef>
              <a:spcAft>
                <a:spcPts val="1200"/>
              </a:spcAft>
              <a:buClr>
                <a:srgbClr val="2D6EA6"/>
              </a:buClr>
              <a:buFont typeface="Arial"/>
              <a:buChar char="•"/>
              <a:defRPr sz="1800"/>
            </a:pPr>
            <a:r>
              <a:rPr lang="de-DE" sz="2200" spc="-41" dirty="0" smtClean="0">
                <a:solidFill>
                  <a:srgbClr val="323232"/>
                </a:solidFill>
                <a:latin typeface="Roboto Condensed Bold"/>
                <a:ea typeface="Roboto" pitchFamily="2" charset="0"/>
                <a:cs typeface="Roboto Condensed Bold"/>
              </a:rPr>
              <a:t>Fokus </a:t>
            </a:r>
            <a:r>
              <a:rPr lang="de-DE" sz="2200" spc="-41" dirty="0" err="1" smtClean="0">
                <a:solidFill>
                  <a:srgbClr val="323232"/>
                </a:solidFill>
                <a:latin typeface="Roboto Condensed Bold"/>
                <a:ea typeface="Roboto" pitchFamily="2" charset="0"/>
                <a:cs typeface="Roboto Condensed Bold"/>
              </a:rPr>
              <a:t>Bietpreis</a:t>
            </a:r>
            <a:r>
              <a:rPr lang="de-DE" sz="2200" spc="-41" dirty="0" smtClean="0">
                <a:solidFill>
                  <a:srgbClr val="323232"/>
                </a:solidFill>
                <a:latin typeface="Roboto Condensed Bold"/>
                <a:ea typeface="Roboto" pitchFamily="2" charset="0"/>
                <a:cs typeface="Roboto Condensed Bold"/>
              </a:rPr>
              <a:t>: Der User ist umkämpft!</a:t>
            </a:r>
          </a:p>
          <a:p>
            <a:pPr marL="742950" lvl="1" indent="-285750">
              <a:spcBef>
                <a:spcPts val="300"/>
              </a:spcBef>
              <a:spcAft>
                <a:spcPts val="1200"/>
              </a:spcAft>
              <a:buClr>
                <a:srgbClr val="2D6EA6"/>
              </a:buClr>
              <a:buFont typeface="Arial"/>
              <a:buChar char="•"/>
              <a:defRPr sz="1800"/>
            </a:pPr>
            <a:r>
              <a:rPr lang="de-DE" sz="2200" b="1" spc="-41" dirty="0" smtClean="0">
                <a:solidFill>
                  <a:srgbClr val="323232"/>
                </a:solidFill>
                <a:latin typeface="Roboto Condensed Bold"/>
                <a:ea typeface="Roboto" pitchFamily="2" charset="0"/>
                <a:cs typeface="Roboto Condensed Bold"/>
              </a:rPr>
              <a:t>Höheren </a:t>
            </a:r>
            <a:r>
              <a:rPr lang="de-DE" sz="2200" b="1" spc="-41" dirty="0" err="1" smtClean="0">
                <a:solidFill>
                  <a:srgbClr val="323232"/>
                </a:solidFill>
                <a:latin typeface="Roboto Condensed Bold"/>
                <a:ea typeface="Roboto" pitchFamily="2" charset="0"/>
                <a:cs typeface="Roboto Condensed Bold"/>
              </a:rPr>
              <a:t>Bietpreis</a:t>
            </a:r>
            <a:r>
              <a:rPr lang="de-DE" sz="2200" b="1" spc="-41" dirty="0" smtClean="0">
                <a:solidFill>
                  <a:srgbClr val="323232"/>
                </a:solidFill>
                <a:latin typeface="Roboto Condensed Bold"/>
                <a:ea typeface="Roboto" pitchFamily="2" charset="0"/>
                <a:cs typeface="Roboto Condensed Bold"/>
              </a:rPr>
              <a:t> einsetzen!</a:t>
            </a:r>
          </a:p>
        </p:txBody>
      </p:sp>
      <p:sp>
        <p:nvSpPr>
          <p:cNvPr id="10" name="Textfeld 9"/>
          <p:cNvSpPr txBox="1"/>
          <p:nvPr/>
        </p:nvSpPr>
        <p:spPr>
          <a:xfrm>
            <a:off x="539552" y="3723878"/>
            <a:ext cx="7848872" cy="961802"/>
          </a:xfrm>
          <a:prstGeom prst="rect">
            <a:avLst/>
          </a:prstGeom>
          <a:noFill/>
        </p:spPr>
        <p:txBody>
          <a:bodyPr wrap="square" rtlCol="0">
            <a:spAutoFit/>
          </a:bodyPr>
          <a:lstStyle/>
          <a:p>
            <a:pPr marL="285750" indent="-285750">
              <a:spcBef>
                <a:spcPts val="300"/>
              </a:spcBef>
              <a:spcAft>
                <a:spcPts val="1200"/>
              </a:spcAft>
              <a:buClr>
                <a:srgbClr val="2D6EA6"/>
              </a:buClr>
              <a:buFont typeface="Arial"/>
              <a:buChar char="•"/>
              <a:defRPr sz="1800"/>
            </a:pPr>
            <a:r>
              <a:rPr lang="de-DE" sz="2200" spc="-41" dirty="0" err="1" smtClean="0">
                <a:solidFill>
                  <a:srgbClr val="323232"/>
                </a:solidFill>
                <a:latin typeface="Roboto Condensed Bold"/>
                <a:ea typeface="Roboto" pitchFamily="2" charset="0"/>
                <a:cs typeface="Roboto Condensed Bold"/>
              </a:rPr>
              <a:t>Recency</a:t>
            </a:r>
            <a:r>
              <a:rPr lang="de-DE" sz="2200" spc="-41" dirty="0" smtClean="0">
                <a:solidFill>
                  <a:srgbClr val="323232"/>
                </a:solidFill>
                <a:latin typeface="Roboto Condensed Bold"/>
                <a:ea typeface="Roboto" pitchFamily="2" charset="0"/>
                <a:cs typeface="Roboto Condensed Bold"/>
              </a:rPr>
              <a:t> und </a:t>
            </a:r>
            <a:r>
              <a:rPr lang="de-DE" sz="2200" spc="-41" dirty="0" err="1" smtClean="0">
                <a:solidFill>
                  <a:srgbClr val="323232"/>
                </a:solidFill>
                <a:latin typeface="Roboto Condensed Bold"/>
                <a:ea typeface="Roboto" pitchFamily="2" charset="0"/>
                <a:cs typeface="Roboto Condensed Bold"/>
              </a:rPr>
              <a:t>Bietpreis</a:t>
            </a:r>
            <a:r>
              <a:rPr lang="de-DE" sz="2200" spc="-41" dirty="0" smtClean="0">
                <a:solidFill>
                  <a:srgbClr val="323232"/>
                </a:solidFill>
                <a:latin typeface="Roboto Condensed Bold"/>
                <a:ea typeface="Roboto" pitchFamily="2" charset="0"/>
                <a:cs typeface="Roboto Condensed Bold"/>
              </a:rPr>
              <a:t>: Der User ist Ihnen viel Wert!</a:t>
            </a:r>
          </a:p>
          <a:p>
            <a:pPr marL="742950" lvl="1" indent="-285750">
              <a:spcBef>
                <a:spcPts val="300"/>
              </a:spcBef>
              <a:spcAft>
                <a:spcPts val="1200"/>
              </a:spcAft>
              <a:buClr>
                <a:srgbClr val="2D6EA6"/>
              </a:buClr>
              <a:buFont typeface="Arial"/>
              <a:buChar char="•"/>
              <a:defRPr sz="1800"/>
            </a:pPr>
            <a:r>
              <a:rPr lang="de-DE" sz="2200" b="1" spc="-41" dirty="0" err="1">
                <a:solidFill>
                  <a:srgbClr val="323232"/>
                </a:solidFill>
                <a:latin typeface="Roboto Condensed Bold"/>
                <a:ea typeface="Roboto" pitchFamily="2" charset="0"/>
                <a:cs typeface="Roboto Condensed Bold"/>
              </a:rPr>
              <a:t>Bietpreis</a:t>
            </a:r>
            <a:r>
              <a:rPr lang="de-DE" sz="2200" b="1" spc="-41" dirty="0">
                <a:solidFill>
                  <a:srgbClr val="323232"/>
                </a:solidFill>
                <a:latin typeface="Roboto Condensed Bold"/>
                <a:ea typeface="Roboto" pitchFamily="2" charset="0"/>
                <a:cs typeface="Roboto Condensed Bold"/>
              </a:rPr>
              <a:t> gemäß </a:t>
            </a:r>
            <a:r>
              <a:rPr lang="de-DE" sz="2200" b="1" spc="-41" dirty="0" err="1">
                <a:solidFill>
                  <a:srgbClr val="323232"/>
                </a:solidFill>
                <a:latin typeface="Roboto Condensed Bold"/>
                <a:ea typeface="Roboto" pitchFamily="2" charset="0"/>
                <a:cs typeface="Roboto Condensed Bold"/>
              </a:rPr>
              <a:t>Receny</a:t>
            </a:r>
            <a:r>
              <a:rPr lang="de-DE" sz="2200" b="1" spc="-41" dirty="0">
                <a:solidFill>
                  <a:srgbClr val="323232"/>
                </a:solidFill>
                <a:latin typeface="Roboto Condensed Bold"/>
                <a:ea typeface="Roboto" pitchFamily="2" charset="0"/>
                <a:cs typeface="Roboto Condensed Bold"/>
              </a:rPr>
              <a:t> staffeln</a:t>
            </a:r>
            <a:r>
              <a:rPr lang="de-DE" sz="2200" b="1" spc="-41" dirty="0" smtClean="0">
                <a:solidFill>
                  <a:srgbClr val="323232"/>
                </a:solidFill>
                <a:latin typeface="Roboto Condensed Bold"/>
                <a:ea typeface="Roboto" pitchFamily="2" charset="0"/>
                <a:cs typeface="Roboto Condensed Bold"/>
              </a:rPr>
              <a:t>!</a:t>
            </a:r>
            <a:endParaRPr lang="de-DE" sz="2200" b="1" spc="-41" dirty="0">
              <a:solidFill>
                <a:srgbClr val="323232"/>
              </a:solidFill>
              <a:latin typeface="Roboto Condensed Bold"/>
              <a:ea typeface="Roboto" pitchFamily="2" charset="0"/>
              <a:cs typeface="Roboto Condensed Bold"/>
            </a:endParaRPr>
          </a:p>
        </p:txBody>
      </p:sp>
    </p:spTree>
    <p:extLst>
      <p:ext uri="{BB962C8B-B14F-4D97-AF65-F5344CB8AC3E}">
        <p14:creationId xmlns:p14="http://schemas.microsoft.com/office/powerpoint/2010/main" val="245556196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0"/>
            <a:ext cx="9144000" cy="987574"/>
          </a:xfrm>
          <a:prstGeom prst="rect">
            <a:avLst/>
          </a:prstGeom>
          <a:solidFill>
            <a:srgbClr val="2D6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5" name="Title 2"/>
          <p:cNvSpPr txBox="1">
            <a:spLocks/>
          </p:cNvSpPr>
          <p:nvPr/>
        </p:nvSpPr>
        <p:spPr>
          <a:xfrm>
            <a:off x="386594" y="160934"/>
            <a:ext cx="8748464" cy="784843"/>
          </a:xfrm>
          <a:prstGeom prst="rect">
            <a:avLst/>
          </a:prstGeom>
          <a:noFill/>
        </p:spPr>
        <p:txBody>
          <a:bodyPr/>
          <a:lstStyle/>
          <a:p>
            <a:pPr>
              <a:spcBef>
                <a:spcPct val="0"/>
              </a:spcBef>
              <a:tabLst>
                <a:tab pos="2873375" algn="l"/>
              </a:tabLst>
              <a:defRPr/>
            </a:pPr>
            <a:r>
              <a:rPr lang="de-DE" sz="4400" dirty="0" smtClean="0">
                <a:solidFill>
                  <a:prstClr val="white"/>
                </a:solidFill>
                <a:latin typeface="Roboto Condensed Light" pitchFamily="2" charset="0"/>
                <a:ea typeface="Roboto Condensed Light" pitchFamily="2" charset="0"/>
              </a:rPr>
              <a:t>Umgang mit </a:t>
            </a:r>
            <a:r>
              <a:rPr lang="de-DE" sz="4400" dirty="0" err="1" smtClean="0">
                <a:solidFill>
                  <a:prstClr val="white"/>
                </a:solidFill>
                <a:latin typeface="Roboto Condensed Light" pitchFamily="2" charset="0"/>
                <a:ea typeface="Roboto Condensed Light" pitchFamily="2" charset="0"/>
              </a:rPr>
              <a:t>Buying</a:t>
            </a:r>
            <a:r>
              <a:rPr lang="de-DE" sz="4400" dirty="0" smtClean="0">
                <a:solidFill>
                  <a:prstClr val="white"/>
                </a:solidFill>
                <a:latin typeface="Roboto Condensed Light" pitchFamily="2" charset="0"/>
                <a:ea typeface="Roboto Condensed Light" pitchFamily="2" charset="0"/>
              </a:rPr>
              <a:t> </a:t>
            </a:r>
            <a:r>
              <a:rPr lang="de-DE" sz="4400" dirty="0" err="1" smtClean="0">
                <a:solidFill>
                  <a:prstClr val="white"/>
                </a:solidFill>
                <a:latin typeface="Roboto Condensed Light" pitchFamily="2" charset="0"/>
                <a:ea typeface="Roboto Condensed Light" pitchFamily="2" charset="0"/>
              </a:rPr>
              <a:t>Intent</a:t>
            </a:r>
            <a:r>
              <a:rPr lang="de-DE" sz="4400" dirty="0" smtClean="0">
                <a:solidFill>
                  <a:prstClr val="white"/>
                </a:solidFill>
                <a:latin typeface="Roboto Condensed Light" pitchFamily="2" charset="0"/>
                <a:ea typeface="Roboto Condensed Light" pitchFamily="2" charset="0"/>
              </a:rPr>
              <a:t> Data </a:t>
            </a:r>
            <a:r>
              <a:rPr lang="de-DE" sz="4400" dirty="0" smtClean="0">
                <a:solidFill>
                  <a:prstClr val="white"/>
                </a:solidFill>
                <a:latin typeface="Roboto Condensed Light" pitchFamily="2" charset="0"/>
                <a:ea typeface="Roboto Condensed Light" pitchFamily="2" charset="0"/>
              </a:rPr>
              <a:t>(3/</a:t>
            </a:r>
            <a:r>
              <a:rPr lang="de-DE" sz="4400" dirty="0">
                <a:solidFill>
                  <a:prstClr val="white"/>
                </a:solidFill>
                <a:latin typeface="Roboto Condensed Light" pitchFamily="2" charset="0"/>
                <a:ea typeface="Roboto Condensed Light" pitchFamily="2" charset="0"/>
              </a:rPr>
              <a:t>4</a:t>
            </a:r>
            <a:r>
              <a:rPr lang="de-DE" sz="4400" dirty="0" smtClean="0">
                <a:solidFill>
                  <a:prstClr val="white"/>
                </a:solidFill>
                <a:latin typeface="Roboto Condensed Light" pitchFamily="2" charset="0"/>
                <a:ea typeface="Roboto Condensed Light" pitchFamily="2" charset="0"/>
              </a:rPr>
              <a:t>)</a:t>
            </a:r>
            <a:endParaRPr lang="de-DE" sz="4400" dirty="0" smtClean="0">
              <a:solidFill>
                <a:prstClr val="white"/>
              </a:solidFill>
              <a:latin typeface="Roboto Condensed Light" pitchFamily="2" charset="0"/>
              <a:ea typeface="Roboto Condensed Light" pitchFamily="2" charset="0"/>
            </a:endParaRPr>
          </a:p>
        </p:txBody>
      </p:sp>
      <p:sp>
        <p:nvSpPr>
          <p:cNvPr id="7" name="Textfeld 6"/>
          <p:cNvSpPr txBox="1"/>
          <p:nvPr/>
        </p:nvSpPr>
        <p:spPr>
          <a:xfrm>
            <a:off x="539552" y="1416278"/>
            <a:ext cx="7848872" cy="961802"/>
          </a:xfrm>
          <a:prstGeom prst="rect">
            <a:avLst/>
          </a:prstGeom>
          <a:noFill/>
        </p:spPr>
        <p:txBody>
          <a:bodyPr wrap="square" rtlCol="0">
            <a:spAutoFit/>
          </a:bodyPr>
          <a:lstStyle/>
          <a:p>
            <a:pPr marL="285750" indent="-285750">
              <a:spcBef>
                <a:spcPts val="300"/>
              </a:spcBef>
              <a:spcAft>
                <a:spcPts val="1200"/>
              </a:spcAft>
              <a:buClr>
                <a:srgbClr val="2D6EA6"/>
              </a:buClr>
              <a:buFont typeface="Arial"/>
              <a:buChar char="•"/>
              <a:defRPr sz="1800"/>
            </a:pPr>
            <a:r>
              <a:rPr lang="de-DE" sz="2200" spc="-41" dirty="0" err="1" smtClean="0">
                <a:solidFill>
                  <a:srgbClr val="323232"/>
                </a:solidFill>
                <a:latin typeface="Roboto Condensed Bold"/>
                <a:ea typeface="Roboto" pitchFamily="2" charset="0"/>
                <a:cs typeface="Roboto Condensed Bold"/>
              </a:rPr>
              <a:t>Recency</a:t>
            </a:r>
            <a:r>
              <a:rPr lang="de-DE" sz="2200" spc="-41" dirty="0" smtClean="0">
                <a:solidFill>
                  <a:srgbClr val="323232"/>
                </a:solidFill>
                <a:latin typeface="Roboto Condensed Bold"/>
                <a:ea typeface="Roboto" pitchFamily="2" charset="0"/>
                <a:cs typeface="Roboto Condensed Bold"/>
              </a:rPr>
              <a:t> sticht Umfeld!</a:t>
            </a:r>
          </a:p>
          <a:p>
            <a:pPr marL="742950" lvl="1" indent="-285750">
              <a:spcBef>
                <a:spcPts val="300"/>
              </a:spcBef>
              <a:spcAft>
                <a:spcPts val="1200"/>
              </a:spcAft>
              <a:buClr>
                <a:srgbClr val="2D6EA6"/>
              </a:buClr>
              <a:buFont typeface="Arial"/>
              <a:buChar char="•"/>
              <a:defRPr sz="1800"/>
            </a:pPr>
            <a:r>
              <a:rPr lang="de-DE" sz="2200" b="1" spc="-41" dirty="0" err="1" smtClean="0">
                <a:solidFill>
                  <a:srgbClr val="323232"/>
                </a:solidFill>
                <a:latin typeface="Roboto Condensed Bold"/>
                <a:ea typeface="Roboto" pitchFamily="2" charset="0"/>
                <a:cs typeface="Roboto Condensed Bold"/>
              </a:rPr>
              <a:t>Sitelist</a:t>
            </a:r>
            <a:r>
              <a:rPr lang="de-DE" sz="2200" b="1" spc="-41" dirty="0" smtClean="0">
                <a:solidFill>
                  <a:srgbClr val="323232"/>
                </a:solidFill>
                <a:latin typeface="Roboto Condensed Bold"/>
                <a:ea typeface="Roboto" pitchFamily="2" charset="0"/>
                <a:cs typeface="Roboto Condensed Bold"/>
              </a:rPr>
              <a:t> erweitern!</a:t>
            </a:r>
            <a:endParaRPr lang="de-DE" sz="2200" b="1" spc="-41" dirty="0">
              <a:solidFill>
                <a:srgbClr val="323232"/>
              </a:solidFill>
              <a:latin typeface="Roboto Condensed Bold"/>
              <a:ea typeface="Roboto" pitchFamily="2" charset="0"/>
              <a:cs typeface="Roboto Condensed Bold"/>
            </a:endParaRPr>
          </a:p>
        </p:txBody>
      </p:sp>
      <p:sp>
        <p:nvSpPr>
          <p:cNvPr id="6" name="Textfeld 5"/>
          <p:cNvSpPr txBox="1"/>
          <p:nvPr/>
        </p:nvSpPr>
        <p:spPr>
          <a:xfrm>
            <a:off x="539552" y="2571750"/>
            <a:ext cx="7848872" cy="961802"/>
          </a:xfrm>
          <a:prstGeom prst="rect">
            <a:avLst/>
          </a:prstGeom>
          <a:noFill/>
        </p:spPr>
        <p:txBody>
          <a:bodyPr wrap="square" rtlCol="0">
            <a:spAutoFit/>
          </a:bodyPr>
          <a:lstStyle/>
          <a:p>
            <a:pPr marL="285750" indent="-285750">
              <a:spcBef>
                <a:spcPts val="300"/>
              </a:spcBef>
              <a:spcAft>
                <a:spcPts val="1200"/>
              </a:spcAft>
              <a:buClr>
                <a:srgbClr val="2D6EA6"/>
              </a:buClr>
              <a:buFont typeface="Arial"/>
              <a:buChar char="•"/>
              <a:defRPr sz="1800"/>
            </a:pPr>
            <a:r>
              <a:rPr lang="de-DE" sz="2200" spc="-41" dirty="0" err="1" smtClean="0">
                <a:solidFill>
                  <a:srgbClr val="323232"/>
                </a:solidFill>
                <a:latin typeface="Roboto Condensed Bold"/>
                <a:ea typeface="Roboto" pitchFamily="2" charset="0"/>
                <a:cs typeface="Roboto Condensed Bold"/>
              </a:rPr>
              <a:t>Frequency</a:t>
            </a:r>
            <a:r>
              <a:rPr lang="de-DE" sz="2200" spc="-41" dirty="0" smtClean="0">
                <a:solidFill>
                  <a:srgbClr val="323232"/>
                </a:solidFill>
                <a:latin typeface="Roboto Condensed Bold"/>
                <a:ea typeface="Roboto" pitchFamily="2" charset="0"/>
                <a:cs typeface="Roboto Condensed Bold"/>
              </a:rPr>
              <a:t>: Viel hilft viel!</a:t>
            </a:r>
          </a:p>
          <a:p>
            <a:pPr marL="742950" lvl="1" indent="-285750">
              <a:spcBef>
                <a:spcPts val="300"/>
              </a:spcBef>
              <a:spcAft>
                <a:spcPts val="1200"/>
              </a:spcAft>
              <a:buClr>
                <a:srgbClr val="2D6EA6"/>
              </a:buClr>
              <a:buFont typeface="Arial"/>
              <a:buChar char="•"/>
              <a:defRPr sz="1800"/>
            </a:pPr>
            <a:r>
              <a:rPr lang="de-DE" sz="2200" b="1" spc="-41" dirty="0" smtClean="0">
                <a:solidFill>
                  <a:srgbClr val="323232"/>
                </a:solidFill>
                <a:latin typeface="Roboto Condensed Bold"/>
                <a:ea typeface="Roboto" pitchFamily="2" charset="0"/>
                <a:cs typeface="Roboto Condensed Bold"/>
              </a:rPr>
              <a:t>Viele </a:t>
            </a:r>
            <a:r>
              <a:rPr lang="de-DE" sz="2200" b="1" spc="-41" dirty="0" err="1" smtClean="0">
                <a:solidFill>
                  <a:srgbClr val="323232"/>
                </a:solidFill>
                <a:latin typeface="Roboto Condensed Bold"/>
                <a:ea typeface="Roboto" pitchFamily="2" charset="0"/>
                <a:cs typeface="Roboto Condensed Bold"/>
              </a:rPr>
              <a:t>Touchpoints</a:t>
            </a:r>
            <a:r>
              <a:rPr lang="de-DE" sz="2200" b="1" spc="-41" dirty="0" smtClean="0">
                <a:solidFill>
                  <a:srgbClr val="323232"/>
                </a:solidFill>
                <a:latin typeface="Roboto Condensed Bold"/>
                <a:ea typeface="Roboto" pitchFamily="2" charset="0"/>
                <a:cs typeface="Roboto Condensed Bold"/>
              </a:rPr>
              <a:t> bedienen (FC...)!</a:t>
            </a:r>
            <a:endParaRPr lang="de-DE" sz="2200" b="1" spc="-41" dirty="0">
              <a:solidFill>
                <a:srgbClr val="323232"/>
              </a:solidFill>
              <a:latin typeface="Roboto Condensed Bold"/>
              <a:ea typeface="Roboto" pitchFamily="2" charset="0"/>
              <a:cs typeface="Roboto Condensed Bold"/>
            </a:endParaRPr>
          </a:p>
        </p:txBody>
      </p:sp>
      <p:sp>
        <p:nvSpPr>
          <p:cNvPr id="8" name="Textfeld 7"/>
          <p:cNvSpPr txBox="1"/>
          <p:nvPr/>
        </p:nvSpPr>
        <p:spPr>
          <a:xfrm>
            <a:off x="539552" y="3795886"/>
            <a:ext cx="7848872" cy="961802"/>
          </a:xfrm>
          <a:prstGeom prst="rect">
            <a:avLst/>
          </a:prstGeom>
          <a:noFill/>
        </p:spPr>
        <p:txBody>
          <a:bodyPr wrap="square" rtlCol="0">
            <a:spAutoFit/>
          </a:bodyPr>
          <a:lstStyle/>
          <a:p>
            <a:pPr marL="285750" indent="-285750">
              <a:spcBef>
                <a:spcPts val="300"/>
              </a:spcBef>
              <a:spcAft>
                <a:spcPts val="1200"/>
              </a:spcAft>
              <a:buClr>
                <a:srgbClr val="2D6EA6"/>
              </a:buClr>
              <a:buFont typeface="Arial"/>
              <a:buChar char="•"/>
              <a:defRPr sz="1800"/>
            </a:pPr>
            <a:r>
              <a:rPr lang="de-DE" sz="2200" spc="-41" dirty="0" smtClean="0">
                <a:solidFill>
                  <a:srgbClr val="323232"/>
                </a:solidFill>
                <a:latin typeface="Roboto Condensed Bold"/>
                <a:ea typeface="Roboto" pitchFamily="2" charset="0"/>
                <a:cs typeface="Roboto Condensed Bold"/>
              </a:rPr>
              <a:t>Werbemittelformat: Aufmerksamkeit erzielen!</a:t>
            </a:r>
          </a:p>
          <a:p>
            <a:pPr marL="742950" lvl="1" indent="-285750">
              <a:spcBef>
                <a:spcPts val="300"/>
              </a:spcBef>
              <a:spcAft>
                <a:spcPts val="1200"/>
              </a:spcAft>
              <a:buClr>
                <a:srgbClr val="2D6EA6"/>
              </a:buClr>
              <a:buFont typeface="Arial"/>
              <a:buChar char="•"/>
              <a:defRPr sz="1800"/>
            </a:pPr>
            <a:r>
              <a:rPr lang="de-DE" sz="2200" b="1" spc="-41" dirty="0" smtClean="0">
                <a:solidFill>
                  <a:srgbClr val="323232"/>
                </a:solidFill>
                <a:latin typeface="Roboto Condensed Bold"/>
                <a:ea typeface="Roboto" pitchFamily="2" charset="0"/>
                <a:cs typeface="Roboto Condensed Bold"/>
              </a:rPr>
              <a:t>Groß! Bewegt! </a:t>
            </a:r>
            <a:r>
              <a:rPr lang="de-DE" sz="2200" spc="-41" dirty="0" smtClean="0">
                <a:solidFill>
                  <a:srgbClr val="323232"/>
                </a:solidFill>
                <a:latin typeface="Roboto Condensed Bold"/>
                <a:ea typeface="Roboto" pitchFamily="2" charset="0"/>
                <a:cs typeface="Roboto Condensed Bold"/>
              </a:rPr>
              <a:t>(</a:t>
            </a:r>
            <a:r>
              <a:rPr lang="de-DE" sz="2200" spc="-41" dirty="0" err="1" smtClean="0">
                <a:solidFill>
                  <a:srgbClr val="323232"/>
                </a:solidFill>
                <a:latin typeface="Roboto Condensed Bold"/>
                <a:ea typeface="Roboto" pitchFamily="2" charset="0"/>
                <a:cs typeface="Roboto Condensed Bold"/>
              </a:rPr>
              <a:t>btw</a:t>
            </a:r>
            <a:r>
              <a:rPr lang="de-DE" sz="2200" spc="-41" dirty="0" smtClean="0">
                <a:solidFill>
                  <a:srgbClr val="323232"/>
                </a:solidFill>
                <a:latin typeface="Roboto Condensed Bold"/>
                <a:ea typeface="Roboto" pitchFamily="2" charset="0"/>
                <a:cs typeface="Roboto Condensed Bold"/>
              </a:rPr>
              <a:t>. Datenpreis </a:t>
            </a:r>
            <a:r>
              <a:rPr lang="de-DE" sz="2200" spc="-41" dirty="0" err="1" smtClean="0">
                <a:solidFill>
                  <a:srgbClr val="323232"/>
                </a:solidFill>
                <a:latin typeface="Roboto Condensed Bold"/>
                <a:ea typeface="Roboto" pitchFamily="2" charset="0"/>
                <a:cs typeface="Roboto Condensed Bold"/>
              </a:rPr>
              <a:t>releatviert</a:t>
            </a:r>
            <a:r>
              <a:rPr lang="de-DE" sz="2200" spc="-41" dirty="0" smtClean="0">
                <a:solidFill>
                  <a:srgbClr val="323232"/>
                </a:solidFill>
                <a:latin typeface="Roboto Condensed Bold"/>
                <a:ea typeface="Roboto" pitchFamily="2" charset="0"/>
                <a:cs typeface="Roboto Condensed Bold"/>
              </a:rPr>
              <a:t> sich)</a:t>
            </a:r>
            <a:endParaRPr lang="de-DE" sz="2200" spc="-41" dirty="0">
              <a:solidFill>
                <a:srgbClr val="323232"/>
              </a:solidFill>
              <a:latin typeface="Roboto Condensed Bold"/>
              <a:ea typeface="Roboto" pitchFamily="2" charset="0"/>
              <a:cs typeface="Roboto Condensed Bold"/>
            </a:endParaRPr>
          </a:p>
        </p:txBody>
      </p:sp>
    </p:spTree>
    <p:extLst>
      <p:ext uri="{BB962C8B-B14F-4D97-AF65-F5344CB8AC3E}">
        <p14:creationId xmlns:p14="http://schemas.microsoft.com/office/powerpoint/2010/main" val="172020813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0"/>
            <a:ext cx="9144000" cy="987574"/>
          </a:xfrm>
          <a:prstGeom prst="rect">
            <a:avLst/>
          </a:prstGeom>
          <a:solidFill>
            <a:srgbClr val="2D6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5" name="Title 2"/>
          <p:cNvSpPr txBox="1">
            <a:spLocks/>
          </p:cNvSpPr>
          <p:nvPr/>
        </p:nvSpPr>
        <p:spPr>
          <a:xfrm>
            <a:off x="386594" y="160934"/>
            <a:ext cx="8748464" cy="784843"/>
          </a:xfrm>
          <a:prstGeom prst="rect">
            <a:avLst/>
          </a:prstGeom>
          <a:noFill/>
        </p:spPr>
        <p:txBody>
          <a:bodyPr/>
          <a:lstStyle/>
          <a:p>
            <a:pPr>
              <a:spcBef>
                <a:spcPct val="0"/>
              </a:spcBef>
              <a:tabLst>
                <a:tab pos="2873375" algn="l"/>
              </a:tabLst>
              <a:defRPr/>
            </a:pPr>
            <a:r>
              <a:rPr lang="de-DE" sz="4400" dirty="0" smtClean="0">
                <a:solidFill>
                  <a:prstClr val="white"/>
                </a:solidFill>
                <a:latin typeface="Roboto Condensed Light" pitchFamily="2" charset="0"/>
                <a:ea typeface="Roboto Condensed Light" pitchFamily="2" charset="0"/>
              </a:rPr>
              <a:t>Umgang mit </a:t>
            </a:r>
            <a:r>
              <a:rPr lang="de-DE" sz="4400" dirty="0" err="1" smtClean="0">
                <a:solidFill>
                  <a:prstClr val="white"/>
                </a:solidFill>
                <a:latin typeface="Roboto Condensed Light" pitchFamily="2" charset="0"/>
                <a:ea typeface="Roboto Condensed Light" pitchFamily="2" charset="0"/>
              </a:rPr>
              <a:t>Buying</a:t>
            </a:r>
            <a:r>
              <a:rPr lang="de-DE" sz="4400" dirty="0" smtClean="0">
                <a:solidFill>
                  <a:prstClr val="white"/>
                </a:solidFill>
                <a:latin typeface="Roboto Condensed Light" pitchFamily="2" charset="0"/>
                <a:ea typeface="Roboto Condensed Light" pitchFamily="2" charset="0"/>
              </a:rPr>
              <a:t> </a:t>
            </a:r>
            <a:r>
              <a:rPr lang="de-DE" sz="4400" dirty="0" err="1" smtClean="0">
                <a:solidFill>
                  <a:prstClr val="white"/>
                </a:solidFill>
                <a:latin typeface="Roboto Condensed Light" pitchFamily="2" charset="0"/>
                <a:ea typeface="Roboto Condensed Light" pitchFamily="2" charset="0"/>
              </a:rPr>
              <a:t>Intent</a:t>
            </a:r>
            <a:r>
              <a:rPr lang="de-DE" sz="4400" dirty="0" smtClean="0">
                <a:solidFill>
                  <a:prstClr val="white"/>
                </a:solidFill>
                <a:latin typeface="Roboto Condensed Light" pitchFamily="2" charset="0"/>
                <a:ea typeface="Roboto Condensed Light" pitchFamily="2" charset="0"/>
              </a:rPr>
              <a:t> Data </a:t>
            </a:r>
            <a:r>
              <a:rPr lang="de-DE" sz="4400" dirty="0" smtClean="0">
                <a:solidFill>
                  <a:prstClr val="white"/>
                </a:solidFill>
                <a:latin typeface="Roboto Condensed Light" pitchFamily="2" charset="0"/>
                <a:ea typeface="Roboto Condensed Light" pitchFamily="2" charset="0"/>
              </a:rPr>
              <a:t>(4/</a:t>
            </a:r>
            <a:r>
              <a:rPr lang="de-DE" sz="4400" dirty="0">
                <a:solidFill>
                  <a:prstClr val="white"/>
                </a:solidFill>
                <a:latin typeface="Roboto Condensed Light" pitchFamily="2" charset="0"/>
                <a:ea typeface="Roboto Condensed Light" pitchFamily="2" charset="0"/>
              </a:rPr>
              <a:t>4</a:t>
            </a:r>
            <a:r>
              <a:rPr lang="de-DE" sz="4400" dirty="0" smtClean="0">
                <a:solidFill>
                  <a:prstClr val="white"/>
                </a:solidFill>
                <a:latin typeface="Roboto Condensed Light" pitchFamily="2" charset="0"/>
                <a:ea typeface="Roboto Condensed Light" pitchFamily="2" charset="0"/>
              </a:rPr>
              <a:t>)</a:t>
            </a:r>
            <a:endParaRPr lang="de-DE" sz="4400" dirty="0" smtClean="0">
              <a:solidFill>
                <a:prstClr val="white"/>
              </a:solidFill>
              <a:latin typeface="Roboto Condensed Light" pitchFamily="2" charset="0"/>
              <a:ea typeface="Roboto Condensed Light" pitchFamily="2" charset="0"/>
            </a:endParaRPr>
          </a:p>
        </p:txBody>
      </p:sp>
      <p:sp>
        <p:nvSpPr>
          <p:cNvPr id="6" name="Textfeld 5"/>
          <p:cNvSpPr txBox="1"/>
          <p:nvPr/>
        </p:nvSpPr>
        <p:spPr>
          <a:xfrm>
            <a:off x="539552" y="1491630"/>
            <a:ext cx="7848872" cy="961802"/>
          </a:xfrm>
          <a:prstGeom prst="rect">
            <a:avLst/>
          </a:prstGeom>
          <a:noFill/>
        </p:spPr>
        <p:txBody>
          <a:bodyPr wrap="square" rtlCol="0">
            <a:spAutoFit/>
          </a:bodyPr>
          <a:lstStyle/>
          <a:p>
            <a:pPr marL="285750" indent="-285750">
              <a:spcBef>
                <a:spcPts val="300"/>
              </a:spcBef>
              <a:spcAft>
                <a:spcPts val="1200"/>
              </a:spcAft>
              <a:buClr>
                <a:srgbClr val="2D6EA6"/>
              </a:buClr>
              <a:buFont typeface="Arial"/>
              <a:buChar char="•"/>
              <a:defRPr sz="1800"/>
            </a:pPr>
            <a:r>
              <a:rPr lang="de-DE" sz="2200" spc="-41" dirty="0" err="1" smtClean="0">
                <a:solidFill>
                  <a:srgbClr val="323232"/>
                </a:solidFill>
                <a:latin typeface="Roboto Condensed Bold"/>
                <a:ea typeface="Roboto" pitchFamily="2" charset="0"/>
                <a:cs typeface="Roboto Condensed Bold"/>
              </a:rPr>
              <a:t>Buying</a:t>
            </a:r>
            <a:r>
              <a:rPr lang="de-DE" sz="2200" spc="-41" dirty="0" smtClean="0">
                <a:solidFill>
                  <a:srgbClr val="323232"/>
                </a:solidFill>
                <a:latin typeface="Roboto Condensed Bold"/>
                <a:ea typeface="Roboto" pitchFamily="2" charset="0"/>
                <a:cs typeface="Roboto Condensed Bold"/>
              </a:rPr>
              <a:t> </a:t>
            </a:r>
            <a:r>
              <a:rPr lang="de-DE" sz="2200" spc="-41" dirty="0" err="1" smtClean="0">
                <a:solidFill>
                  <a:srgbClr val="323232"/>
                </a:solidFill>
                <a:latin typeface="Roboto Condensed Bold"/>
                <a:ea typeface="Roboto" pitchFamily="2" charset="0"/>
                <a:cs typeface="Roboto Condensed Bold"/>
              </a:rPr>
              <a:t>Intent</a:t>
            </a:r>
            <a:r>
              <a:rPr lang="de-DE" sz="2200" spc="-41" dirty="0" smtClean="0">
                <a:solidFill>
                  <a:srgbClr val="323232"/>
                </a:solidFill>
                <a:latin typeface="Roboto Condensed Bold"/>
                <a:ea typeface="Roboto" pitchFamily="2" charset="0"/>
                <a:cs typeface="Roboto Condensed Bold"/>
              </a:rPr>
              <a:t> sticht </a:t>
            </a:r>
            <a:r>
              <a:rPr lang="de-DE" sz="2200" spc="-41" dirty="0" err="1" smtClean="0">
                <a:solidFill>
                  <a:srgbClr val="323232"/>
                </a:solidFill>
                <a:latin typeface="Roboto Condensed Bold"/>
                <a:ea typeface="Roboto" pitchFamily="2" charset="0"/>
                <a:cs typeface="Roboto Condensed Bold"/>
              </a:rPr>
              <a:t>Sozio</a:t>
            </a:r>
            <a:r>
              <a:rPr lang="de-DE" sz="2200" spc="-41" dirty="0" smtClean="0">
                <a:solidFill>
                  <a:srgbClr val="323232"/>
                </a:solidFill>
                <a:latin typeface="Roboto Condensed Bold"/>
                <a:ea typeface="Roboto" pitchFamily="2" charset="0"/>
                <a:cs typeface="Roboto Condensed Bold"/>
              </a:rPr>
              <a:t>/Demografie</a:t>
            </a:r>
          </a:p>
          <a:p>
            <a:pPr marL="742950" lvl="1" indent="-285750">
              <a:spcBef>
                <a:spcPts val="300"/>
              </a:spcBef>
              <a:spcAft>
                <a:spcPts val="1200"/>
              </a:spcAft>
              <a:buClr>
                <a:srgbClr val="2D6EA6"/>
              </a:buClr>
              <a:buFont typeface="Arial"/>
              <a:buChar char="•"/>
              <a:defRPr sz="1800"/>
            </a:pPr>
            <a:r>
              <a:rPr lang="de-DE" sz="2200" b="1" spc="-41" dirty="0" smtClean="0">
                <a:solidFill>
                  <a:srgbClr val="323232"/>
                </a:solidFill>
                <a:latin typeface="Roboto Condensed Bold"/>
                <a:ea typeface="Roboto" pitchFamily="2" charset="0"/>
                <a:cs typeface="Roboto Condensed Bold"/>
              </a:rPr>
              <a:t>Segmente nicht noch kombinieren...</a:t>
            </a:r>
            <a:endParaRPr lang="de-DE" sz="2200" b="1" spc="-41" dirty="0">
              <a:solidFill>
                <a:srgbClr val="323232"/>
              </a:solidFill>
              <a:latin typeface="Roboto Condensed Bold"/>
              <a:ea typeface="Roboto" pitchFamily="2" charset="0"/>
              <a:cs typeface="Roboto Condensed Bold"/>
            </a:endParaRPr>
          </a:p>
        </p:txBody>
      </p:sp>
      <p:sp>
        <p:nvSpPr>
          <p:cNvPr id="2" name="Oval 1"/>
          <p:cNvSpPr/>
          <p:nvPr/>
        </p:nvSpPr>
        <p:spPr>
          <a:xfrm>
            <a:off x="5796136" y="1995686"/>
            <a:ext cx="2376264" cy="2304256"/>
          </a:xfrm>
          <a:prstGeom prst="ellipse">
            <a:avLst/>
          </a:prstGeom>
          <a:noFill/>
          <a:ln w="57150" cmpd="sng">
            <a:solidFill>
              <a:srgbClr val="457EB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9"/>
          <p:cNvSpPr/>
          <p:nvPr/>
        </p:nvSpPr>
        <p:spPr>
          <a:xfrm>
            <a:off x="4355976" y="2787774"/>
            <a:ext cx="2007840" cy="1851670"/>
          </a:xfrm>
          <a:prstGeom prst="ellipse">
            <a:avLst/>
          </a:prstGeom>
          <a:noFill/>
          <a:ln w="57150" cmpd="sng">
            <a:solidFill>
              <a:srgbClr val="457EB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extfeld 10"/>
          <p:cNvSpPr txBox="1"/>
          <p:nvPr/>
        </p:nvSpPr>
        <p:spPr>
          <a:xfrm>
            <a:off x="4932040" y="3579862"/>
            <a:ext cx="792088" cy="338554"/>
          </a:xfrm>
          <a:prstGeom prst="rect">
            <a:avLst/>
          </a:prstGeom>
          <a:noFill/>
        </p:spPr>
        <p:txBody>
          <a:bodyPr wrap="square" rtlCol="0">
            <a:spAutoFit/>
          </a:bodyPr>
          <a:lstStyle/>
          <a:p>
            <a:r>
              <a:rPr lang="de-DE" sz="1600" kern="0" dirty="0" smtClean="0">
                <a:solidFill>
                  <a:schemeClr val="tx1">
                    <a:lumMod val="50000"/>
                    <a:lumOff val="50000"/>
                  </a:schemeClr>
                </a:solidFill>
                <a:latin typeface="Roboto Condensed" pitchFamily="2" charset="0"/>
                <a:ea typeface="Roboto Condensed" pitchFamily="2" charset="0"/>
              </a:rPr>
              <a:t>Frauen</a:t>
            </a:r>
            <a:endParaRPr lang="de-DE" sz="1600" kern="0" dirty="0" smtClean="0">
              <a:solidFill>
                <a:schemeClr val="tx1">
                  <a:lumMod val="50000"/>
                  <a:lumOff val="50000"/>
                </a:schemeClr>
              </a:solidFill>
              <a:latin typeface="Roboto Condensed" pitchFamily="2" charset="0"/>
              <a:ea typeface="Roboto Condensed" pitchFamily="2" charset="0"/>
            </a:endParaRPr>
          </a:p>
        </p:txBody>
      </p:sp>
      <p:sp>
        <p:nvSpPr>
          <p:cNvPr id="12" name="Textfeld 11"/>
          <p:cNvSpPr txBox="1"/>
          <p:nvPr/>
        </p:nvSpPr>
        <p:spPr>
          <a:xfrm>
            <a:off x="6300192" y="2427734"/>
            <a:ext cx="1440160" cy="830997"/>
          </a:xfrm>
          <a:prstGeom prst="rect">
            <a:avLst/>
          </a:prstGeom>
          <a:noFill/>
        </p:spPr>
        <p:txBody>
          <a:bodyPr wrap="square" rtlCol="0">
            <a:spAutoFit/>
          </a:bodyPr>
          <a:lstStyle/>
          <a:p>
            <a:pPr algn="ctr"/>
            <a:r>
              <a:rPr lang="de-DE" sz="1600" kern="0" dirty="0" smtClean="0">
                <a:solidFill>
                  <a:schemeClr val="tx1">
                    <a:lumMod val="50000"/>
                    <a:lumOff val="50000"/>
                  </a:schemeClr>
                </a:solidFill>
                <a:latin typeface="Roboto Condensed" pitchFamily="2" charset="0"/>
                <a:ea typeface="Roboto Condensed" pitchFamily="2" charset="0"/>
              </a:rPr>
              <a:t>Kauf-interessenten „Kinderwagen“</a:t>
            </a:r>
            <a:endParaRPr lang="de-DE" sz="1600" kern="0" dirty="0" smtClean="0">
              <a:solidFill>
                <a:schemeClr val="tx1">
                  <a:lumMod val="50000"/>
                  <a:lumOff val="50000"/>
                </a:schemeClr>
              </a:solidFill>
              <a:latin typeface="Roboto Condensed" pitchFamily="2" charset="0"/>
              <a:ea typeface="Roboto Condensed" pitchFamily="2" charset="0"/>
            </a:endParaRPr>
          </a:p>
        </p:txBody>
      </p:sp>
    </p:spTree>
    <p:extLst>
      <p:ext uri="{BB962C8B-B14F-4D97-AF65-F5344CB8AC3E}">
        <p14:creationId xmlns:p14="http://schemas.microsoft.com/office/powerpoint/2010/main" val="148313134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67544" y="987574"/>
            <a:ext cx="5410944" cy="3024336"/>
          </a:xfrm>
        </p:spPr>
        <p:txBody>
          <a:bodyPr/>
          <a:lstStyle/>
          <a:p>
            <a:pPr defTabSz="912813">
              <a:spcAft>
                <a:spcPts val="600"/>
              </a:spcAft>
            </a:pPr>
            <a:r>
              <a:rPr lang="de-DE" sz="1600" b="0" kern="0" dirty="0" smtClean="0">
                <a:solidFill>
                  <a:srgbClr val="2D6EA6"/>
                </a:solidFill>
                <a:latin typeface="Roboto Condensed" panose="02000000000000000000" pitchFamily="2" charset="0"/>
                <a:ea typeface="Roboto Condensed" panose="02000000000000000000" pitchFamily="2" charset="0"/>
                <a:cs typeface="Arial Narrow"/>
              </a:rPr>
              <a:t>EXKURS</a:t>
            </a:r>
            <a:br>
              <a:rPr lang="de-DE" sz="1600" b="0" kern="0" dirty="0" smtClean="0">
                <a:solidFill>
                  <a:srgbClr val="2D6EA6"/>
                </a:solidFill>
                <a:latin typeface="Roboto Condensed" panose="02000000000000000000" pitchFamily="2" charset="0"/>
                <a:ea typeface="Roboto Condensed" panose="02000000000000000000" pitchFamily="2" charset="0"/>
                <a:cs typeface="Arial Narrow"/>
              </a:rPr>
            </a:br>
            <a:r>
              <a:rPr lang="de-DE" sz="1600" b="0" kern="0" dirty="0">
                <a:solidFill>
                  <a:srgbClr val="2D6EA6"/>
                </a:solidFill>
                <a:latin typeface="Roboto Condensed" panose="02000000000000000000" pitchFamily="2" charset="0"/>
                <a:ea typeface="Roboto Condensed" panose="02000000000000000000" pitchFamily="2" charset="0"/>
                <a:cs typeface="Arial Narrow"/>
              </a:rPr>
              <a:t/>
            </a:r>
            <a:br>
              <a:rPr lang="de-DE" sz="1600" b="0" kern="0" dirty="0">
                <a:solidFill>
                  <a:srgbClr val="2D6EA6"/>
                </a:solidFill>
                <a:latin typeface="Roboto Condensed" panose="02000000000000000000" pitchFamily="2" charset="0"/>
                <a:ea typeface="Roboto Condensed" panose="02000000000000000000" pitchFamily="2" charset="0"/>
                <a:cs typeface="Arial Narrow"/>
              </a:rPr>
            </a:br>
            <a:r>
              <a:rPr lang="de-DE" sz="3400" b="0" kern="0" dirty="0" err="1" smtClean="0">
                <a:solidFill>
                  <a:srgbClr val="2D6EA6"/>
                </a:solidFill>
                <a:latin typeface="Roboto Condensed Bold"/>
                <a:ea typeface="Roboto Condensed" panose="02000000000000000000" pitchFamily="2" charset="0"/>
                <a:cs typeface="Roboto Condensed Bold"/>
              </a:rPr>
              <a:t>Targeting</a:t>
            </a:r>
            <a:r>
              <a:rPr lang="de-DE" sz="3400" b="0" kern="0" dirty="0" smtClean="0">
                <a:solidFill>
                  <a:srgbClr val="2D6EA6"/>
                </a:solidFill>
                <a:latin typeface="Roboto Condensed Bold"/>
                <a:ea typeface="Roboto Condensed" panose="02000000000000000000" pitchFamily="2" charset="0"/>
                <a:cs typeface="Roboto Condensed Bold"/>
              </a:rPr>
              <a:t> auf Nutzerdaten:</a:t>
            </a:r>
            <a:br>
              <a:rPr lang="de-DE" sz="3400" b="0" kern="0" dirty="0" smtClean="0">
                <a:solidFill>
                  <a:srgbClr val="2D6EA6"/>
                </a:solidFill>
                <a:latin typeface="Roboto Condensed Bold"/>
                <a:ea typeface="Roboto Condensed" panose="02000000000000000000" pitchFamily="2" charset="0"/>
                <a:cs typeface="Roboto Condensed Bold"/>
              </a:rPr>
            </a:br>
            <a:r>
              <a:rPr lang="de-DE" sz="3400" b="0" kern="0" dirty="0" smtClean="0">
                <a:solidFill>
                  <a:srgbClr val="2D6EA6"/>
                </a:solidFill>
                <a:latin typeface="Roboto Condensed Bold"/>
                <a:ea typeface="Roboto Condensed" panose="02000000000000000000" pitchFamily="2" charset="0"/>
                <a:cs typeface="Roboto Condensed Bold"/>
              </a:rPr>
              <a:t>Status Quo der </a:t>
            </a:r>
            <a:br>
              <a:rPr lang="de-DE" sz="3400" b="0" kern="0" dirty="0" smtClean="0">
                <a:solidFill>
                  <a:srgbClr val="2D6EA6"/>
                </a:solidFill>
                <a:latin typeface="Roboto Condensed Bold"/>
                <a:ea typeface="Roboto Condensed" panose="02000000000000000000" pitchFamily="2" charset="0"/>
                <a:cs typeface="Roboto Condensed Bold"/>
              </a:rPr>
            </a:br>
            <a:r>
              <a:rPr lang="de-DE" sz="3400" b="0" kern="0" dirty="0" smtClean="0">
                <a:solidFill>
                  <a:srgbClr val="2D6EA6"/>
                </a:solidFill>
                <a:latin typeface="Roboto Condensed Bold"/>
                <a:ea typeface="Roboto Condensed" panose="02000000000000000000" pitchFamily="2" charset="0"/>
                <a:cs typeface="Roboto Condensed Bold"/>
              </a:rPr>
              <a:t>programmatischen </a:t>
            </a:r>
            <a:br>
              <a:rPr lang="de-DE" sz="3400" b="0" kern="0" dirty="0" smtClean="0">
                <a:solidFill>
                  <a:srgbClr val="2D6EA6"/>
                </a:solidFill>
                <a:latin typeface="Roboto Condensed Bold"/>
                <a:ea typeface="Roboto Condensed" panose="02000000000000000000" pitchFamily="2" charset="0"/>
                <a:cs typeface="Roboto Condensed Bold"/>
              </a:rPr>
            </a:br>
            <a:r>
              <a:rPr lang="de-DE" sz="3400" b="0" kern="0" dirty="0" smtClean="0">
                <a:solidFill>
                  <a:srgbClr val="2D6EA6"/>
                </a:solidFill>
                <a:latin typeface="Roboto Condensed Bold"/>
                <a:ea typeface="Roboto Condensed" panose="02000000000000000000" pitchFamily="2" charset="0"/>
                <a:cs typeface="Roboto Condensed Bold"/>
              </a:rPr>
              <a:t>Online-Werbung</a:t>
            </a:r>
            <a:br>
              <a:rPr lang="de-DE" sz="3400" b="0" kern="0" dirty="0" smtClean="0">
                <a:solidFill>
                  <a:srgbClr val="2D6EA6"/>
                </a:solidFill>
                <a:latin typeface="Roboto Condensed Bold"/>
                <a:ea typeface="Roboto Condensed" panose="02000000000000000000" pitchFamily="2" charset="0"/>
                <a:cs typeface="Roboto Condensed Bold"/>
              </a:rPr>
            </a:br>
            <a:r>
              <a:rPr lang="de-DE" sz="3400" b="0" kern="0" dirty="0" smtClean="0">
                <a:solidFill>
                  <a:srgbClr val="2D6EA6"/>
                </a:solidFill>
                <a:latin typeface="Roboto Condensed Bold"/>
                <a:ea typeface="Roboto Condensed" panose="02000000000000000000" pitchFamily="2" charset="0"/>
                <a:cs typeface="Roboto Condensed Bold"/>
              </a:rPr>
              <a:t>(</a:t>
            </a:r>
            <a:r>
              <a:rPr lang="de-DE" sz="3400" b="0" kern="0" dirty="0" smtClean="0">
                <a:solidFill>
                  <a:srgbClr val="2D6EA6"/>
                </a:solidFill>
                <a:latin typeface="Roboto Condensed Bold"/>
                <a:ea typeface="Roboto Condensed" panose="02000000000000000000" pitchFamily="2" charset="0"/>
                <a:cs typeface="Roboto Condensed Bold"/>
              </a:rPr>
              <a:t>Studie 2016</a:t>
            </a:r>
            <a:r>
              <a:rPr lang="de-DE" sz="3400" b="0" kern="0" dirty="0" smtClean="0">
                <a:solidFill>
                  <a:srgbClr val="2D6EA6"/>
                </a:solidFill>
                <a:latin typeface="Roboto Condensed Bold"/>
                <a:ea typeface="Roboto Condensed" panose="02000000000000000000" pitchFamily="2" charset="0"/>
                <a:cs typeface="Roboto Condensed Bold"/>
              </a:rPr>
              <a:t>)</a:t>
            </a:r>
            <a:endParaRPr lang="de-DE" sz="3400" b="0" kern="0" dirty="0">
              <a:solidFill>
                <a:srgbClr val="2D6EA6"/>
              </a:solidFill>
              <a:latin typeface="Roboto Condensed Bold"/>
              <a:ea typeface="Roboto Condensed" panose="02000000000000000000" pitchFamily="2" charset="0"/>
              <a:cs typeface="Roboto Condensed Bold"/>
            </a:endParaRPr>
          </a:p>
        </p:txBody>
      </p:sp>
    </p:spTree>
    <p:extLst>
      <p:ext uri="{BB962C8B-B14F-4D97-AF65-F5344CB8AC3E}">
        <p14:creationId xmlns:p14="http://schemas.microsoft.com/office/powerpoint/2010/main" val="392114140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0"/>
            <a:ext cx="9144000" cy="987574"/>
          </a:xfrm>
          <a:prstGeom prst="rect">
            <a:avLst/>
          </a:prstGeom>
          <a:solidFill>
            <a:srgbClr val="2D6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5" name="Title 2"/>
          <p:cNvSpPr txBox="1">
            <a:spLocks/>
          </p:cNvSpPr>
          <p:nvPr/>
        </p:nvSpPr>
        <p:spPr>
          <a:xfrm>
            <a:off x="386594" y="160934"/>
            <a:ext cx="8748464" cy="784843"/>
          </a:xfrm>
          <a:prstGeom prst="rect">
            <a:avLst/>
          </a:prstGeom>
          <a:noFill/>
        </p:spPr>
        <p:txBody>
          <a:bodyPr/>
          <a:lstStyle/>
          <a:p>
            <a:pPr>
              <a:spcBef>
                <a:spcPct val="0"/>
              </a:spcBef>
              <a:tabLst>
                <a:tab pos="2873375" algn="l"/>
              </a:tabLst>
              <a:defRPr/>
            </a:pPr>
            <a:r>
              <a:rPr lang="de-DE" sz="4400" dirty="0" smtClean="0">
                <a:solidFill>
                  <a:prstClr val="white"/>
                </a:solidFill>
                <a:latin typeface="Roboto Condensed Light" pitchFamily="2" charset="0"/>
                <a:ea typeface="Roboto Condensed Light" pitchFamily="2" charset="0"/>
              </a:rPr>
              <a:t>Studien-Design</a:t>
            </a:r>
            <a:endParaRPr lang="de-DE" sz="4400" dirty="0">
              <a:solidFill>
                <a:prstClr val="white"/>
              </a:solidFill>
              <a:latin typeface="Roboto Condensed Light" pitchFamily="2" charset="0"/>
              <a:ea typeface="Roboto Condensed Light" pitchFamily="2" charset="0"/>
            </a:endParaRPr>
          </a:p>
        </p:txBody>
      </p:sp>
      <p:sp>
        <p:nvSpPr>
          <p:cNvPr id="8" name="Textplatzhalter 5"/>
          <p:cNvSpPr txBox="1">
            <a:spLocks/>
          </p:cNvSpPr>
          <p:nvPr/>
        </p:nvSpPr>
        <p:spPr>
          <a:xfrm>
            <a:off x="467544" y="1275606"/>
            <a:ext cx="8208912" cy="3139321"/>
          </a:xfrm>
          <a:prstGeom prst="rect">
            <a:avLst/>
          </a:prstGeom>
          <a:noFill/>
        </p:spPr>
        <p:txBody>
          <a:bodyPr wrap="square" rtlCol="0">
            <a:spAutoFit/>
          </a:bodyPr>
          <a:lstStyle>
            <a:defPPr>
              <a:defRPr lang="de-DE"/>
            </a:defPPr>
            <a:lvl1pPr marL="285750" indent="-285750">
              <a:lnSpc>
                <a:spcPct val="150000"/>
              </a:lnSpc>
              <a:spcBef>
                <a:spcPts val="300"/>
              </a:spcBef>
              <a:spcAft>
                <a:spcPts val="600"/>
              </a:spcAft>
              <a:buClr>
                <a:srgbClr val="2D6EA6"/>
              </a:buClr>
              <a:buFont typeface="Arial"/>
              <a:buChar char="•"/>
              <a:defRPr spc="-41">
                <a:solidFill>
                  <a:srgbClr val="323232"/>
                </a:solidFill>
                <a:latin typeface="Roboto Condensed Bold"/>
                <a:ea typeface="Roboto" pitchFamily="2" charset="0"/>
                <a:cs typeface="Roboto Condensed Bold"/>
              </a:defRPr>
            </a:lvl1pPr>
          </a:lstStyle>
          <a:p>
            <a:pPr marL="285750" lvl="1" indent="-285750">
              <a:lnSpc>
                <a:spcPct val="150000"/>
              </a:lnSpc>
              <a:spcBef>
                <a:spcPts val="300"/>
              </a:spcBef>
              <a:spcAft>
                <a:spcPts val="600"/>
              </a:spcAft>
              <a:buClr>
                <a:srgbClr val="2D6EA6"/>
              </a:buClr>
              <a:buFont typeface="Arial"/>
              <a:buChar char="•"/>
              <a:defRPr sz="1800"/>
            </a:pPr>
            <a:r>
              <a:rPr lang="de-DE" spc="-41" dirty="0">
                <a:solidFill>
                  <a:srgbClr val="323232"/>
                </a:solidFill>
                <a:latin typeface="Roboto Condensed Bold"/>
                <a:ea typeface="Roboto" pitchFamily="2" charset="0"/>
                <a:cs typeface="Roboto Condensed Bold"/>
              </a:rPr>
              <a:t>Grundgesamtheit Werbetreibende und Mediaagenturen</a:t>
            </a:r>
          </a:p>
          <a:p>
            <a:pPr marL="285750" lvl="1" indent="-285750">
              <a:lnSpc>
                <a:spcPct val="150000"/>
              </a:lnSpc>
              <a:spcBef>
                <a:spcPts val="300"/>
              </a:spcBef>
              <a:spcAft>
                <a:spcPts val="600"/>
              </a:spcAft>
              <a:buClr>
                <a:srgbClr val="2D6EA6"/>
              </a:buClr>
              <a:buFont typeface="Arial"/>
              <a:buChar char="•"/>
              <a:defRPr sz="1800"/>
            </a:pPr>
            <a:r>
              <a:rPr lang="de-DE" spc="-41" dirty="0">
                <a:solidFill>
                  <a:srgbClr val="323232"/>
                </a:solidFill>
                <a:latin typeface="Roboto Condensed Bold"/>
                <a:ea typeface="Roboto" pitchFamily="2" charset="0"/>
                <a:cs typeface="Roboto Condensed Bold"/>
              </a:rPr>
              <a:t>Einladung per Mail an 1.252 Empfänger</a:t>
            </a:r>
          </a:p>
          <a:p>
            <a:pPr marL="285750" lvl="1" indent="-285750">
              <a:lnSpc>
                <a:spcPct val="150000"/>
              </a:lnSpc>
              <a:spcBef>
                <a:spcPts val="300"/>
              </a:spcBef>
              <a:spcAft>
                <a:spcPts val="600"/>
              </a:spcAft>
              <a:buClr>
                <a:srgbClr val="2D6EA6"/>
              </a:buClr>
              <a:buFont typeface="Arial"/>
              <a:buChar char="•"/>
              <a:defRPr sz="1800"/>
            </a:pPr>
            <a:r>
              <a:rPr lang="de-DE" spc="-41" dirty="0">
                <a:solidFill>
                  <a:srgbClr val="323232"/>
                </a:solidFill>
                <a:latin typeface="Roboto Condensed Bold"/>
                <a:ea typeface="Roboto" pitchFamily="2" charset="0"/>
                <a:cs typeface="Roboto Condensed Bold"/>
              </a:rPr>
              <a:t>Research-Tool Survey </a:t>
            </a:r>
            <a:r>
              <a:rPr lang="de-DE" spc="-41" dirty="0" err="1">
                <a:solidFill>
                  <a:srgbClr val="323232"/>
                </a:solidFill>
                <a:latin typeface="Roboto Condensed Bold"/>
                <a:ea typeface="Roboto" pitchFamily="2" charset="0"/>
                <a:cs typeface="Roboto Condensed Bold"/>
              </a:rPr>
              <a:t>Monkey</a:t>
            </a:r>
            <a:endParaRPr lang="de-DE" spc="-41" dirty="0">
              <a:solidFill>
                <a:srgbClr val="323232"/>
              </a:solidFill>
              <a:latin typeface="Roboto Condensed Bold"/>
              <a:ea typeface="Roboto" pitchFamily="2" charset="0"/>
              <a:cs typeface="Roboto Condensed Bold"/>
            </a:endParaRPr>
          </a:p>
          <a:p>
            <a:pPr marL="285750" lvl="1" indent="-285750">
              <a:lnSpc>
                <a:spcPct val="150000"/>
              </a:lnSpc>
              <a:spcBef>
                <a:spcPts val="300"/>
              </a:spcBef>
              <a:spcAft>
                <a:spcPts val="600"/>
              </a:spcAft>
              <a:buClr>
                <a:srgbClr val="2D6EA6"/>
              </a:buClr>
              <a:buFont typeface="Arial"/>
              <a:buChar char="•"/>
              <a:defRPr sz="1800"/>
            </a:pPr>
            <a:r>
              <a:rPr lang="de-DE" spc="-41" dirty="0" err="1">
                <a:solidFill>
                  <a:srgbClr val="323232"/>
                </a:solidFill>
                <a:latin typeface="Roboto Condensed Bold"/>
                <a:ea typeface="Roboto" pitchFamily="2" charset="0"/>
                <a:cs typeface="Roboto Condensed Bold"/>
              </a:rPr>
              <a:t>Feldzeit</a:t>
            </a:r>
            <a:r>
              <a:rPr lang="de-DE" spc="-41" dirty="0">
                <a:solidFill>
                  <a:srgbClr val="323232"/>
                </a:solidFill>
                <a:latin typeface="Roboto Condensed Bold"/>
                <a:ea typeface="Roboto" pitchFamily="2" charset="0"/>
                <a:cs typeface="Roboto Condensed Bold"/>
              </a:rPr>
              <a:t>:  3. – 25. August 2016</a:t>
            </a:r>
          </a:p>
          <a:p>
            <a:pPr marL="285750" lvl="1" indent="-285750">
              <a:lnSpc>
                <a:spcPct val="150000"/>
              </a:lnSpc>
              <a:spcBef>
                <a:spcPts val="300"/>
              </a:spcBef>
              <a:spcAft>
                <a:spcPts val="600"/>
              </a:spcAft>
              <a:buClr>
                <a:srgbClr val="2D6EA6"/>
              </a:buClr>
              <a:buFont typeface="Arial"/>
              <a:buChar char="•"/>
              <a:defRPr sz="1800"/>
            </a:pPr>
            <a:r>
              <a:rPr lang="de-DE" spc="-41" dirty="0">
                <a:solidFill>
                  <a:srgbClr val="323232"/>
                </a:solidFill>
                <a:latin typeface="Roboto Condensed Bold"/>
                <a:ea typeface="Roboto" pitchFamily="2" charset="0"/>
                <a:cs typeface="Roboto Condensed Bold"/>
              </a:rPr>
              <a:t>Beantwortungen insgesamt 106</a:t>
            </a:r>
          </a:p>
          <a:p>
            <a:pPr marL="285750" lvl="1" indent="-285750">
              <a:lnSpc>
                <a:spcPct val="150000"/>
              </a:lnSpc>
              <a:spcBef>
                <a:spcPts val="300"/>
              </a:spcBef>
              <a:spcAft>
                <a:spcPts val="600"/>
              </a:spcAft>
              <a:buClr>
                <a:srgbClr val="2D6EA6"/>
              </a:buClr>
              <a:buFont typeface="Arial"/>
              <a:buChar char="•"/>
              <a:defRPr sz="1800"/>
            </a:pPr>
            <a:r>
              <a:rPr lang="de-DE" spc="-41" dirty="0">
                <a:solidFill>
                  <a:srgbClr val="323232"/>
                </a:solidFill>
                <a:latin typeface="Roboto Condensed Bold"/>
                <a:ea typeface="Roboto" pitchFamily="2" charset="0"/>
                <a:cs typeface="Roboto Condensed Bold"/>
              </a:rPr>
              <a:t>davon 55 % aus (Media-) Agenturen und 30 % von Werbungtreibenden </a:t>
            </a:r>
          </a:p>
        </p:txBody>
      </p:sp>
    </p:spTree>
    <p:extLst>
      <p:ext uri="{BB962C8B-B14F-4D97-AF65-F5344CB8AC3E}">
        <p14:creationId xmlns:p14="http://schemas.microsoft.com/office/powerpoint/2010/main" val="189571525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back_ocean.png"/>
          <p:cNvPicPr>
            <a:picLocks noChangeAspect="1"/>
          </p:cNvPicPr>
          <p:nvPr/>
        </p:nvPicPr>
        <p:blipFill>
          <a:blip r:embed="rId3" cstate="print"/>
          <a:stretch>
            <a:fillRect/>
          </a:stretch>
        </p:blipFill>
        <p:spPr>
          <a:xfrm>
            <a:off x="0" y="0"/>
            <a:ext cx="9144000" cy="5143500"/>
          </a:xfrm>
          <a:prstGeom prst="rect">
            <a:avLst/>
          </a:prstGeom>
        </p:spPr>
      </p:pic>
      <p:sp>
        <p:nvSpPr>
          <p:cNvPr id="3" name="Rechteck 2"/>
          <p:cNvSpPr/>
          <p:nvPr/>
        </p:nvSpPr>
        <p:spPr>
          <a:xfrm>
            <a:off x="-14199" y="1853992"/>
            <a:ext cx="9144000" cy="1631216"/>
          </a:xfrm>
          <a:prstGeom prst="rect">
            <a:avLst/>
          </a:prstGeom>
        </p:spPr>
        <p:txBody>
          <a:bodyPr wrap="square">
            <a:spAutoFit/>
          </a:bodyPr>
          <a:lstStyle/>
          <a:p>
            <a:pPr algn="ctr" defTabSz="912813"/>
            <a:r>
              <a:rPr lang="de-DE" sz="5000" kern="0" dirty="0" smtClean="0">
                <a:solidFill>
                  <a:srgbClr val="FFFFFF"/>
                </a:solidFill>
                <a:latin typeface="Roboto Black" pitchFamily="2" charset="0"/>
                <a:ea typeface="Roboto Black" pitchFamily="2" charset="0"/>
                <a:cs typeface="Arial Narrow"/>
              </a:rPr>
              <a:t>Art von Daten </a:t>
            </a:r>
          </a:p>
          <a:p>
            <a:pPr algn="ctr" defTabSz="912813"/>
            <a:r>
              <a:rPr lang="de-DE" sz="5000" kern="0" dirty="0" smtClean="0">
                <a:solidFill>
                  <a:srgbClr val="FFFFFF"/>
                </a:solidFill>
                <a:latin typeface="Roboto Black" pitchFamily="2" charset="0"/>
                <a:ea typeface="Roboto Black" pitchFamily="2" charset="0"/>
                <a:cs typeface="Arial Narrow"/>
              </a:rPr>
              <a:t>in Nutzung?</a:t>
            </a:r>
            <a:endParaRPr lang="de-DE" sz="5000" dirty="0">
              <a:solidFill>
                <a:srgbClr val="FFFFFF"/>
              </a:solidFill>
              <a:latin typeface="Roboto Black" pitchFamily="2" charset="0"/>
              <a:ea typeface="Roboto Black" pitchFamily="2" charset="0"/>
              <a:cs typeface="Arial Narrow"/>
            </a:endParaRPr>
          </a:p>
        </p:txBody>
      </p:sp>
    </p:spTree>
    <p:extLst>
      <p:ext uri="{BB962C8B-B14F-4D97-AF65-F5344CB8AC3E}">
        <p14:creationId xmlns:p14="http://schemas.microsoft.com/office/powerpoint/2010/main" val="36559546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11" y="356436"/>
            <a:ext cx="8441622" cy="559130"/>
          </a:xfrm>
        </p:spPr>
        <p:txBody>
          <a:bodyPr/>
          <a:lstStyle/>
          <a:p>
            <a:r>
              <a:rPr lang="de-DE" sz="2400" cap="all" dirty="0">
                <a:latin typeface="Roboto Condensed Bold"/>
                <a:cs typeface="Roboto Condensed Bold"/>
              </a:rPr>
              <a:t>Soziodemographie lebt weiter. Und dominiert mit 94 </a:t>
            </a:r>
            <a:r>
              <a:rPr lang="de-DE" sz="2400" cap="all" dirty="0" smtClean="0">
                <a:latin typeface="Roboto Condensed Bold"/>
                <a:cs typeface="Roboto Condensed Bold"/>
              </a:rPr>
              <a:t>%– deutlich vor Kaufabsicht auf Platz 5.</a:t>
            </a:r>
            <a:endParaRPr lang="de-DE" sz="2400" cap="all" dirty="0">
              <a:latin typeface="Roboto Condensed Bold"/>
              <a:cs typeface="Roboto Condensed Bold"/>
            </a:endParaRPr>
          </a:p>
        </p:txBody>
      </p:sp>
      <p:graphicFrame>
        <p:nvGraphicFramePr>
          <p:cNvPr id="4" name="Diagramm 3"/>
          <p:cNvGraphicFramePr/>
          <p:nvPr>
            <p:extLst>
              <p:ext uri="{D42A27DB-BD31-4B8C-83A1-F6EECF244321}">
                <p14:modId xmlns:p14="http://schemas.microsoft.com/office/powerpoint/2010/main" val="1179390574"/>
              </p:ext>
            </p:extLst>
          </p:nvPr>
        </p:nvGraphicFramePr>
        <p:xfrm>
          <a:off x="323528" y="1131590"/>
          <a:ext cx="7920880" cy="3703960"/>
        </p:xfrm>
        <a:graphic>
          <a:graphicData uri="http://schemas.openxmlformats.org/drawingml/2006/chart">
            <c:chart xmlns:c="http://schemas.openxmlformats.org/drawingml/2006/chart" xmlns:r="http://schemas.openxmlformats.org/officeDocument/2006/relationships" r:id="rId3"/>
          </a:graphicData>
        </a:graphic>
      </p:graphicFrame>
      <p:sp>
        <p:nvSpPr>
          <p:cNvPr id="9" name="Freeform 89"/>
          <p:cNvSpPr>
            <a:spLocks noEditPoints="1"/>
          </p:cNvSpPr>
          <p:nvPr/>
        </p:nvSpPr>
        <p:spPr bwMode="auto">
          <a:xfrm>
            <a:off x="7801542" y="4443958"/>
            <a:ext cx="360040" cy="326920"/>
          </a:xfrm>
          <a:custGeom>
            <a:avLst/>
            <a:gdLst>
              <a:gd name="T0" fmla="*/ 93 w 185"/>
              <a:gd name="T1" fmla="*/ 0 h 168"/>
              <a:gd name="T2" fmla="*/ 0 w 185"/>
              <a:gd name="T3" fmla="*/ 76 h 168"/>
              <a:gd name="T4" fmla="*/ 26 w 185"/>
              <a:gd name="T5" fmla="*/ 128 h 168"/>
              <a:gd name="T6" fmla="*/ 17 w 185"/>
              <a:gd name="T7" fmla="*/ 168 h 168"/>
              <a:gd name="T8" fmla="*/ 67 w 185"/>
              <a:gd name="T9" fmla="*/ 148 h 168"/>
              <a:gd name="T10" fmla="*/ 93 w 185"/>
              <a:gd name="T11" fmla="*/ 152 h 168"/>
              <a:gd name="T12" fmla="*/ 185 w 185"/>
              <a:gd name="T13" fmla="*/ 76 h 168"/>
              <a:gd name="T14" fmla="*/ 93 w 185"/>
              <a:gd name="T15" fmla="*/ 0 h 168"/>
              <a:gd name="T16" fmla="*/ 93 w 185"/>
              <a:gd name="T17" fmla="*/ 143 h 168"/>
              <a:gd name="T18" fmla="*/ 69 w 185"/>
              <a:gd name="T19" fmla="*/ 140 h 168"/>
              <a:gd name="T20" fmla="*/ 67 w 185"/>
              <a:gd name="T21" fmla="*/ 140 h 168"/>
              <a:gd name="T22" fmla="*/ 63 w 185"/>
              <a:gd name="T23" fmla="*/ 141 h 168"/>
              <a:gd name="T24" fmla="*/ 29 w 185"/>
              <a:gd name="T25" fmla="*/ 155 h 168"/>
              <a:gd name="T26" fmla="*/ 34 w 185"/>
              <a:gd name="T27" fmla="*/ 130 h 168"/>
              <a:gd name="T28" fmla="*/ 31 w 185"/>
              <a:gd name="T29" fmla="*/ 122 h 168"/>
              <a:gd name="T30" fmla="*/ 8 w 185"/>
              <a:gd name="T31" fmla="*/ 76 h 168"/>
              <a:gd name="T32" fmla="*/ 93 w 185"/>
              <a:gd name="T33" fmla="*/ 8 h 168"/>
              <a:gd name="T34" fmla="*/ 177 w 185"/>
              <a:gd name="T35" fmla="*/ 76 h 168"/>
              <a:gd name="T36" fmla="*/ 93 w 185"/>
              <a:gd name="T37" fmla="*/ 14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 h="168">
                <a:moveTo>
                  <a:pt x="93" y="0"/>
                </a:moveTo>
                <a:cubicBezTo>
                  <a:pt x="41" y="0"/>
                  <a:pt x="0" y="34"/>
                  <a:pt x="0" y="76"/>
                </a:cubicBezTo>
                <a:cubicBezTo>
                  <a:pt x="0" y="96"/>
                  <a:pt x="10" y="115"/>
                  <a:pt x="26" y="128"/>
                </a:cubicBezTo>
                <a:cubicBezTo>
                  <a:pt x="17" y="168"/>
                  <a:pt x="17" y="168"/>
                  <a:pt x="17" y="168"/>
                </a:cubicBezTo>
                <a:cubicBezTo>
                  <a:pt x="67" y="148"/>
                  <a:pt x="67" y="148"/>
                  <a:pt x="67" y="148"/>
                </a:cubicBezTo>
                <a:cubicBezTo>
                  <a:pt x="75" y="150"/>
                  <a:pt x="84" y="152"/>
                  <a:pt x="93" y="152"/>
                </a:cubicBezTo>
                <a:cubicBezTo>
                  <a:pt x="144" y="152"/>
                  <a:pt x="185" y="118"/>
                  <a:pt x="185" y="76"/>
                </a:cubicBezTo>
                <a:cubicBezTo>
                  <a:pt x="185" y="34"/>
                  <a:pt x="144" y="0"/>
                  <a:pt x="93" y="0"/>
                </a:cubicBezTo>
                <a:close/>
                <a:moveTo>
                  <a:pt x="93" y="143"/>
                </a:moveTo>
                <a:cubicBezTo>
                  <a:pt x="85" y="143"/>
                  <a:pt x="76" y="142"/>
                  <a:pt x="69" y="140"/>
                </a:cubicBezTo>
                <a:cubicBezTo>
                  <a:pt x="68" y="140"/>
                  <a:pt x="67" y="140"/>
                  <a:pt x="67" y="140"/>
                </a:cubicBezTo>
                <a:cubicBezTo>
                  <a:pt x="65" y="140"/>
                  <a:pt x="64" y="140"/>
                  <a:pt x="63" y="141"/>
                </a:cubicBezTo>
                <a:cubicBezTo>
                  <a:pt x="29" y="155"/>
                  <a:pt x="29" y="155"/>
                  <a:pt x="29" y="155"/>
                </a:cubicBezTo>
                <a:cubicBezTo>
                  <a:pt x="34" y="130"/>
                  <a:pt x="34" y="130"/>
                  <a:pt x="34" y="130"/>
                </a:cubicBezTo>
                <a:cubicBezTo>
                  <a:pt x="35" y="127"/>
                  <a:pt x="34" y="124"/>
                  <a:pt x="31" y="122"/>
                </a:cubicBezTo>
                <a:cubicBezTo>
                  <a:pt x="16" y="109"/>
                  <a:pt x="8" y="93"/>
                  <a:pt x="8" y="76"/>
                </a:cubicBezTo>
                <a:cubicBezTo>
                  <a:pt x="8" y="38"/>
                  <a:pt x="46" y="8"/>
                  <a:pt x="93" y="8"/>
                </a:cubicBezTo>
                <a:cubicBezTo>
                  <a:pt x="139" y="8"/>
                  <a:pt x="177" y="38"/>
                  <a:pt x="177" y="76"/>
                </a:cubicBezTo>
                <a:cubicBezTo>
                  <a:pt x="177" y="113"/>
                  <a:pt x="139" y="143"/>
                  <a:pt x="93" y="143"/>
                </a:cubicBezTo>
                <a:close/>
              </a:path>
            </a:pathLst>
          </a:custGeom>
          <a:solidFill>
            <a:srgbClr val="323232"/>
          </a:solidFill>
          <a:ln>
            <a:noFill/>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10" name="Rechteck 9"/>
          <p:cNvSpPr/>
          <p:nvPr/>
        </p:nvSpPr>
        <p:spPr>
          <a:xfrm>
            <a:off x="7801541" y="4460135"/>
            <a:ext cx="370859" cy="276999"/>
          </a:xfrm>
          <a:prstGeom prst="rect">
            <a:avLst/>
          </a:prstGeom>
        </p:spPr>
        <p:txBody>
          <a:bodyPr wrap="square">
            <a:spAutoFit/>
          </a:bodyPr>
          <a:lstStyle/>
          <a:p>
            <a:pPr algn="ctr"/>
            <a:r>
              <a:rPr lang="de-DE" sz="1200" dirty="0" smtClean="0">
                <a:solidFill>
                  <a:srgbClr val="323232"/>
                </a:solidFill>
                <a:latin typeface="Roboto Condensed" pitchFamily="2" charset="0"/>
                <a:ea typeface="Roboto Condensed" pitchFamily="2" charset="0"/>
              </a:rPr>
              <a:t>54</a:t>
            </a:r>
            <a:endParaRPr lang="de-DE" sz="1200" dirty="0">
              <a:solidFill>
                <a:srgbClr val="323232"/>
              </a:solidFill>
              <a:latin typeface="Roboto Condensed" pitchFamily="2" charset="0"/>
              <a:ea typeface="Roboto Condensed" pitchFamily="2" charset="0"/>
            </a:endParaRPr>
          </a:p>
        </p:txBody>
      </p:sp>
      <p:sp>
        <p:nvSpPr>
          <p:cNvPr id="11" name="Freeform 154"/>
          <p:cNvSpPr>
            <a:spLocks noEditPoints="1"/>
          </p:cNvSpPr>
          <p:nvPr/>
        </p:nvSpPr>
        <p:spPr bwMode="auto">
          <a:xfrm>
            <a:off x="7487953" y="4683114"/>
            <a:ext cx="324407" cy="264900"/>
          </a:xfrm>
          <a:custGeom>
            <a:avLst/>
            <a:gdLst>
              <a:gd name="T0" fmla="*/ 111 w 186"/>
              <a:gd name="T1" fmla="*/ 95 h 152"/>
              <a:gd name="T2" fmla="*/ 122 w 186"/>
              <a:gd name="T3" fmla="*/ 55 h 152"/>
              <a:gd name="T4" fmla="*/ 110 w 186"/>
              <a:gd name="T5" fmla="*/ 3 h 152"/>
              <a:gd name="T6" fmla="*/ 80 w 186"/>
              <a:gd name="T7" fmla="*/ 4 h 152"/>
              <a:gd name="T8" fmla="*/ 64 w 186"/>
              <a:gd name="T9" fmla="*/ 54 h 152"/>
              <a:gd name="T10" fmla="*/ 74 w 186"/>
              <a:gd name="T11" fmla="*/ 95 h 152"/>
              <a:gd name="T12" fmla="*/ 29 w 186"/>
              <a:gd name="T13" fmla="*/ 147 h 152"/>
              <a:gd name="T14" fmla="*/ 152 w 186"/>
              <a:gd name="T15" fmla="*/ 152 h 152"/>
              <a:gd name="T16" fmla="*/ 126 w 186"/>
              <a:gd name="T17" fmla="*/ 115 h 152"/>
              <a:gd name="T18" fmla="*/ 61 w 186"/>
              <a:gd name="T19" fmla="*/ 123 h 152"/>
              <a:gd name="T20" fmla="*/ 83 w 186"/>
              <a:gd name="T21" fmla="*/ 95 h 152"/>
              <a:gd name="T22" fmla="*/ 72 w 186"/>
              <a:gd name="T23" fmla="*/ 68 h 152"/>
              <a:gd name="T24" fmla="*/ 72 w 186"/>
              <a:gd name="T25" fmla="*/ 51 h 152"/>
              <a:gd name="T26" fmla="*/ 84 w 186"/>
              <a:gd name="T27" fmla="*/ 12 h 152"/>
              <a:gd name="T28" fmla="*/ 98 w 186"/>
              <a:gd name="T29" fmla="*/ 8 h 152"/>
              <a:gd name="T30" fmla="*/ 114 w 186"/>
              <a:gd name="T31" fmla="*/ 23 h 152"/>
              <a:gd name="T32" fmla="*/ 113 w 186"/>
              <a:gd name="T33" fmla="*/ 57 h 152"/>
              <a:gd name="T34" fmla="*/ 112 w 186"/>
              <a:gd name="T35" fmla="*/ 69 h 152"/>
              <a:gd name="T36" fmla="*/ 124 w 186"/>
              <a:gd name="T37" fmla="*/ 123 h 152"/>
              <a:gd name="T38" fmla="*/ 147 w 186"/>
              <a:gd name="T39" fmla="*/ 143 h 152"/>
              <a:gd name="T40" fmla="*/ 20 w 186"/>
              <a:gd name="T41" fmla="*/ 113 h 152"/>
              <a:gd name="T42" fmla="*/ 29 w 186"/>
              <a:gd name="T43" fmla="*/ 69 h 152"/>
              <a:gd name="T44" fmla="*/ 29 w 186"/>
              <a:gd name="T45" fmla="*/ 68 h 152"/>
              <a:gd name="T46" fmla="*/ 29 w 186"/>
              <a:gd name="T47" fmla="*/ 55 h 152"/>
              <a:gd name="T48" fmla="*/ 35 w 186"/>
              <a:gd name="T49" fmla="*/ 28 h 152"/>
              <a:gd name="T50" fmla="*/ 46 w 186"/>
              <a:gd name="T51" fmla="*/ 25 h 152"/>
              <a:gd name="T52" fmla="*/ 53 w 186"/>
              <a:gd name="T53" fmla="*/ 22 h 152"/>
              <a:gd name="T54" fmla="*/ 46 w 186"/>
              <a:gd name="T55" fmla="*/ 17 h 152"/>
              <a:gd name="T56" fmla="*/ 18 w 186"/>
              <a:gd name="T57" fmla="*/ 36 h 152"/>
              <a:gd name="T58" fmla="*/ 22 w 186"/>
              <a:gd name="T59" fmla="*/ 74 h 152"/>
              <a:gd name="T60" fmla="*/ 18 w 186"/>
              <a:gd name="T61" fmla="*/ 105 h 152"/>
              <a:gd name="T62" fmla="*/ 4 w 186"/>
              <a:gd name="T63" fmla="*/ 135 h 152"/>
              <a:gd name="T64" fmla="*/ 27 w 186"/>
              <a:gd name="T65" fmla="*/ 126 h 152"/>
              <a:gd name="T66" fmla="*/ 20 w 186"/>
              <a:gd name="T67" fmla="*/ 113 h 152"/>
              <a:gd name="T68" fmla="*/ 158 w 186"/>
              <a:gd name="T69" fmla="*/ 91 h 152"/>
              <a:gd name="T70" fmla="*/ 164 w 186"/>
              <a:gd name="T71" fmla="*/ 59 h 152"/>
              <a:gd name="T72" fmla="*/ 153 w 186"/>
              <a:gd name="T73" fmla="*/ 20 h 152"/>
              <a:gd name="T74" fmla="*/ 131 w 186"/>
              <a:gd name="T75" fmla="*/ 18 h 152"/>
              <a:gd name="T76" fmla="*/ 134 w 186"/>
              <a:gd name="T77" fmla="*/ 26 h 152"/>
              <a:gd name="T78" fmla="*/ 149 w 186"/>
              <a:gd name="T79" fmla="*/ 27 h 152"/>
              <a:gd name="T80" fmla="*/ 159 w 186"/>
              <a:gd name="T81" fmla="*/ 39 h 152"/>
              <a:gd name="T82" fmla="*/ 156 w 186"/>
              <a:gd name="T83" fmla="*/ 61 h 152"/>
              <a:gd name="T84" fmla="*/ 157 w 186"/>
              <a:gd name="T85" fmla="*/ 69 h 152"/>
              <a:gd name="T86" fmla="*/ 150 w 186"/>
              <a:gd name="T87" fmla="*/ 91 h 152"/>
              <a:gd name="T88" fmla="*/ 177 w 186"/>
              <a:gd name="T89" fmla="*/ 126 h 152"/>
              <a:gd name="T90" fmla="*/ 163 w 186"/>
              <a:gd name="T91" fmla="*/ 135 h 152"/>
              <a:gd name="T92" fmla="*/ 186 w 186"/>
              <a:gd name="T93"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52">
                <a:moveTo>
                  <a:pt x="126" y="115"/>
                </a:moveTo>
                <a:cubicBezTo>
                  <a:pt x="126" y="115"/>
                  <a:pt x="111" y="111"/>
                  <a:pt x="111" y="95"/>
                </a:cubicBezTo>
                <a:cubicBezTo>
                  <a:pt x="111" y="81"/>
                  <a:pt x="117" y="76"/>
                  <a:pt x="120" y="73"/>
                </a:cubicBezTo>
                <a:cubicBezTo>
                  <a:pt x="120" y="73"/>
                  <a:pt x="125" y="69"/>
                  <a:pt x="122" y="55"/>
                </a:cubicBezTo>
                <a:cubicBezTo>
                  <a:pt x="127" y="47"/>
                  <a:pt x="129" y="35"/>
                  <a:pt x="122" y="19"/>
                </a:cubicBezTo>
                <a:cubicBezTo>
                  <a:pt x="118" y="10"/>
                  <a:pt x="115" y="5"/>
                  <a:pt x="110" y="3"/>
                </a:cubicBezTo>
                <a:cubicBezTo>
                  <a:pt x="106" y="0"/>
                  <a:pt x="102" y="0"/>
                  <a:pt x="98" y="0"/>
                </a:cubicBezTo>
                <a:cubicBezTo>
                  <a:pt x="90" y="0"/>
                  <a:pt x="83" y="2"/>
                  <a:pt x="80" y="4"/>
                </a:cubicBezTo>
                <a:cubicBezTo>
                  <a:pt x="72" y="8"/>
                  <a:pt x="66" y="12"/>
                  <a:pt x="61" y="25"/>
                </a:cubicBezTo>
                <a:cubicBezTo>
                  <a:pt x="56" y="36"/>
                  <a:pt x="62" y="48"/>
                  <a:pt x="64" y="54"/>
                </a:cubicBezTo>
                <a:cubicBezTo>
                  <a:pt x="61" y="68"/>
                  <a:pt x="66" y="73"/>
                  <a:pt x="66" y="73"/>
                </a:cubicBezTo>
                <a:cubicBezTo>
                  <a:pt x="68" y="76"/>
                  <a:pt x="74" y="81"/>
                  <a:pt x="74" y="95"/>
                </a:cubicBezTo>
                <a:cubicBezTo>
                  <a:pt x="74" y="111"/>
                  <a:pt x="59" y="115"/>
                  <a:pt x="59" y="115"/>
                </a:cubicBezTo>
                <a:cubicBezTo>
                  <a:pt x="50" y="118"/>
                  <a:pt x="29" y="125"/>
                  <a:pt x="29" y="147"/>
                </a:cubicBezTo>
                <a:cubicBezTo>
                  <a:pt x="29" y="147"/>
                  <a:pt x="29" y="152"/>
                  <a:pt x="34" y="152"/>
                </a:cubicBezTo>
                <a:cubicBezTo>
                  <a:pt x="152" y="152"/>
                  <a:pt x="152" y="152"/>
                  <a:pt x="152" y="152"/>
                </a:cubicBezTo>
                <a:cubicBezTo>
                  <a:pt x="156" y="152"/>
                  <a:pt x="156" y="147"/>
                  <a:pt x="156" y="147"/>
                </a:cubicBezTo>
                <a:cubicBezTo>
                  <a:pt x="156" y="125"/>
                  <a:pt x="136" y="118"/>
                  <a:pt x="126" y="115"/>
                </a:cubicBezTo>
                <a:close/>
                <a:moveTo>
                  <a:pt x="38" y="143"/>
                </a:moveTo>
                <a:cubicBezTo>
                  <a:pt x="40" y="131"/>
                  <a:pt x="51" y="127"/>
                  <a:pt x="61" y="123"/>
                </a:cubicBezTo>
                <a:cubicBezTo>
                  <a:pt x="62" y="123"/>
                  <a:pt x="62" y="123"/>
                  <a:pt x="62" y="123"/>
                </a:cubicBezTo>
                <a:cubicBezTo>
                  <a:pt x="69" y="121"/>
                  <a:pt x="83" y="112"/>
                  <a:pt x="83" y="95"/>
                </a:cubicBezTo>
                <a:cubicBezTo>
                  <a:pt x="83" y="80"/>
                  <a:pt x="77" y="73"/>
                  <a:pt x="73" y="69"/>
                </a:cubicBezTo>
                <a:cubicBezTo>
                  <a:pt x="73" y="69"/>
                  <a:pt x="72" y="68"/>
                  <a:pt x="72" y="68"/>
                </a:cubicBezTo>
                <a:cubicBezTo>
                  <a:pt x="72" y="67"/>
                  <a:pt x="71" y="64"/>
                  <a:pt x="73" y="56"/>
                </a:cubicBezTo>
                <a:cubicBezTo>
                  <a:pt x="73" y="53"/>
                  <a:pt x="72" y="51"/>
                  <a:pt x="72" y="51"/>
                </a:cubicBezTo>
                <a:cubicBezTo>
                  <a:pt x="70" y="45"/>
                  <a:pt x="65" y="36"/>
                  <a:pt x="69" y="28"/>
                </a:cubicBezTo>
                <a:cubicBezTo>
                  <a:pt x="73" y="17"/>
                  <a:pt x="77" y="15"/>
                  <a:pt x="84" y="12"/>
                </a:cubicBezTo>
                <a:cubicBezTo>
                  <a:pt x="84" y="12"/>
                  <a:pt x="84" y="12"/>
                  <a:pt x="85" y="11"/>
                </a:cubicBezTo>
                <a:cubicBezTo>
                  <a:pt x="86" y="10"/>
                  <a:pt x="92" y="8"/>
                  <a:pt x="98" y="8"/>
                </a:cubicBezTo>
                <a:cubicBezTo>
                  <a:pt x="101" y="8"/>
                  <a:pt x="104" y="9"/>
                  <a:pt x="106" y="10"/>
                </a:cubicBezTo>
                <a:cubicBezTo>
                  <a:pt x="108" y="11"/>
                  <a:pt x="111" y="14"/>
                  <a:pt x="114" y="23"/>
                </a:cubicBezTo>
                <a:cubicBezTo>
                  <a:pt x="121" y="38"/>
                  <a:pt x="117" y="47"/>
                  <a:pt x="115" y="50"/>
                </a:cubicBezTo>
                <a:cubicBezTo>
                  <a:pt x="113" y="52"/>
                  <a:pt x="113" y="54"/>
                  <a:pt x="113" y="57"/>
                </a:cubicBezTo>
                <a:cubicBezTo>
                  <a:pt x="115" y="64"/>
                  <a:pt x="114" y="67"/>
                  <a:pt x="114" y="67"/>
                </a:cubicBezTo>
                <a:cubicBezTo>
                  <a:pt x="114" y="67"/>
                  <a:pt x="113" y="69"/>
                  <a:pt x="112" y="69"/>
                </a:cubicBezTo>
                <a:cubicBezTo>
                  <a:pt x="109" y="73"/>
                  <a:pt x="103" y="80"/>
                  <a:pt x="103" y="95"/>
                </a:cubicBezTo>
                <a:cubicBezTo>
                  <a:pt x="103" y="112"/>
                  <a:pt x="116" y="121"/>
                  <a:pt x="124" y="123"/>
                </a:cubicBezTo>
                <a:cubicBezTo>
                  <a:pt x="124" y="123"/>
                  <a:pt x="124" y="123"/>
                  <a:pt x="124" y="123"/>
                </a:cubicBezTo>
                <a:cubicBezTo>
                  <a:pt x="135" y="127"/>
                  <a:pt x="145" y="131"/>
                  <a:pt x="147" y="143"/>
                </a:cubicBezTo>
                <a:lnTo>
                  <a:pt x="38" y="143"/>
                </a:lnTo>
                <a:close/>
                <a:moveTo>
                  <a:pt x="20" y="113"/>
                </a:moveTo>
                <a:cubicBezTo>
                  <a:pt x="26" y="112"/>
                  <a:pt x="36" y="105"/>
                  <a:pt x="36" y="91"/>
                </a:cubicBezTo>
                <a:cubicBezTo>
                  <a:pt x="36" y="78"/>
                  <a:pt x="32" y="72"/>
                  <a:pt x="29" y="69"/>
                </a:cubicBezTo>
                <a:cubicBezTo>
                  <a:pt x="29" y="69"/>
                  <a:pt x="29" y="69"/>
                  <a:pt x="29" y="69"/>
                </a:cubicBezTo>
                <a:cubicBezTo>
                  <a:pt x="29" y="69"/>
                  <a:pt x="29" y="69"/>
                  <a:pt x="29" y="68"/>
                </a:cubicBezTo>
                <a:cubicBezTo>
                  <a:pt x="29" y="68"/>
                  <a:pt x="28" y="66"/>
                  <a:pt x="29" y="61"/>
                </a:cubicBezTo>
                <a:cubicBezTo>
                  <a:pt x="30" y="59"/>
                  <a:pt x="29" y="57"/>
                  <a:pt x="29" y="55"/>
                </a:cubicBezTo>
                <a:cubicBezTo>
                  <a:pt x="27" y="52"/>
                  <a:pt x="24" y="45"/>
                  <a:pt x="26" y="39"/>
                </a:cubicBezTo>
                <a:cubicBezTo>
                  <a:pt x="30" y="30"/>
                  <a:pt x="31" y="30"/>
                  <a:pt x="35" y="28"/>
                </a:cubicBezTo>
                <a:cubicBezTo>
                  <a:pt x="36" y="28"/>
                  <a:pt x="36" y="27"/>
                  <a:pt x="37" y="27"/>
                </a:cubicBezTo>
                <a:cubicBezTo>
                  <a:pt x="38" y="27"/>
                  <a:pt x="42" y="25"/>
                  <a:pt x="46" y="25"/>
                </a:cubicBezTo>
                <a:cubicBezTo>
                  <a:pt x="48" y="25"/>
                  <a:pt x="50" y="25"/>
                  <a:pt x="52" y="26"/>
                </a:cubicBezTo>
                <a:cubicBezTo>
                  <a:pt x="52" y="25"/>
                  <a:pt x="52" y="23"/>
                  <a:pt x="53" y="22"/>
                </a:cubicBezTo>
                <a:cubicBezTo>
                  <a:pt x="53" y="20"/>
                  <a:pt x="54" y="19"/>
                  <a:pt x="55" y="18"/>
                </a:cubicBezTo>
                <a:cubicBezTo>
                  <a:pt x="52" y="17"/>
                  <a:pt x="49" y="17"/>
                  <a:pt x="46" y="17"/>
                </a:cubicBezTo>
                <a:cubicBezTo>
                  <a:pt x="40" y="17"/>
                  <a:pt x="34" y="19"/>
                  <a:pt x="32" y="20"/>
                </a:cubicBezTo>
                <a:cubicBezTo>
                  <a:pt x="25" y="23"/>
                  <a:pt x="22" y="26"/>
                  <a:pt x="18" y="36"/>
                </a:cubicBezTo>
                <a:cubicBezTo>
                  <a:pt x="15" y="45"/>
                  <a:pt x="19" y="54"/>
                  <a:pt x="21" y="59"/>
                </a:cubicBezTo>
                <a:cubicBezTo>
                  <a:pt x="18" y="70"/>
                  <a:pt x="22" y="74"/>
                  <a:pt x="22" y="74"/>
                </a:cubicBezTo>
                <a:cubicBezTo>
                  <a:pt x="24" y="76"/>
                  <a:pt x="27" y="80"/>
                  <a:pt x="27" y="91"/>
                </a:cubicBezTo>
                <a:cubicBezTo>
                  <a:pt x="27" y="103"/>
                  <a:pt x="18" y="105"/>
                  <a:pt x="18" y="105"/>
                </a:cubicBezTo>
                <a:cubicBezTo>
                  <a:pt x="10" y="108"/>
                  <a:pt x="0" y="114"/>
                  <a:pt x="0" y="130"/>
                </a:cubicBezTo>
                <a:cubicBezTo>
                  <a:pt x="0" y="130"/>
                  <a:pt x="0" y="135"/>
                  <a:pt x="4" y="135"/>
                </a:cubicBezTo>
                <a:cubicBezTo>
                  <a:pt x="23" y="135"/>
                  <a:pt x="23" y="135"/>
                  <a:pt x="23" y="135"/>
                </a:cubicBezTo>
                <a:cubicBezTo>
                  <a:pt x="24" y="132"/>
                  <a:pt x="25" y="129"/>
                  <a:pt x="27" y="126"/>
                </a:cubicBezTo>
                <a:cubicBezTo>
                  <a:pt x="9" y="126"/>
                  <a:pt x="9" y="126"/>
                  <a:pt x="9" y="126"/>
                </a:cubicBezTo>
                <a:cubicBezTo>
                  <a:pt x="10" y="118"/>
                  <a:pt x="15" y="115"/>
                  <a:pt x="20" y="113"/>
                </a:cubicBezTo>
                <a:close/>
                <a:moveTo>
                  <a:pt x="168" y="105"/>
                </a:moveTo>
                <a:cubicBezTo>
                  <a:pt x="168" y="105"/>
                  <a:pt x="158" y="103"/>
                  <a:pt x="158" y="91"/>
                </a:cubicBezTo>
                <a:cubicBezTo>
                  <a:pt x="158" y="80"/>
                  <a:pt x="161" y="76"/>
                  <a:pt x="163" y="74"/>
                </a:cubicBezTo>
                <a:cubicBezTo>
                  <a:pt x="163" y="74"/>
                  <a:pt x="167" y="70"/>
                  <a:pt x="164" y="59"/>
                </a:cubicBezTo>
                <a:cubicBezTo>
                  <a:pt x="167" y="54"/>
                  <a:pt x="171" y="45"/>
                  <a:pt x="167" y="36"/>
                </a:cubicBezTo>
                <a:cubicBezTo>
                  <a:pt x="163" y="26"/>
                  <a:pt x="160" y="23"/>
                  <a:pt x="153" y="20"/>
                </a:cubicBezTo>
                <a:cubicBezTo>
                  <a:pt x="151" y="19"/>
                  <a:pt x="145" y="17"/>
                  <a:pt x="139" y="17"/>
                </a:cubicBezTo>
                <a:cubicBezTo>
                  <a:pt x="136" y="17"/>
                  <a:pt x="133" y="17"/>
                  <a:pt x="131" y="18"/>
                </a:cubicBezTo>
                <a:cubicBezTo>
                  <a:pt x="132" y="21"/>
                  <a:pt x="133" y="24"/>
                  <a:pt x="133" y="26"/>
                </a:cubicBezTo>
                <a:cubicBezTo>
                  <a:pt x="133" y="26"/>
                  <a:pt x="134" y="26"/>
                  <a:pt x="134" y="26"/>
                </a:cubicBezTo>
                <a:cubicBezTo>
                  <a:pt x="135" y="25"/>
                  <a:pt x="137" y="25"/>
                  <a:pt x="139" y="25"/>
                </a:cubicBezTo>
                <a:cubicBezTo>
                  <a:pt x="144" y="25"/>
                  <a:pt x="148" y="27"/>
                  <a:pt x="149" y="27"/>
                </a:cubicBezTo>
                <a:cubicBezTo>
                  <a:pt x="149" y="27"/>
                  <a:pt x="150" y="28"/>
                  <a:pt x="150" y="28"/>
                </a:cubicBezTo>
                <a:cubicBezTo>
                  <a:pt x="154" y="30"/>
                  <a:pt x="156" y="30"/>
                  <a:pt x="159" y="39"/>
                </a:cubicBezTo>
                <a:cubicBezTo>
                  <a:pt x="162" y="45"/>
                  <a:pt x="159" y="52"/>
                  <a:pt x="157" y="55"/>
                </a:cubicBezTo>
                <a:cubicBezTo>
                  <a:pt x="156" y="57"/>
                  <a:pt x="156" y="59"/>
                  <a:pt x="156" y="61"/>
                </a:cubicBezTo>
                <a:cubicBezTo>
                  <a:pt x="157" y="66"/>
                  <a:pt x="157" y="68"/>
                  <a:pt x="157" y="68"/>
                </a:cubicBezTo>
                <a:cubicBezTo>
                  <a:pt x="157" y="69"/>
                  <a:pt x="157" y="69"/>
                  <a:pt x="157" y="69"/>
                </a:cubicBezTo>
                <a:cubicBezTo>
                  <a:pt x="156" y="69"/>
                  <a:pt x="156" y="69"/>
                  <a:pt x="156" y="69"/>
                </a:cubicBezTo>
                <a:cubicBezTo>
                  <a:pt x="154" y="72"/>
                  <a:pt x="150" y="78"/>
                  <a:pt x="150" y="91"/>
                </a:cubicBezTo>
                <a:cubicBezTo>
                  <a:pt x="150" y="105"/>
                  <a:pt x="160" y="112"/>
                  <a:pt x="165" y="113"/>
                </a:cubicBezTo>
                <a:cubicBezTo>
                  <a:pt x="171" y="115"/>
                  <a:pt x="176" y="118"/>
                  <a:pt x="177" y="126"/>
                </a:cubicBezTo>
                <a:cubicBezTo>
                  <a:pt x="159" y="126"/>
                  <a:pt x="159" y="126"/>
                  <a:pt x="159" y="126"/>
                </a:cubicBezTo>
                <a:cubicBezTo>
                  <a:pt x="160" y="129"/>
                  <a:pt x="162" y="132"/>
                  <a:pt x="163" y="135"/>
                </a:cubicBezTo>
                <a:cubicBezTo>
                  <a:pt x="181" y="135"/>
                  <a:pt x="181" y="135"/>
                  <a:pt x="181" y="135"/>
                </a:cubicBezTo>
                <a:cubicBezTo>
                  <a:pt x="186" y="135"/>
                  <a:pt x="186" y="130"/>
                  <a:pt x="186" y="130"/>
                </a:cubicBezTo>
                <a:cubicBezTo>
                  <a:pt x="186" y="114"/>
                  <a:pt x="175" y="108"/>
                  <a:pt x="168" y="105"/>
                </a:cubicBezTo>
                <a:close/>
              </a:path>
            </a:pathLst>
          </a:custGeom>
          <a:solidFill>
            <a:srgbClr val="323232"/>
          </a:solidFill>
          <a:ln>
            <a:noFill/>
          </a:ln>
        </p:spPr>
        <p:txBody>
          <a:bodyPr vert="horz" wrap="square" lIns="68580" tIns="34290" rIns="68580" bIns="34290" numCol="1" anchor="t" anchorCtr="0" compatLnSpc="1">
            <a:prstTxWarp prst="textNoShape">
              <a:avLst/>
            </a:prstTxWarp>
          </a:bodyPr>
          <a:lstStyle/>
          <a:p>
            <a:endParaRPr lang="en-US" sz="1350" dirty="0">
              <a:ln>
                <a:solidFill>
                  <a:srgbClr val="27ACBD"/>
                </a:solidFill>
              </a:ln>
              <a:solidFill>
                <a:srgbClr val="27ACBD"/>
              </a:solidFill>
            </a:endParaRPr>
          </a:p>
        </p:txBody>
      </p:sp>
      <p:sp>
        <p:nvSpPr>
          <p:cNvPr id="8" name="Textfeld 7"/>
          <p:cNvSpPr txBox="1"/>
          <p:nvPr/>
        </p:nvSpPr>
        <p:spPr>
          <a:xfrm>
            <a:off x="5766989" y="4758412"/>
            <a:ext cx="1829347" cy="246221"/>
          </a:xfrm>
          <a:prstGeom prst="rect">
            <a:avLst/>
          </a:prstGeom>
          <a:noFill/>
        </p:spPr>
        <p:txBody>
          <a:bodyPr wrap="none" rtlCol="0">
            <a:spAutoFit/>
          </a:bodyPr>
          <a:lstStyle/>
          <a:p>
            <a:r>
              <a:rPr lang="de-DE" sz="1000" dirty="0" smtClean="0">
                <a:solidFill>
                  <a:srgbClr val="9B9B9B"/>
                </a:solidFill>
                <a:latin typeface="Roboto Condensed" pitchFamily="2" charset="0"/>
                <a:ea typeface="Roboto Condensed" pitchFamily="2" charset="0"/>
              </a:rPr>
              <a:t>Quelle: Survey </a:t>
            </a:r>
            <a:r>
              <a:rPr lang="de-DE" sz="1000" dirty="0" err="1" smtClean="0">
                <a:solidFill>
                  <a:srgbClr val="9B9B9B"/>
                </a:solidFill>
                <a:latin typeface="Roboto Condensed" pitchFamily="2" charset="0"/>
                <a:ea typeface="Roboto Condensed" pitchFamily="2" charset="0"/>
              </a:rPr>
              <a:t>Monkey</a:t>
            </a:r>
            <a:r>
              <a:rPr lang="de-DE" sz="1000" dirty="0" smtClean="0">
                <a:solidFill>
                  <a:srgbClr val="9B9B9B"/>
                </a:solidFill>
                <a:latin typeface="Roboto Condensed" pitchFamily="2" charset="0"/>
                <a:ea typeface="Roboto Condensed" pitchFamily="2" charset="0"/>
              </a:rPr>
              <a:t> Sep 2016</a:t>
            </a:r>
            <a:endParaRPr lang="de-DE" sz="1000" dirty="0">
              <a:solidFill>
                <a:srgbClr val="9B9B9B"/>
              </a:solidFill>
              <a:latin typeface="Roboto Condensed" pitchFamily="2" charset="0"/>
              <a:ea typeface="Roboto Condensed" pitchFamily="2" charset="0"/>
            </a:endParaRPr>
          </a:p>
        </p:txBody>
      </p:sp>
    </p:spTree>
    <p:extLst>
      <p:ext uri="{BB962C8B-B14F-4D97-AF65-F5344CB8AC3E}">
        <p14:creationId xmlns:p14="http://schemas.microsoft.com/office/powerpoint/2010/main" val="42306105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1256" y="-66"/>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pic>
        <p:nvPicPr>
          <p:cNvPr id="10" name="Bild 9"/>
          <p:cNvPicPr>
            <a:picLocks noChangeAspect="1"/>
          </p:cNvPicPr>
          <p:nvPr/>
        </p:nvPicPr>
        <p:blipFill rotWithShape="1">
          <a:blip r:embed="rId3"/>
          <a:srcRect r="16322"/>
          <a:stretch/>
        </p:blipFill>
        <p:spPr>
          <a:xfrm>
            <a:off x="3747" y="561597"/>
            <a:ext cx="4568253" cy="2874249"/>
          </a:xfrm>
          <a:prstGeom prst="rect">
            <a:avLst/>
          </a:prstGeom>
        </p:spPr>
      </p:pic>
      <p:sp>
        <p:nvSpPr>
          <p:cNvPr id="29" name="Rechteck 28"/>
          <p:cNvSpPr/>
          <p:nvPr/>
        </p:nvSpPr>
        <p:spPr>
          <a:xfrm>
            <a:off x="4535281" y="0"/>
            <a:ext cx="4644000" cy="5143500"/>
          </a:xfrm>
          <a:prstGeom prst="rect">
            <a:avLst/>
          </a:prstGeom>
          <a:solidFill>
            <a:srgbClr val="27A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8" name="Titel 2"/>
          <p:cNvSpPr txBox="1">
            <a:spLocks/>
          </p:cNvSpPr>
          <p:nvPr/>
        </p:nvSpPr>
        <p:spPr>
          <a:xfrm>
            <a:off x="4932040" y="2211710"/>
            <a:ext cx="3489715" cy="576064"/>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algn="just" defTabSz="912813">
              <a:spcAft>
                <a:spcPts val="600"/>
              </a:spcAft>
            </a:pPr>
            <a:r>
              <a:rPr lang="de-DE" sz="4000" b="0" kern="0" dirty="0" smtClean="0">
                <a:solidFill>
                  <a:schemeClr val="bg1"/>
                </a:solidFill>
                <a:latin typeface="Roboto Condensed" panose="02000000000000000000" pitchFamily="2" charset="0"/>
                <a:ea typeface="Roboto Condensed" panose="02000000000000000000" pitchFamily="2" charset="0"/>
                <a:cs typeface="Roboto Condensed Bold"/>
              </a:rPr>
              <a:t>10,000 </a:t>
            </a:r>
            <a:r>
              <a:rPr lang="de-DE" sz="4000" b="0" kern="0" dirty="0" err="1" smtClean="0">
                <a:solidFill>
                  <a:schemeClr val="bg1"/>
                </a:solidFill>
                <a:latin typeface="Roboto Condensed" panose="02000000000000000000" pitchFamily="2" charset="0"/>
                <a:ea typeface="Roboto Condensed" panose="02000000000000000000" pitchFamily="2" charset="0"/>
                <a:cs typeface="Roboto Condensed Bold"/>
              </a:rPr>
              <a:t>spoons</a:t>
            </a:r>
            <a:r>
              <a:rPr lang="de-DE" sz="4000" b="0" kern="0" dirty="0" smtClean="0">
                <a:solidFill>
                  <a:schemeClr val="bg1"/>
                </a:solidFill>
                <a:latin typeface="Roboto Condensed" panose="02000000000000000000" pitchFamily="2" charset="0"/>
                <a:ea typeface="Roboto Condensed" panose="02000000000000000000" pitchFamily="2" charset="0"/>
                <a:cs typeface="Roboto Condensed Bold"/>
              </a:rPr>
              <a:t> </a:t>
            </a:r>
            <a:r>
              <a:rPr lang="de-DE" sz="4000" b="0" kern="0" dirty="0" err="1" smtClean="0">
                <a:solidFill>
                  <a:schemeClr val="bg1"/>
                </a:solidFill>
                <a:latin typeface="Roboto Condensed" panose="02000000000000000000" pitchFamily="2" charset="0"/>
                <a:ea typeface="Roboto Condensed" panose="02000000000000000000" pitchFamily="2" charset="0"/>
                <a:cs typeface="Roboto Condensed Bold"/>
              </a:rPr>
              <a:t>when</a:t>
            </a:r>
            <a:r>
              <a:rPr lang="de-DE" sz="4000" b="0" kern="0" dirty="0" smtClean="0">
                <a:solidFill>
                  <a:schemeClr val="bg1"/>
                </a:solidFill>
                <a:latin typeface="Roboto Condensed" panose="02000000000000000000" pitchFamily="2" charset="0"/>
                <a:ea typeface="Roboto Condensed" panose="02000000000000000000" pitchFamily="2" charset="0"/>
                <a:cs typeface="Roboto Condensed Bold"/>
              </a:rPr>
              <a:t> all </a:t>
            </a:r>
            <a:r>
              <a:rPr lang="de-DE" sz="4000" b="0" kern="0" dirty="0" err="1" smtClean="0">
                <a:solidFill>
                  <a:schemeClr val="bg1"/>
                </a:solidFill>
                <a:latin typeface="Roboto Condensed" panose="02000000000000000000" pitchFamily="2" charset="0"/>
                <a:ea typeface="Roboto Condensed" panose="02000000000000000000" pitchFamily="2" charset="0"/>
                <a:cs typeface="Roboto Condensed Bold"/>
              </a:rPr>
              <a:t>you</a:t>
            </a:r>
            <a:r>
              <a:rPr lang="de-DE" sz="4000" b="0" kern="0" dirty="0" smtClean="0">
                <a:solidFill>
                  <a:schemeClr val="bg1"/>
                </a:solidFill>
                <a:latin typeface="Roboto Condensed" panose="02000000000000000000" pitchFamily="2" charset="0"/>
                <a:ea typeface="Roboto Condensed" panose="02000000000000000000" pitchFamily="2" charset="0"/>
                <a:cs typeface="Roboto Condensed Bold"/>
              </a:rPr>
              <a:t> </a:t>
            </a:r>
            <a:r>
              <a:rPr lang="de-DE" sz="4000" b="0" kern="0" dirty="0" err="1" smtClean="0">
                <a:solidFill>
                  <a:schemeClr val="bg1"/>
                </a:solidFill>
                <a:latin typeface="Roboto Condensed" panose="02000000000000000000" pitchFamily="2" charset="0"/>
                <a:ea typeface="Roboto Condensed" panose="02000000000000000000" pitchFamily="2" charset="0"/>
                <a:cs typeface="Roboto Condensed Bold"/>
              </a:rPr>
              <a:t>need</a:t>
            </a:r>
            <a:r>
              <a:rPr lang="de-DE" sz="4000" b="0" kern="0" dirty="0" smtClean="0">
                <a:solidFill>
                  <a:schemeClr val="bg1"/>
                </a:solidFill>
                <a:latin typeface="Roboto Condensed" panose="02000000000000000000" pitchFamily="2" charset="0"/>
                <a:ea typeface="Roboto Condensed" panose="02000000000000000000" pitchFamily="2" charset="0"/>
                <a:cs typeface="Roboto Condensed Bold"/>
              </a:rPr>
              <a:t> </a:t>
            </a:r>
            <a:r>
              <a:rPr lang="de-DE" sz="4000" b="0" kern="0" dirty="0" err="1" smtClean="0">
                <a:solidFill>
                  <a:schemeClr val="bg1"/>
                </a:solidFill>
                <a:latin typeface="Roboto Condensed" panose="02000000000000000000" pitchFamily="2" charset="0"/>
                <a:ea typeface="Roboto Condensed" panose="02000000000000000000" pitchFamily="2" charset="0"/>
                <a:cs typeface="Roboto Condensed Bold"/>
              </a:rPr>
              <a:t>is</a:t>
            </a:r>
            <a:r>
              <a:rPr lang="de-DE" sz="4000" b="0" kern="0" dirty="0" smtClean="0">
                <a:solidFill>
                  <a:schemeClr val="bg1"/>
                </a:solidFill>
                <a:latin typeface="Roboto Condensed" panose="02000000000000000000" pitchFamily="2" charset="0"/>
                <a:ea typeface="Roboto Condensed" panose="02000000000000000000" pitchFamily="2" charset="0"/>
                <a:cs typeface="Roboto Condensed Bold"/>
              </a:rPr>
              <a:t> a </a:t>
            </a:r>
            <a:r>
              <a:rPr lang="de-DE" sz="4000" b="0" kern="0" dirty="0" err="1" smtClean="0">
                <a:solidFill>
                  <a:schemeClr val="bg1"/>
                </a:solidFill>
                <a:latin typeface="Roboto Condensed" panose="02000000000000000000" pitchFamily="2" charset="0"/>
                <a:ea typeface="Roboto Condensed" panose="02000000000000000000" pitchFamily="2" charset="0"/>
                <a:cs typeface="Roboto Condensed Bold"/>
              </a:rPr>
              <a:t>knife</a:t>
            </a:r>
            <a:r>
              <a:rPr lang="de-DE" sz="4000" b="0" kern="0" dirty="0" smtClean="0">
                <a:solidFill>
                  <a:schemeClr val="bg1"/>
                </a:solidFill>
                <a:latin typeface="Roboto Condensed" panose="02000000000000000000" pitchFamily="2" charset="0"/>
                <a:ea typeface="Roboto Condensed" panose="02000000000000000000" pitchFamily="2" charset="0"/>
                <a:cs typeface="Roboto Condensed Bold"/>
              </a:rPr>
              <a:t>...</a:t>
            </a:r>
          </a:p>
          <a:p>
            <a:pPr defTabSz="912813">
              <a:spcAft>
                <a:spcPts val="600"/>
              </a:spcAft>
            </a:pPr>
            <a:endParaRPr lang="de-DE" sz="3600" b="0" kern="0" dirty="0">
              <a:solidFill>
                <a:schemeClr val="bg1"/>
              </a:solidFill>
              <a:latin typeface="Roboto Condensed Bold"/>
              <a:ea typeface="Roboto Condensed" panose="02000000000000000000" pitchFamily="2" charset="0"/>
              <a:cs typeface="Roboto Condensed Bold"/>
            </a:endParaRPr>
          </a:p>
        </p:txBody>
      </p:sp>
      <p:sp>
        <p:nvSpPr>
          <p:cNvPr id="9" name="Titel 2"/>
          <p:cNvSpPr txBox="1">
            <a:spLocks/>
          </p:cNvSpPr>
          <p:nvPr/>
        </p:nvSpPr>
        <p:spPr>
          <a:xfrm>
            <a:off x="5076056" y="2283718"/>
            <a:ext cx="3776723" cy="3024336"/>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defTabSz="912813">
              <a:spcAft>
                <a:spcPts val="600"/>
              </a:spcAft>
            </a:pPr>
            <a:endParaRPr lang="de-DE" sz="10400" b="0" kern="0" dirty="0">
              <a:solidFill>
                <a:srgbClr val="C1109F"/>
              </a:solidFill>
              <a:latin typeface="Roboto Condensed Bold"/>
              <a:ea typeface="Roboto Condensed" panose="02000000000000000000" pitchFamily="2" charset="0"/>
              <a:cs typeface="Roboto Condensed Bold"/>
            </a:endParaRPr>
          </a:p>
        </p:txBody>
      </p:sp>
      <p:sp>
        <p:nvSpPr>
          <p:cNvPr id="12" name="Textplatzhalter 3"/>
          <p:cNvSpPr>
            <a:spLocks noGrp="1"/>
          </p:cNvSpPr>
          <p:nvPr>
            <p:ph type="body" sz="quarter" idx="10"/>
          </p:nvPr>
        </p:nvSpPr>
        <p:spPr>
          <a:xfrm>
            <a:off x="467544" y="4083918"/>
            <a:ext cx="2736304" cy="288032"/>
          </a:xfrm>
        </p:spPr>
        <p:txBody>
          <a:bodyPr/>
          <a:lstStyle/>
          <a:p>
            <a:r>
              <a:rPr lang="de-DE" dirty="0" smtClean="0"/>
              <a:t>Alanis </a:t>
            </a:r>
            <a:r>
              <a:rPr lang="de-DE" dirty="0" err="1" smtClean="0"/>
              <a:t>Morisette</a:t>
            </a:r>
            <a:r>
              <a:rPr lang="de-DE" dirty="0" smtClean="0"/>
              <a:t>, </a:t>
            </a:r>
            <a:r>
              <a:rPr lang="de-DE" dirty="0" err="1" smtClean="0"/>
              <a:t>Ironic</a:t>
            </a:r>
            <a:r>
              <a:rPr lang="de-DE" dirty="0" smtClean="0"/>
              <a:t> </a:t>
            </a:r>
            <a:endParaRPr lang="de-DE" dirty="0"/>
          </a:p>
        </p:txBody>
      </p:sp>
      <p:sp>
        <p:nvSpPr>
          <p:cNvPr id="13" name="Textplatzhalter 3"/>
          <p:cNvSpPr txBox="1">
            <a:spLocks/>
          </p:cNvSpPr>
          <p:nvPr/>
        </p:nvSpPr>
        <p:spPr>
          <a:xfrm>
            <a:off x="467544" y="4083918"/>
            <a:ext cx="2736304" cy="648072"/>
          </a:xfrm>
          <a:prstGeom prst="rect">
            <a:avLst/>
          </a:prstGeom>
        </p:spPr>
        <p:txBody>
          <a:bodyPr/>
          <a:lstStyle>
            <a:lvl1pPr marL="0" indent="0" algn="l" defTabSz="914400" rtl="0" eaLnBrk="1" latinLnBrk="0" hangingPunct="1">
              <a:spcBef>
                <a:spcPct val="20000"/>
              </a:spcBef>
              <a:buFont typeface="Arial" pitchFamily="34" charset="0"/>
              <a:buNone/>
              <a:defRPr sz="1600" kern="1200">
                <a:solidFill>
                  <a:schemeClr val="bg1">
                    <a:lumMod val="65000"/>
                  </a:schemeClr>
                </a:solidFill>
                <a:latin typeface="Roboto Condensed" panose="02000000000000000000" pitchFamily="2" charset="0"/>
                <a:ea typeface="Roboto Condensed" panose="02000000000000000000" pitchFamily="2" charset="0"/>
                <a:cs typeface="+mn-cs"/>
              </a:defRPr>
            </a:lvl1pPr>
            <a:lvl2pPr marL="457200" indent="0" algn="l" defTabSz="914400" rtl="0" eaLnBrk="1" latinLnBrk="0" hangingPunct="1">
              <a:spcBef>
                <a:spcPct val="20000"/>
              </a:spcBef>
              <a:buFont typeface="Arial" pitchFamily="34" charset="0"/>
              <a:buNone/>
              <a:defRPr sz="1600" kern="1200">
                <a:solidFill>
                  <a:schemeClr val="bg1">
                    <a:lumMod val="65000"/>
                  </a:schemeClr>
                </a:solidFill>
                <a:latin typeface="Roboto Condensed" panose="02000000000000000000" pitchFamily="2" charset="0"/>
                <a:ea typeface="Roboto Condensed" panose="02000000000000000000" pitchFamily="2" charset="0"/>
                <a:cs typeface="+mn-cs"/>
              </a:defRPr>
            </a:lvl2pPr>
            <a:lvl3pPr marL="914400" indent="0" algn="l" defTabSz="914400" rtl="0" eaLnBrk="1" latinLnBrk="0" hangingPunct="1">
              <a:spcBef>
                <a:spcPct val="20000"/>
              </a:spcBef>
              <a:buFont typeface="Arial" pitchFamily="34" charset="0"/>
              <a:buNone/>
              <a:defRPr sz="1600" kern="1200">
                <a:solidFill>
                  <a:schemeClr val="bg1">
                    <a:lumMod val="65000"/>
                  </a:schemeClr>
                </a:solidFill>
                <a:latin typeface="Roboto Condensed" panose="02000000000000000000" pitchFamily="2" charset="0"/>
                <a:ea typeface="Roboto Condensed" panose="02000000000000000000" pitchFamily="2" charset="0"/>
                <a:cs typeface="+mn-cs"/>
              </a:defRPr>
            </a:lvl3pPr>
            <a:lvl4pPr marL="1371600" indent="0" algn="l" defTabSz="914400" rtl="0" eaLnBrk="1" latinLnBrk="0" hangingPunct="1">
              <a:spcBef>
                <a:spcPct val="20000"/>
              </a:spcBef>
              <a:buFont typeface="Arial" pitchFamily="34" charset="0"/>
              <a:buNone/>
              <a:defRPr sz="1600" kern="1200">
                <a:solidFill>
                  <a:schemeClr val="bg1">
                    <a:lumMod val="65000"/>
                  </a:schemeClr>
                </a:solidFill>
                <a:latin typeface="Roboto Condensed" panose="02000000000000000000" pitchFamily="2" charset="0"/>
                <a:ea typeface="Roboto Condensed" panose="02000000000000000000" pitchFamily="2" charset="0"/>
                <a:cs typeface="+mn-cs"/>
              </a:defRPr>
            </a:lvl4pPr>
            <a:lvl5pPr marL="1828800" indent="0" algn="l" defTabSz="914400" rtl="0" eaLnBrk="1" latinLnBrk="0" hangingPunct="1">
              <a:spcBef>
                <a:spcPct val="20000"/>
              </a:spcBef>
              <a:buFont typeface="Arial" pitchFamily="34" charset="0"/>
              <a:buNone/>
              <a:defRPr sz="1600" kern="1200">
                <a:solidFill>
                  <a:schemeClr val="bg1">
                    <a:lumMod val="65000"/>
                  </a:schemeClr>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smtClean="0"/>
              <a:t>                                          </a:t>
            </a:r>
          </a:p>
          <a:p>
            <a:r>
              <a:rPr lang="de-DE" dirty="0" smtClean="0"/>
              <a:t>(1995) </a:t>
            </a:r>
            <a:endParaRPr lang="de-DE" dirty="0"/>
          </a:p>
        </p:txBody>
      </p:sp>
      <p:sp>
        <p:nvSpPr>
          <p:cNvPr id="11" name="Titel 2"/>
          <p:cNvSpPr txBox="1">
            <a:spLocks/>
          </p:cNvSpPr>
          <p:nvPr/>
        </p:nvSpPr>
        <p:spPr>
          <a:xfrm>
            <a:off x="4932040" y="2211710"/>
            <a:ext cx="3489715" cy="576064"/>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algn="just" defTabSz="912813">
              <a:spcAft>
                <a:spcPts val="600"/>
              </a:spcAft>
            </a:pPr>
            <a:r>
              <a:rPr lang="de-DE" sz="4000" b="0" kern="0" dirty="0" err="1" smtClean="0">
                <a:solidFill>
                  <a:schemeClr val="bg1"/>
                </a:solidFill>
                <a:latin typeface="Roboto Condensed" panose="02000000000000000000" pitchFamily="2" charset="0"/>
                <a:ea typeface="Roboto Condensed" panose="02000000000000000000" pitchFamily="2" charset="0"/>
                <a:cs typeface="Roboto Condensed Bold"/>
              </a:rPr>
              <a:t>It's</a:t>
            </a:r>
            <a:r>
              <a:rPr lang="de-DE" sz="4000" b="0" kern="0" dirty="0" smtClean="0">
                <a:solidFill>
                  <a:schemeClr val="bg1"/>
                </a:solidFill>
                <a:latin typeface="Roboto Condensed" panose="02000000000000000000" pitchFamily="2" charset="0"/>
                <a:ea typeface="Roboto Condensed" panose="02000000000000000000" pitchFamily="2" charset="0"/>
                <a:cs typeface="Roboto Condensed Bold"/>
              </a:rPr>
              <a:t> </a:t>
            </a:r>
            <a:r>
              <a:rPr lang="de-DE" sz="4000" b="0" kern="0" dirty="0">
                <a:solidFill>
                  <a:schemeClr val="bg1"/>
                </a:solidFill>
                <a:latin typeface="Roboto Condensed" panose="02000000000000000000" pitchFamily="2" charset="0"/>
                <a:ea typeface="Roboto Condensed" panose="02000000000000000000" pitchFamily="2" charset="0"/>
                <a:cs typeface="Roboto Condensed Bold"/>
              </a:rPr>
              <a:t>a </a:t>
            </a:r>
            <a:r>
              <a:rPr lang="de-DE" sz="4000" b="0" kern="0" dirty="0" err="1">
                <a:solidFill>
                  <a:schemeClr val="bg1"/>
                </a:solidFill>
                <a:latin typeface="Roboto Condensed" panose="02000000000000000000" pitchFamily="2" charset="0"/>
                <a:ea typeface="Roboto Condensed" panose="02000000000000000000" pitchFamily="2" charset="0"/>
                <a:cs typeface="Roboto Condensed Bold"/>
              </a:rPr>
              <a:t>free</a:t>
            </a:r>
            <a:r>
              <a:rPr lang="de-DE" sz="4000" b="0" kern="0" dirty="0">
                <a:solidFill>
                  <a:schemeClr val="bg1"/>
                </a:solidFill>
                <a:latin typeface="Roboto Condensed" panose="02000000000000000000" pitchFamily="2" charset="0"/>
                <a:ea typeface="Roboto Condensed" panose="02000000000000000000" pitchFamily="2" charset="0"/>
                <a:cs typeface="Roboto Condensed Bold"/>
              </a:rPr>
              <a:t> </a:t>
            </a:r>
            <a:r>
              <a:rPr lang="de-DE" sz="4000" b="0" kern="0" dirty="0" err="1">
                <a:solidFill>
                  <a:schemeClr val="bg1"/>
                </a:solidFill>
                <a:latin typeface="Roboto Condensed" panose="02000000000000000000" pitchFamily="2" charset="0"/>
                <a:ea typeface="Roboto Condensed" panose="02000000000000000000" pitchFamily="2" charset="0"/>
                <a:cs typeface="Roboto Condensed Bold"/>
              </a:rPr>
              <a:t>ride</a:t>
            </a:r>
            <a:r>
              <a:rPr lang="de-DE" sz="4000" b="0" kern="0" dirty="0">
                <a:solidFill>
                  <a:schemeClr val="bg1"/>
                </a:solidFill>
                <a:latin typeface="Roboto Condensed" panose="02000000000000000000" pitchFamily="2" charset="0"/>
                <a:ea typeface="Roboto Condensed" panose="02000000000000000000" pitchFamily="2" charset="0"/>
                <a:cs typeface="Roboto Condensed Bold"/>
              </a:rPr>
              <a:t> </a:t>
            </a:r>
            <a:r>
              <a:rPr lang="de-DE" sz="4000" b="0" kern="0" dirty="0" err="1">
                <a:solidFill>
                  <a:schemeClr val="bg1"/>
                </a:solidFill>
                <a:latin typeface="Roboto Condensed" panose="02000000000000000000" pitchFamily="2" charset="0"/>
                <a:ea typeface="Roboto Condensed" panose="02000000000000000000" pitchFamily="2" charset="0"/>
                <a:cs typeface="Roboto Condensed Bold"/>
              </a:rPr>
              <a:t>when</a:t>
            </a:r>
            <a:r>
              <a:rPr lang="de-DE" sz="4000" b="0" kern="0" dirty="0">
                <a:solidFill>
                  <a:schemeClr val="bg1"/>
                </a:solidFill>
                <a:latin typeface="Roboto Condensed" panose="02000000000000000000" pitchFamily="2" charset="0"/>
                <a:ea typeface="Roboto Condensed" panose="02000000000000000000" pitchFamily="2" charset="0"/>
                <a:cs typeface="Roboto Condensed Bold"/>
              </a:rPr>
              <a:t> </a:t>
            </a:r>
            <a:r>
              <a:rPr lang="de-DE" sz="4000" b="0" kern="0" dirty="0" err="1">
                <a:solidFill>
                  <a:schemeClr val="bg1"/>
                </a:solidFill>
                <a:latin typeface="Roboto Condensed" panose="02000000000000000000" pitchFamily="2" charset="0"/>
                <a:ea typeface="Roboto Condensed" panose="02000000000000000000" pitchFamily="2" charset="0"/>
                <a:cs typeface="Roboto Condensed Bold"/>
              </a:rPr>
              <a:t>you've</a:t>
            </a:r>
            <a:r>
              <a:rPr lang="de-DE" sz="4000" b="0" kern="0" dirty="0">
                <a:solidFill>
                  <a:schemeClr val="bg1"/>
                </a:solidFill>
                <a:latin typeface="Roboto Condensed" panose="02000000000000000000" pitchFamily="2" charset="0"/>
                <a:ea typeface="Roboto Condensed" panose="02000000000000000000" pitchFamily="2" charset="0"/>
                <a:cs typeface="Roboto Condensed Bold"/>
              </a:rPr>
              <a:t> </a:t>
            </a:r>
            <a:r>
              <a:rPr lang="de-DE" sz="4000" b="0" kern="0" dirty="0" err="1">
                <a:solidFill>
                  <a:schemeClr val="bg1"/>
                </a:solidFill>
                <a:latin typeface="Roboto Condensed" panose="02000000000000000000" pitchFamily="2" charset="0"/>
                <a:ea typeface="Roboto Condensed" panose="02000000000000000000" pitchFamily="2" charset="0"/>
                <a:cs typeface="Roboto Condensed Bold"/>
              </a:rPr>
              <a:t>already</a:t>
            </a:r>
            <a:r>
              <a:rPr lang="de-DE" sz="4000" b="0" kern="0" dirty="0">
                <a:solidFill>
                  <a:schemeClr val="bg1"/>
                </a:solidFill>
                <a:latin typeface="Roboto Condensed" panose="02000000000000000000" pitchFamily="2" charset="0"/>
                <a:ea typeface="Roboto Condensed" panose="02000000000000000000" pitchFamily="2" charset="0"/>
                <a:cs typeface="Roboto Condensed Bold"/>
              </a:rPr>
              <a:t> </a:t>
            </a:r>
            <a:r>
              <a:rPr lang="de-DE" sz="4000" b="0" kern="0" dirty="0" err="1" smtClean="0">
                <a:solidFill>
                  <a:schemeClr val="bg1"/>
                </a:solidFill>
                <a:latin typeface="Roboto Condensed" panose="02000000000000000000" pitchFamily="2" charset="0"/>
                <a:ea typeface="Roboto Condensed" panose="02000000000000000000" pitchFamily="2" charset="0"/>
                <a:cs typeface="Roboto Condensed Bold"/>
              </a:rPr>
              <a:t>paid</a:t>
            </a:r>
            <a:r>
              <a:rPr lang="de-DE" sz="4000" b="0" kern="0" dirty="0" smtClean="0">
                <a:solidFill>
                  <a:schemeClr val="bg1"/>
                </a:solidFill>
                <a:latin typeface="Roboto Condensed" panose="02000000000000000000" pitchFamily="2" charset="0"/>
                <a:ea typeface="Roboto Condensed" panose="02000000000000000000" pitchFamily="2" charset="0"/>
                <a:cs typeface="Roboto Condensed Bold"/>
              </a:rPr>
              <a:t>.</a:t>
            </a:r>
            <a:endParaRPr lang="de-DE" sz="4000" b="0" kern="0" dirty="0">
              <a:solidFill>
                <a:schemeClr val="bg1"/>
              </a:solidFill>
              <a:latin typeface="Roboto Condensed" panose="02000000000000000000" pitchFamily="2" charset="0"/>
              <a:ea typeface="Roboto Condensed" panose="02000000000000000000" pitchFamily="2" charset="0"/>
              <a:cs typeface="Roboto Condensed Bold"/>
            </a:endParaRPr>
          </a:p>
        </p:txBody>
      </p:sp>
    </p:spTree>
    <p:extLst>
      <p:ext uri="{BB962C8B-B14F-4D97-AF65-F5344CB8AC3E}">
        <p14:creationId xmlns:p14="http://schemas.microsoft.com/office/powerpoint/2010/main" val="2931847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build="p"/>
      <p:bldP spid="13" grpId="0"/>
      <p:bldP spid="11" grpId="0"/>
      <p:bldP spid="11"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back_ocean.png"/>
          <p:cNvPicPr>
            <a:picLocks noChangeAspect="1"/>
          </p:cNvPicPr>
          <p:nvPr/>
        </p:nvPicPr>
        <p:blipFill>
          <a:blip r:embed="rId3" cstate="print"/>
          <a:stretch>
            <a:fillRect/>
          </a:stretch>
        </p:blipFill>
        <p:spPr>
          <a:xfrm>
            <a:off x="0" y="0"/>
            <a:ext cx="9144000" cy="5143500"/>
          </a:xfrm>
          <a:prstGeom prst="rect">
            <a:avLst/>
          </a:prstGeom>
        </p:spPr>
      </p:pic>
      <p:sp>
        <p:nvSpPr>
          <p:cNvPr id="3" name="Rechteck 2"/>
          <p:cNvSpPr/>
          <p:nvPr/>
        </p:nvSpPr>
        <p:spPr>
          <a:xfrm>
            <a:off x="-14199" y="1853992"/>
            <a:ext cx="9144000" cy="1631216"/>
          </a:xfrm>
          <a:prstGeom prst="rect">
            <a:avLst/>
          </a:prstGeom>
        </p:spPr>
        <p:txBody>
          <a:bodyPr wrap="square">
            <a:spAutoFit/>
          </a:bodyPr>
          <a:lstStyle/>
          <a:p>
            <a:pPr algn="ctr" defTabSz="912813"/>
            <a:r>
              <a:rPr lang="de-DE" sz="5000" kern="0" dirty="0" smtClean="0">
                <a:solidFill>
                  <a:srgbClr val="FFFFFF"/>
                </a:solidFill>
                <a:latin typeface="Roboto Black" pitchFamily="2" charset="0"/>
                <a:ea typeface="Roboto Black" pitchFamily="2" charset="0"/>
                <a:cs typeface="Arial Narrow"/>
              </a:rPr>
              <a:t>Zukünftige Nutzung von Daten?</a:t>
            </a:r>
            <a:endParaRPr lang="de-DE" sz="5000" dirty="0">
              <a:solidFill>
                <a:srgbClr val="FFFFFF"/>
              </a:solidFill>
              <a:latin typeface="Roboto Black" pitchFamily="2" charset="0"/>
              <a:ea typeface="Roboto Black" pitchFamily="2" charset="0"/>
              <a:cs typeface="Arial Narrow"/>
            </a:endParaRPr>
          </a:p>
        </p:txBody>
      </p:sp>
    </p:spTree>
    <p:extLst>
      <p:ext uri="{BB962C8B-B14F-4D97-AF65-F5344CB8AC3E}">
        <p14:creationId xmlns:p14="http://schemas.microsoft.com/office/powerpoint/2010/main" val="9990384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11" y="212420"/>
            <a:ext cx="8441622" cy="559130"/>
          </a:xfrm>
        </p:spPr>
        <p:txBody>
          <a:bodyPr/>
          <a:lstStyle/>
          <a:p>
            <a:r>
              <a:rPr lang="de-DE" sz="2400" cap="all" dirty="0" smtClean="0">
                <a:latin typeface="Roboto Condensed Bold"/>
                <a:cs typeface="Roboto Condensed Bold"/>
              </a:rPr>
              <a:t>Zukünftig erscheinen Interessens-, Eigene und Kaufabsichts-Daten wichtiger zu werden.</a:t>
            </a:r>
            <a:endParaRPr lang="de-DE" sz="2400" cap="all" dirty="0">
              <a:latin typeface="Roboto Condensed Bold"/>
              <a:cs typeface="Roboto Condensed Bold"/>
            </a:endParaRPr>
          </a:p>
        </p:txBody>
      </p:sp>
      <p:graphicFrame>
        <p:nvGraphicFramePr>
          <p:cNvPr id="4" name="Diagramm 3"/>
          <p:cNvGraphicFramePr/>
          <p:nvPr>
            <p:extLst>
              <p:ext uri="{D42A27DB-BD31-4B8C-83A1-F6EECF244321}">
                <p14:modId xmlns:p14="http://schemas.microsoft.com/office/powerpoint/2010/main" val="1805409518"/>
              </p:ext>
            </p:extLst>
          </p:nvPr>
        </p:nvGraphicFramePr>
        <p:xfrm>
          <a:off x="323528" y="1635646"/>
          <a:ext cx="7920880" cy="3199904"/>
        </p:xfrm>
        <a:graphic>
          <a:graphicData uri="http://schemas.openxmlformats.org/drawingml/2006/chart">
            <c:chart xmlns:c="http://schemas.openxmlformats.org/drawingml/2006/chart" xmlns:r="http://schemas.openxmlformats.org/officeDocument/2006/relationships" r:id="rId3"/>
          </a:graphicData>
        </a:graphic>
      </p:graphicFrame>
      <p:sp>
        <p:nvSpPr>
          <p:cNvPr id="9" name="Freeform 89"/>
          <p:cNvSpPr>
            <a:spLocks noEditPoints="1"/>
          </p:cNvSpPr>
          <p:nvPr/>
        </p:nvSpPr>
        <p:spPr bwMode="auto">
          <a:xfrm>
            <a:off x="7801542" y="4443958"/>
            <a:ext cx="360040" cy="326920"/>
          </a:xfrm>
          <a:custGeom>
            <a:avLst/>
            <a:gdLst>
              <a:gd name="T0" fmla="*/ 93 w 185"/>
              <a:gd name="T1" fmla="*/ 0 h 168"/>
              <a:gd name="T2" fmla="*/ 0 w 185"/>
              <a:gd name="T3" fmla="*/ 76 h 168"/>
              <a:gd name="T4" fmla="*/ 26 w 185"/>
              <a:gd name="T5" fmla="*/ 128 h 168"/>
              <a:gd name="T6" fmla="*/ 17 w 185"/>
              <a:gd name="T7" fmla="*/ 168 h 168"/>
              <a:gd name="T8" fmla="*/ 67 w 185"/>
              <a:gd name="T9" fmla="*/ 148 h 168"/>
              <a:gd name="T10" fmla="*/ 93 w 185"/>
              <a:gd name="T11" fmla="*/ 152 h 168"/>
              <a:gd name="T12" fmla="*/ 185 w 185"/>
              <a:gd name="T13" fmla="*/ 76 h 168"/>
              <a:gd name="T14" fmla="*/ 93 w 185"/>
              <a:gd name="T15" fmla="*/ 0 h 168"/>
              <a:gd name="T16" fmla="*/ 93 w 185"/>
              <a:gd name="T17" fmla="*/ 143 h 168"/>
              <a:gd name="T18" fmla="*/ 69 w 185"/>
              <a:gd name="T19" fmla="*/ 140 h 168"/>
              <a:gd name="T20" fmla="*/ 67 w 185"/>
              <a:gd name="T21" fmla="*/ 140 h 168"/>
              <a:gd name="T22" fmla="*/ 63 w 185"/>
              <a:gd name="T23" fmla="*/ 141 h 168"/>
              <a:gd name="T24" fmla="*/ 29 w 185"/>
              <a:gd name="T25" fmla="*/ 155 h 168"/>
              <a:gd name="T26" fmla="*/ 34 w 185"/>
              <a:gd name="T27" fmla="*/ 130 h 168"/>
              <a:gd name="T28" fmla="*/ 31 w 185"/>
              <a:gd name="T29" fmla="*/ 122 h 168"/>
              <a:gd name="T30" fmla="*/ 8 w 185"/>
              <a:gd name="T31" fmla="*/ 76 h 168"/>
              <a:gd name="T32" fmla="*/ 93 w 185"/>
              <a:gd name="T33" fmla="*/ 8 h 168"/>
              <a:gd name="T34" fmla="*/ 177 w 185"/>
              <a:gd name="T35" fmla="*/ 76 h 168"/>
              <a:gd name="T36" fmla="*/ 93 w 185"/>
              <a:gd name="T37" fmla="*/ 14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 h="168">
                <a:moveTo>
                  <a:pt x="93" y="0"/>
                </a:moveTo>
                <a:cubicBezTo>
                  <a:pt x="41" y="0"/>
                  <a:pt x="0" y="34"/>
                  <a:pt x="0" y="76"/>
                </a:cubicBezTo>
                <a:cubicBezTo>
                  <a:pt x="0" y="96"/>
                  <a:pt x="10" y="115"/>
                  <a:pt x="26" y="128"/>
                </a:cubicBezTo>
                <a:cubicBezTo>
                  <a:pt x="17" y="168"/>
                  <a:pt x="17" y="168"/>
                  <a:pt x="17" y="168"/>
                </a:cubicBezTo>
                <a:cubicBezTo>
                  <a:pt x="67" y="148"/>
                  <a:pt x="67" y="148"/>
                  <a:pt x="67" y="148"/>
                </a:cubicBezTo>
                <a:cubicBezTo>
                  <a:pt x="75" y="150"/>
                  <a:pt x="84" y="152"/>
                  <a:pt x="93" y="152"/>
                </a:cubicBezTo>
                <a:cubicBezTo>
                  <a:pt x="144" y="152"/>
                  <a:pt x="185" y="118"/>
                  <a:pt x="185" y="76"/>
                </a:cubicBezTo>
                <a:cubicBezTo>
                  <a:pt x="185" y="34"/>
                  <a:pt x="144" y="0"/>
                  <a:pt x="93" y="0"/>
                </a:cubicBezTo>
                <a:close/>
                <a:moveTo>
                  <a:pt x="93" y="143"/>
                </a:moveTo>
                <a:cubicBezTo>
                  <a:pt x="85" y="143"/>
                  <a:pt x="76" y="142"/>
                  <a:pt x="69" y="140"/>
                </a:cubicBezTo>
                <a:cubicBezTo>
                  <a:pt x="68" y="140"/>
                  <a:pt x="67" y="140"/>
                  <a:pt x="67" y="140"/>
                </a:cubicBezTo>
                <a:cubicBezTo>
                  <a:pt x="65" y="140"/>
                  <a:pt x="64" y="140"/>
                  <a:pt x="63" y="141"/>
                </a:cubicBezTo>
                <a:cubicBezTo>
                  <a:pt x="29" y="155"/>
                  <a:pt x="29" y="155"/>
                  <a:pt x="29" y="155"/>
                </a:cubicBezTo>
                <a:cubicBezTo>
                  <a:pt x="34" y="130"/>
                  <a:pt x="34" y="130"/>
                  <a:pt x="34" y="130"/>
                </a:cubicBezTo>
                <a:cubicBezTo>
                  <a:pt x="35" y="127"/>
                  <a:pt x="34" y="124"/>
                  <a:pt x="31" y="122"/>
                </a:cubicBezTo>
                <a:cubicBezTo>
                  <a:pt x="16" y="109"/>
                  <a:pt x="8" y="93"/>
                  <a:pt x="8" y="76"/>
                </a:cubicBezTo>
                <a:cubicBezTo>
                  <a:pt x="8" y="38"/>
                  <a:pt x="46" y="8"/>
                  <a:pt x="93" y="8"/>
                </a:cubicBezTo>
                <a:cubicBezTo>
                  <a:pt x="139" y="8"/>
                  <a:pt x="177" y="38"/>
                  <a:pt x="177" y="76"/>
                </a:cubicBezTo>
                <a:cubicBezTo>
                  <a:pt x="177" y="113"/>
                  <a:pt x="139" y="143"/>
                  <a:pt x="93" y="143"/>
                </a:cubicBezTo>
                <a:close/>
              </a:path>
            </a:pathLst>
          </a:custGeom>
          <a:solidFill>
            <a:srgbClr val="323232"/>
          </a:solidFill>
          <a:ln>
            <a:noFill/>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10" name="Rechteck 9"/>
          <p:cNvSpPr/>
          <p:nvPr/>
        </p:nvSpPr>
        <p:spPr>
          <a:xfrm>
            <a:off x="7801541" y="4460135"/>
            <a:ext cx="370859" cy="276999"/>
          </a:xfrm>
          <a:prstGeom prst="rect">
            <a:avLst/>
          </a:prstGeom>
        </p:spPr>
        <p:txBody>
          <a:bodyPr wrap="square">
            <a:spAutoFit/>
          </a:bodyPr>
          <a:lstStyle/>
          <a:p>
            <a:pPr algn="ctr"/>
            <a:r>
              <a:rPr lang="de-DE" sz="1200" dirty="0" smtClean="0">
                <a:solidFill>
                  <a:srgbClr val="323232"/>
                </a:solidFill>
                <a:latin typeface="Roboto Condensed" pitchFamily="2" charset="0"/>
                <a:ea typeface="Roboto Condensed" pitchFamily="2" charset="0"/>
              </a:rPr>
              <a:t>78</a:t>
            </a:r>
            <a:endParaRPr lang="de-DE" sz="1200" dirty="0">
              <a:solidFill>
                <a:srgbClr val="323232"/>
              </a:solidFill>
              <a:latin typeface="Roboto Condensed" pitchFamily="2" charset="0"/>
              <a:ea typeface="Roboto Condensed" pitchFamily="2" charset="0"/>
            </a:endParaRPr>
          </a:p>
        </p:txBody>
      </p:sp>
      <p:sp>
        <p:nvSpPr>
          <p:cNvPr id="11" name="Freeform 154"/>
          <p:cNvSpPr>
            <a:spLocks noEditPoints="1"/>
          </p:cNvSpPr>
          <p:nvPr/>
        </p:nvSpPr>
        <p:spPr bwMode="auto">
          <a:xfrm>
            <a:off x="7487953" y="4683114"/>
            <a:ext cx="324407" cy="264900"/>
          </a:xfrm>
          <a:custGeom>
            <a:avLst/>
            <a:gdLst>
              <a:gd name="T0" fmla="*/ 111 w 186"/>
              <a:gd name="T1" fmla="*/ 95 h 152"/>
              <a:gd name="T2" fmla="*/ 122 w 186"/>
              <a:gd name="T3" fmla="*/ 55 h 152"/>
              <a:gd name="T4" fmla="*/ 110 w 186"/>
              <a:gd name="T5" fmla="*/ 3 h 152"/>
              <a:gd name="T6" fmla="*/ 80 w 186"/>
              <a:gd name="T7" fmla="*/ 4 h 152"/>
              <a:gd name="T8" fmla="*/ 64 w 186"/>
              <a:gd name="T9" fmla="*/ 54 h 152"/>
              <a:gd name="T10" fmla="*/ 74 w 186"/>
              <a:gd name="T11" fmla="*/ 95 h 152"/>
              <a:gd name="T12" fmla="*/ 29 w 186"/>
              <a:gd name="T13" fmla="*/ 147 h 152"/>
              <a:gd name="T14" fmla="*/ 152 w 186"/>
              <a:gd name="T15" fmla="*/ 152 h 152"/>
              <a:gd name="T16" fmla="*/ 126 w 186"/>
              <a:gd name="T17" fmla="*/ 115 h 152"/>
              <a:gd name="T18" fmla="*/ 61 w 186"/>
              <a:gd name="T19" fmla="*/ 123 h 152"/>
              <a:gd name="T20" fmla="*/ 83 w 186"/>
              <a:gd name="T21" fmla="*/ 95 h 152"/>
              <a:gd name="T22" fmla="*/ 72 w 186"/>
              <a:gd name="T23" fmla="*/ 68 h 152"/>
              <a:gd name="T24" fmla="*/ 72 w 186"/>
              <a:gd name="T25" fmla="*/ 51 h 152"/>
              <a:gd name="T26" fmla="*/ 84 w 186"/>
              <a:gd name="T27" fmla="*/ 12 h 152"/>
              <a:gd name="T28" fmla="*/ 98 w 186"/>
              <a:gd name="T29" fmla="*/ 8 h 152"/>
              <a:gd name="T30" fmla="*/ 114 w 186"/>
              <a:gd name="T31" fmla="*/ 23 h 152"/>
              <a:gd name="T32" fmla="*/ 113 w 186"/>
              <a:gd name="T33" fmla="*/ 57 h 152"/>
              <a:gd name="T34" fmla="*/ 112 w 186"/>
              <a:gd name="T35" fmla="*/ 69 h 152"/>
              <a:gd name="T36" fmla="*/ 124 w 186"/>
              <a:gd name="T37" fmla="*/ 123 h 152"/>
              <a:gd name="T38" fmla="*/ 147 w 186"/>
              <a:gd name="T39" fmla="*/ 143 h 152"/>
              <a:gd name="T40" fmla="*/ 20 w 186"/>
              <a:gd name="T41" fmla="*/ 113 h 152"/>
              <a:gd name="T42" fmla="*/ 29 w 186"/>
              <a:gd name="T43" fmla="*/ 69 h 152"/>
              <a:gd name="T44" fmla="*/ 29 w 186"/>
              <a:gd name="T45" fmla="*/ 68 h 152"/>
              <a:gd name="T46" fmla="*/ 29 w 186"/>
              <a:gd name="T47" fmla="*/ 55 h 152"/>
              <a:gd name="T48" fmla="*/ 35 w 186"/>
              <a:gd name="T49" fmla="*/ 28 h 152"/>
              <a:gd name="T50" fmla="*/ 46 w 186"/>
              <a:gd name="T51" fmla="*/ 25 h 152"/>
              <a:gd name="T52" fmla="*/ 53 w 186"/>
              <a:gd name="T53" fmla="*/ 22 h 152"/>
              <a:gd name="T54" fmla="*/ 46 w 186"/>
              <a:gd name="T55" fmla="*/ 17 h 152"/>
              <a:gd name="T56" fmla="*/ 18 w 186"/>
              <a:gd name="T57" fmla="*/ 36 h 152"/>
              <a:gd name="T58" fmla="*/ 22 w 186"/>
              <a:gd name="T59" fmla="*/ 74 h 152"/>
              <a:gd name="T60" fmla="*/ 18 w 186"/>
              <a:gd name="T61" fmla="*/ 105 h 152"/>
              <a:gd name="T62" fmla="*/ 4 w 186"/>
              <a:gd name="T63" fmla="*/ 135 h 152"/>
              <a:gd name="T64" fmla="*/ 27 w 186"/>
              <a:gd name="T65" fmla="*/ 126 h 152"/>
              <a:gd name="T66" fmla="*/ 20 w 186"/>
              <a:gd name="T67" fmla="*/ 113 h 152"/>
              <a:gd name="T68" fmla="*/ 158 w 186"/>
              <a:gd name="T69" fmla="*/ 91 h 152"/>
              <a:gd name="T70" fmla="*/ 164 w 186"/>
              <a:gd name="T71" fmla="*/ 59 h 152"/>
              <a:gd name="T72" fmla="*/ 153 w 186"/>
              <a:gd name="T73" fmla="*/ 20 h 152"/>
              <a:gd name="T74" fmla="*/ 131 w 186"/>
              <a:gd name="T75" fmla="*/ 18 h 152"/>
              <a:gd name="T76" fmla="*/ 134 w 186"/>
              <a:gd name="T77" fmla="*/ 26 h 152"/>
              <a:gd name="T78" fmla="*/ 149 w 186"/>
              <a:gd name="T79" fmla="*/ 27 h 152"/>
              <a:gd name="T80" fmla="*/ 159 w 186"/>
              <a:gd name="T81" fmla="*/ 39 h 152"/>
              <a:gd name="T82" fmla="*/ 156 w 186"/>
              <a:gd name="T83" fmla="*/ 61 h 152"/>
              <a:gd name="T84" fmla="*/ 157 w 186"/>
              <a:gd name="T85" fmla="*/ 69 h 152"/>
              <a:gd name="T86" fmla="*/ 150 w 186"/>
              <a:gd name="T87" fmla="*/ 91 h 152"/>
              <a:gd name="T88" fmla="*/ 177 w 186"/>
              <a:gd name="T89" fmla="*/ 126 h 152"/>
              <a:gd name="T90" fmla="*/ 163 w 186"/>
              <a:gd name="T91" fmla="*/ 135 h 152"/>
              <a:gd name="T92" fmla="*/ 186 w 186"/>
              <a:gd name="T93"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52">
                <a:moveTo>
                  <a:pt x="126" y="115"/>
                </a:moveTo>
                <a:cubicBezTo>
                  <a:pt x="126" y="115"/>
                  <a:pt x="111" y="111"/>
                  <a:pt x="111" y="95"/>
                </a:cubicBezTo>
                <a:cubicBezTo>
                  <a:pt x="111" y="81"/>
                  <a:pt x="117" y="76"/>
                  <a:pt x="120" y="73"/>
                </a:cubicBezTo>
                <a:cubicBezTo>
                  <a:pt x="120" y="73"/>
                  <a:pt x="125" y="69"/>
                  <a:pt x="122" y="55"/>
                </a:cubicBezTo>
                <a:cubicBezTo>
                  <a:pt x="127" y="47"/>
                  <a:pt x="129" y="35"/>
                  <a:pt x="122" y="19"/>
                </a:cubicBezTo>
                <a:cubicBezTo>
                  <a:pt x="118" y="10"/>
                  <a:pt x="115" y="5"/>
                  <a:pt x="110" y="3"/>
                </a:cubicBezTo>
                <a:cubicBezTo>
                  <a:pt x="106" y="0"/>
                  <a:pt x="102" y="0"/>
                  <a:pt x="98" y="0"/>
                </a:cubicBezTo>
                <a:cubicBezTo>
                  <a:pt x="90" y="0"/>
                  <a:pt x="83" y="2"/>
                  <a:pt x="80" y="4"/>
                </a:cubicBezTo>
                <a:cubicBezTo>
                  <a:pt x="72" y="8"/>
                  <a:pt x="66" y="12"/>
                  <a:pt x="61" y="25"/>
                </a:cubicBezTo>
                <a:cubicBezTo>
                  <a:pt x="56" y="36"/>
                  <a:pt x="62" y="48"/>
                  <a:pt x="64" y="54"/>
                </a:cubicBezTo>
                <a:cubicBezTo>
                  <a:pt x="61" y="68"/>
                  <a:pt x="66" y="73"/>
                  <a:pt x="66" y="73"/>
                </a:cubicBezTo>
                <a:cubicBezTo>
                  <a:pt x="68" y="76"/>
                  <a:pt x="74" y="81"/>
                  <a:pt x="74" y="95"/>
                </a:cubicBezTo>
                <a:cubicBezTo>
                  <a:pt x="74" y="111"/>
                  <a:pt x="59" y="115"/>
                  <a:pt x="59" y="115"/>
                </a:cubicBezTo>
                <a:cubicBezTo>
                  <a:pt x="50" y="118"/>
                  <a:pt x="29" y="125"/>
                  <a:pt x="29" y="147"/>
                </a:cubicBezTo>
                <a:cubicBezTo>
                  <a:pt x="29" y="147"/>
                  <a:pt x="29" y="152"/>
                  <a:pt x="34" y="152"/>
                </a:cubicBezTo>
                <a:cubicBezTo>
                  <a:pt x="152" y="152"/>
                  <a:pt x="152" y="152"/>
                  <a:pt x="152" y="152"/>
                </a:cubicBezTo>
                <a:cubicBezTo>
                  <a:pt x="156" y="152"/>
                  <a:pt x="156" y="147"/>
                  <a:pt x="156" y="147"/>
                </a:cubicBezTo>
                <a:cubicBezTo>
                  <a:pt x="156" y="125"/>
                  <a:pt x="136" y="118"/>
                  <a:pt x="126" y="115"/>
                </a:cubicBezTo>
                <a:close/>
                <a:moveTo>
                  <a:pt x="38" y="143"/>
                </a:moveTo>
                <a:cubicBezTo>
                  <a:pt x="40" y="131"/>
                  <a:pt x="51" y="127"/>
                  <a:pt x="61" y="123"/>
                </a:cubicBezTo>
                <a:cubicBezTo>
                  <a:pt x="62" y="123"/>
                  <a:pt x="62" y="123"/>
                  <a:pt x="62" y="123"/>
                </a:cubicBezTo>
                <a:cubicBezTo>
                  <a:pt x="69" y="121"/>
                  <a:pt x="83" y="112"/>
                  <a:pt x="83" y="95"/>
                </a:cubicBezTo>
                <a:cubicBezTo>
                  <a:pt x="83" y="80"/>
                  <a:pt x="77" y="73"/>
                  <a:pt x="73" y="69"/>
                </a:cubicBezTo>
                <a:cubicBezTo>
                  <a:pt x="73" y="69"/>
                  <a:pt x="72" y="68"/>
                  <a:pt x="72" y="68"/>
                </a:cubicBezTo>
                <a:cubicBezTo>
                  <a:pt x="72" y="67"/>
                  <a:pt x="71" y="64"/>
                  <a:pt x="73" y="56"/>
                </a:cubicBezTo>
                <a:cubicBezTo>
                  <a:pt x="73" y="53"/>
                  <a:pt x="72" y="51"/>
                  <a:pt x="72" y="51"/>
                </a:cubicBezTo>
                <a:cubicBezTo>
                  <a:pt x="70" y="45"/>
                  <a:pt x="65" y="36"/>
                  <a:pt x="69" y="28"/>
                </a:cubicBezTo>
                <a:cubicBezTo>
                  <a:pt x="73" y="17"/>
                  <a:pt x="77" y="15"/>
                  <a:pt x="84" y="12"/>
                </a:cubicBezTo>
                <a:cubicBezTo>
                  <a:pt x="84" y="12"/>
                  <a:pt x="84" y="12"/>
                  <a:pt x="85" y="11"/>
                </a:cubicBezTo>
                <a:cubicBezTo>
                  <a:pt x="86" y="10"/>
                  <a:pt x="92" y="8"/>
                  <a:pt x="98" y="8"/>
                </a:cubicBezTo>
                <a:cubicBezTo>
                  <a:pt x="101" y="8"/>
                  <a:pt x="104" y="9"/>
                  <a:pt x="106" y="10"/>
                </a:cubicBezTo>
                <a:cubicBezTo>
                  <a:pt x="108" y="11"/>
                  <a:pt x="111" y="14"/>
                  <a:pt x="114" y="23"/>
                </a:cubicBezTo>
                <a:cubicBezTo>
                  <a:pt x="121" y="38"/>
                  <a:pt x="117" y="47"/>
                  <a:pt x="115" y="50"/>
                </a:cubicBezTo>
                <a:cubicBezTo>
                  <a:pt x="113" y="52"/>
                  <a:pt x="113" y="54"/>
                  <a:pt x="113" y="57"/>
                </a:cubicBezTo>
                <a:cubicBezTo>
                  <a:pt x="115" y="64"/>
                  <a:pt x="114" y="67"/>
                  <a:pt x="114" y="67"/>
                </a:cubicBezTo>
                <a:cubicBezTo>
                  <a:pt x="114" y="67"/>
                  <a:pt x="113" y="69"/>
                  <a:pt x="112" y="69"/>
                </a:cubicBezTo>
                <a:cubicBezTo>
                  <a:pt x="109" y="73"/>
                  <a:pt x="103" y="80"/>
                  <a:pt x="103" y="95"/>
                </a:cubicBezTo>
                <a:cubicBezTo>
                  <a:pt x="103" y="112"/>
                  <a:pt x="116" y="121"/>
                  <a:pt x="124" y="123"/>
                </a:cubicBezTo>
                <a:cubicBezTo>
                  <a:pt x="124" y="123"/>
                  <a:pt x="124" y="123"/>
                  <a:pt x="124" y="123"/>
                </a:cubicBezTo>
                <a:cubicBezTo>
                  <a:pt x="135" y="127"/>
                  <a:pt x="145" y="131"/>
                  <a:pt x="147" y="143"/>
                </a:cubicBezTo>
                <a:lnTo>
                  <a:pt x="38" y="143"/>
                </a:lnTo>
                <a:close/>
                <a:moveTo>
                  <a:pt x="20" y="113"/>
                </a:moveTo>
                <a:cubicBezTo>
                  <a:pt x="26" y="112"/>
                  <a:pt x="36" y="105"/>
                  <a:pt x="36" y="91"/>
                </a:cubicBezTo>
                <a:cubicBezTo>
                  <a:pt x="36" y="78"/>
                  <a:pt x="32" y="72"/>
                  <a:pt x="29" y="69"/>
                </a:cubicBezTo>
                <a:cubicBezTo>
                  <a:pt x="29" y="69"/>
                  <a:pt x="29" y="69"/>
                  <a:pt x="29" y="69"/>
                </a:cubicBezTo>
                <a:cubicBezTo>
                  <a:pt x="29" y="69"/>
                  <a:pt x="29" y="69"/>
                  <a:pt x="29" y="68"/>
                </a:cubicBezTo>
                <a:cubicBezTo>
                  <a:pt x="29" y="68"/>
                  <a:pt x="28" y="66"/>
                  <a:pt x="29" y="61"/>
                </a:cubicBezTo>
                <a:cubicBezTo>
                  <a:pt x="30" y="59"/>
                  <a:pt x="29" y="57"/>
                  <a:pt x="29" y="55"/>
                </a:cubicBezTo>
                <a:cubicBezTo>
                  <a:pt x="27" y="52"/>
                  <a:pt x="24" y="45"/>
                  <a:pt x="26" y="39"/>
                </a:cubicBezTo>
                <a:cubicBezTo>
                  <a:pt x="30" y="30"/>
                  <a:pt x="31" y="30"/>
                  <a:pt x="35" y="28"/>
                </a:cubicBezTo>
                <a:cubicBezTo>
                  <a:pt x="36" y="28"/>
                  <a:pt x="36" y="27"/>
                  <a:pt x="37" y="27"/>
                </a:cubicBezTo>
                <a:cubicBezTo>
                  <a:pt x="38" y="27"/>
                  <a:pt x="42" y="25"/>
                  <a:pt x="46" y="25"/>
                </a:cubicBezTo>
                <a:cubicBezTo>
                  <a:pt x="48" y="25"/>
                  <a:pt x="50" y="25"/>
                  <a:pt x="52" y="26"/>
                </a:cubicBezTo>
                <a:cubicBezTo>
                  <a:pt x="52" y="25"/>
                  <a:pt x="52" y="23"/>
                  <a:pt x="53" y="22"/>
                </a:cubicBezTo>
                <a:cubicBezTo>
                  <a:pt x="53" y="20"/>
                  <a:pt x="54" y="19"/>
                  <a:pt x="55" y="18"/>
                </a:cubicBezTo>
                <a:cubicBezTo>
                  <a:pt x="52" y="17"/>
                  <a:pt x="49" y="17"/>
                  <a:pt x="46" y="17"/>
                </a:cubicBezTo>
                <a:cubicBezTo>
                  <a:pt x="40" y="17"/>
                  <a:pt x="34" y="19"/>
                  <a:pt x="32" y="20"/>
                </a:cubicBezTo>
                <a:cubicBezTo>
                  <a:pt x="25" y="23"/>
                  <a:pt x="22" y="26"/>
                  <a:pt x="18" y="36"/>
                </a:cubicBezTo>
                <a:cubicBezTo>
                  <a:pt x="15" y="45"/>
                  <a:pt x="19" y="54"/>
                  <a:pt x="21" y="59"/>
                </a:cubicBezTo>
                <a:cubicBezTo>
                  <a:pt x="18" y="70"/>
                  <a:pt x="22" y="74"/>
                  <a:pt x="22" y="74"/>
                </a:cubicBezTo>
                <a:cubicBezTo>
                  <a:pt x="24" y="76"/>
                  <a:pt x="27" y="80"/>
                  <a:pt x="27" y="91"/>
                </a:cubicBezTo>
                <a:cubicBezTo>
                  <a:pt x="27" y="103"/>
                  <a:pt x="18" y="105"/>
                  <a:pt x="18" y="105"/>
                </a:cubicBezTo>
                <a:cubicBezTo>
                  <a:pt x="10" y="108"/>
                  <a:pt x="0" y="114"/>
                  <a:pt x="0" y="130"/>
                </a:cubicBezTo>
                <a:cubicBezTo>
                  <a:pt x="0" y="130"/>
                  <a:pt x="0" y="135"/>
                  <a:pt x="4" y="135"/>
                </a:cubicBezTo>
                <a:cubicBezTo>
                  <a:pt x="23" y="135"/>
                  <a:pt x="23" y="135"/>
                  <a:pt x="23" y="135"/>
                </a:cubicBezTo>
                <a:cubicBezTo>
                  <a:pt x="24" y="132"/>
                  <a:pt x="25" y="129"/>
                  <a:pt x="27" y="126"/>
                </a:cubicBezTo>
                <a:cubicBezTo>
                  <a:pt x="9" y="126"/>
                  <a:pt x="9" y="126"/>
                  <a:pt x="9" y="126"/>
                </a:cubicBezTo>
                <a:cubicBezTo>
                  <a:pt x="10" y="118"/>
                  <a:pt x="15" y="115"/>
                  <a:pt x="20" y="113"/>
                </a:cubicBezTo>
                <a:close/>
                <a:moveTo>
                  <a:pt x="168" y="105"/>
                </a:moveTo>
                <a:cubicBezTo>
                  <a:pt x="168" y="105"/>
                  <a:pt x="158" y="103"/>
                  <a:pt x="158" y="91"/>
                </a:cubicBezTo>
                <a:cubicBezTo>
                  <a:pt x="158" y="80"/>
                  <a:pt x="161" y="76"/>
                  <a:pt x="163" y="74"/>
                </a:cubicBezTo>
                <a:cubicBezTo>
                  <a:pt x="163" y="74"/>
                  <a:pt x="167" y="70"/>
                  <a:pt x="164" y="59"/>
                </a:cubicBezTo>
                <a:cubicBezTo>
                  <a:pt x="167" y="54"/>
                  <a:pt x="171" y="45"/>
                  <a:pt x="167" y="36"/>
                </a:cubicBezTo>
                <a:cubicBezTo>
                  <a:pt x="163" y="26"/>
                  <a:pt x="160" y="23"/>
                  <a:pt x="153" y="20"/>
                </a:cubicBezTo>
                <a:cubicBezTo>
                  <a:pt x="151" y="19"/>
                  <a:pt x="145" y="17"/>
                  <a:pt x="139" y="17"/>
                </a:cubicBezTo>
                <a:cubicBezTo>
                  <a:pt x="136" y="17"/>
                  <a:pt x="133" y="17"/>
                  <a:pt x="131" y="18"/>
                </a:cubicBezTo>
                <a:cubicBezTo>
                  <a:pt x="132" y="21"/>
                  <a:pt x="133" y="24"/>
                  <a:pt x="133" y="26"/>
                </a:cubicBezTo>
                <a:cubicBezTo>
                  <a:pt x="133" y="26"/>
                  <a:pt x="134" y="26"/>
                  <a:pt x="134" y="26"/>
                </a:cubicBezTo>
                <a:cubicBezTo>
                  <a:pt x="135" y="25"/>
                  <a:pt x="137" y="25"/>
                  <a:pt x="139" y="25"/>
                </a:cubicBezTo>
                <a:cubicBezTo>
                  <a:pt x="144" y="25"/>
                  <a:pt x="148" y="27"/>
                  <a:pt x="149" y="27"/>
                </a:cubicBezTo>
                <a:cubicBezTo>
                  <a:pt x="149" y="27"/>
                  <a:pt x="150" y="28"/>
                  <a:pt x="150" y="28"/>
                </a:cubicBezTo>
                <a:cubicBezTo>
                  <a:pt x="154" y="30"/>
                  <a:pt x="156" y="30"/>
                  <a:pt x="159" y="39"/>
                </a:cubicBezTo>
                <a:cubicBezTo>
                  <a:pt x="162" y="45"/>
                  <a:pt x="159" y="52"/>
                  <a:pt x="157" y="55"/>
                </a:cubicBezTo>
                <a:cubicBezTo>
                  <a:pt x="156" y="57"/>
                  <a:pt x="156" y="59"/>
                  <a:pt x="156" y="61"/>
                </a:cubicBezTo>
                <a:cubicBezTo>
                  <a:pt x="157" y="66"/>
                  <a:pt x="157" y="68"/>
                  <a:pt x="157" y="68"/>
                </a:cubicBezTo>
                <a:cubicBezTo>
                  <a:pt x="157" y="69"/>
                  <a:pt x="157" y="69"/>
                  <a:pt x="157" y="69"/>
                </a:cubicBezTo>
                <a:cubicBezTo>
                  <a:pt x="156" y="69"/>
                  <a:pt x="156" y="69"/>
                  <a:pt x="156" y="69"/>
                </a:cubicBezTo>
                <a:cubicBezTo>
                  <a:pt x="154" y="72"/>
                  <a:pt x="150" y="78"/>
                  <a:pt x="150" y="91"/>
                </a:cubicBezTo>
                <a:cubicBezTo>
                  <a:pt x="150" y="105"/>
                  <a:pt x="160" y="112"/>
                  <a:pt x="165" y="113"/>
                </a:cubicBezTo>
                <a:cubicBezTo>
                  <a:pt x="171" y="115"/>
                  <a:pt x="176" y="118"/>
                  <a:pt x="177" y="126"/>
                </a:cubicBezTo>
                <a:cubicBezTo>
                  <a:pt x="159" y="126"/>
                  <a:pt x="159" y="126"/>
                  <a:pt x="159" y="126"/>
                </a:cubicBezTo>
                <a:cubicBezTo>
                  <a:pt x="160" y="129"/>
                  <a:pt x="162" y="132"/>
                  <a:pt x="163" y="135"/>
                </a:cubicBezTo>
                <a:cubicBezTo>
                  <a:pt x="181" y="135"/>
                  <a:pt x="181" y="135"/>
                  <a:pt x="181" y="135"/>
                </a:cubicBezTo>
                <a:cubicBezTo>
                  <a:pt x="186" y="135"/>
                  <a:pt x="186" y="130"/>
                  <a:pt x="186" y="130"/>
                </a:cubicBezTo>
                <a:cubicBezTo>
                  <a:pt x="186" y="114"/>
                  <a:pt x="175" y="108"/>
                  <a:pt x="168" y="105"/>
                </a:cubicBezTo>
                <a:close/>
              </a:path>
            </a:pathLst>
          </a:custGeom>
          <a:solidFill>
            <a:srgbClr val="323232"/>
          </a:solidFill>
          <a:ln>
            <a:noFill/>
          </a:ln>
        </p:spPr>
        <p:txBody>
          <a:bodyPr vert="horz" wrap="square" lIns="68580" tIns="34290" rIns="68580" bIns="34290" numCol="1" anchor="t" anchorCtr="0" compatLnSpc="1">
            <a:prstTxWarp prst="textNoShape">
              <a:avLst/>
            </a:prstTxWarp>
          </a:bodyPr>
          <a:lstStyle/>
          <a:p>
            <a:endParaRPr lang="en-US" sz="1350" dirty="0">
              <a:ln>
                <a:solidFill>
                  <a:srgbClr val="27ACBD"/>
                </a:solidFill>
              </a:ln>
              <a:solidFill>
                <a:srgbClr val="27ACBD"/>
              </a:solidFill>
            </a:endParaRPr>
          </a:p>
        </p:txBody>
      </p:sp>
      <p:sp>
        <p:nvSpPr>
          <p:cNvPr id="8" name="Textfeld 7"/>
          <p:cNvSpPr txBox="1"/>
          <p:nvPr/>
        </p:nvSpPr>
        <p:spPr>
          <a:xfrm>
            <a:off x="5766989" y="4758412"/>
            <a:ext cx="1829347" cy="246221"/>
          </a:xfrm>
          <a:prstGeom prst="rect">
            <a:avLst/>
          </a:prstGeom>
          <a:noFill/>
        </p:spPr>
        <p:txBody>
          <a:bodyPr wrap="none" rtlCol="0">
            <a:spAutoFit/>
          </a:bodyPr>
          <a:lstStyle/>
          <a:p>
            <a:r>
              <a:rPr lang="de-DE" sz="1000" dirty="0" smtClean="0">
                <a:solidFill>
                  <a:srgbClr val="9B9B9B"/>
                </a:solidFill>
                <a:latin typeface="Roboto Condensed" pitchFamily="2" charset="0"/>
                <a:ea typeface="Roboto Condensed" pitchFamily="2" charset="0"/>
              </a:rPr>
              <a:t>Quelle: Survey </a:t>
            </a:r>
            <a:r>
              <a:rPr lang="de-DE" sz="1000" dirty="0" err="1" smtClean="0">
                <a:solidFill>
                  <a:srgbClr val="9B9B9B"/>
                </a:solidFill>
                <a:latin typeface="Roboto Condensed" pitchFamily="2" charset="0"/>
                <a:ea typeface="Roboto Condensed" pitchFamily="2" charset="0"/>
              </a:rPr>
              <a:t>Monkey</a:t>
            </a:r>
            <a:r>
              <a:rPr lang="de-DE" sz="1000" dirty="0" smtClean="0">
                <a:solidFill>
                  <a:srgbClr val="9B9B9B"/>
                </a:solidFill>
                <a:latin typeface="Roboto Condensed" pitchFamily="2" charset="0"/>
                <a:ea typeface="Roboto Condensed" pitchFamily="2" charset="0"/>
              </a:rPr>
              <a:t> Sep 2016</a:t>
            </a:r>
            <a:endParaRPr lang="de-DE" sz="1000" dirty="0">
              <a:solidFill>
                <a:srgbClr val="9B9B9B"/>
              </a:solidFill>
              <a:latin typeface="Roboto Condensed" pitchFamily="2" charset="0"/>
              <a:ea typeface="Roboto Condensed" pitchFamily="2" charset="0"/>
            </a:endParaRPr>
          </a:p>
        </p:txBody>
      </p:sp>
      <p:sp>
        <p:nvSpPr>
          <p:cNvPr id="12" name="Rechteck 11"/>
          <p:cNvSpPr/>
          <p:nvPr/>
        </p:nvSpPr>
        <p:spPr>
          <a:xfrm>
            <a:off x="251519" y="1131590"/>
            <a:ext cx="8129535" cy="584775"/>
          </a:xfrm>
          <a:prstGeom prst="rect">
            <a:avLst/>
          </a:prstGeom>
        </p:spPr>
        <p:txBody>
          <a:bodyPr wrap="square">
            <a:spAutoFit/>
          </a:bodyPr>
          <a:lstStyle/>
          <a:p>
            <a:pPr>
              <a:defRPr sz="2160" b="1" i="0" u="none" strike="noStrike" kern="1200" baseline="0">
                <a:solidFill>
                  <a:prstClr val="black"/>
                </a:solidFill>
                <a:latin typeface="+mn-lt"/>
                <a:ea typeface="+mn-ea"/>
                <a:cs typeface="+mn-cs"/>
              </a:defRPr>
            </a:pPr>
            <a:r>
              <a:rPr lang="de-DE" sz="1600" b="1" dirty="0" smtClean="0">
                <a:solidFill>
                  <a:srgbClr val="323232"/>
                </a:solidFill>
                <a:latin typeface="Roboto Condensed" pitchFamily="2" charset="0"/>
                <a:ea typeface="Roboto Condensed" pitchFamily="2" charset="0"/>
              </a:rPr>
              <a:t>Q</a:t>
            </a:r>
            <a:r>
              <a:rPr lang="de-DE" sz="1600" b="1" dirty="0">
                <a:solidFill>
                  <a:srgbClr val="323232"/>
                </a:solidFill>
                <a:latin typeface="Roboto Condensed" pitchFamily="2" charset="0"/>
                <a:ea typeface="Roboto Condensed" pitchFamily="2" charset="0"/>
              </a:rPr>
              <a:t>: Falls Sie in den nächsten zwölf Monaten den Einsatz von Profildaten als </a:t>
            </a:r>
            <a:r>
              <a:rPr lang="de-DE" sz="1600" b="1" dirty="0" err="1">
                <a:solidFill>
                  <a:srgbClr val="323232"/>
                </a:solidFill>
                <a:latin typeface="Roboto Condensed" pitchFamily="2" charset="0"/>
                <a:ea typeface="Roboto Condensed" pitchFamily="2" charset="0"/>
              </a:rPr>
              <a:t>Targetingfilter</a:t>
            </a:r>
            <a:r>
              <a:rPr lang="de-DE" sz="1600" b="1" dirty="0">
                <a:solidFill>
                  <a:srgbClr val="323232"/>
                </a:solidFill>
                <a:latin typeface="Roboto Condensed" pitchFamily="2" charset="0"/>
                <a:ea typeface="Roboto Condensed" pitchFamily="2" charset="0"/>
              </a:rPr>
              <a:t> planen oder testen wollen: Welche Daten werden Sie ggfs. nutzen? (Mehrfachnennungen möglich)</a:t>
            </a:r>
          </a:p>
        </p:txBody>
      </p:sp>
    </p:spTree>
    <p:extLst>
      <p:ext uri="{BB962C8B-B14F-4D97-AF65-F5344CB8AC3E}">
        <p14:creationId xmlns:p14="http://schemas.microsoft.com/office/powerpoint/2010/main" val="165737847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back_ocean.png"/>
          <p:cNvPicPr>
            <a:picLocks noChangeAspect="1"/>
          </p:cNvPicPr>
          <p:nvPr/>
        </p:nvPicPr>
        <p:blipFill>
          <a:blip r:embed="rId3" cstate="print"/>
          <a:stretch>
            <a:fillRect/>
          </a:stretch>
        </p:blipFill>
        <p:spPr>
          <a:xfrm>
            <a:off x="0" y="0"/>
            <a:ext cx="9144000" cy="5143500"/>
          </a:xfrm>
          <a:prstGeom prst="rect">
            <a:avLst/>
          </a:prstGeom>
        </p:spPr>
      </p:pic>
      <p:sp>
        <p:nvSpPr>
          <p:cNvPr id="3" name="Rechteck 2"/>
          <p:cNvSpPr/>
          <p:nvPr/>
        </p:nvSpPr>
        <p:spPr>
          <a:xfrm>
            <a:off x="-14199" y="1853992"/>
            <a:ext cx="9144000" cy="861774"/>
          </a:xfrm>
          <a:prstGeom prst="rect">
            <a:avLst/>
          </a:prstGeom>
        </p:spPr>
        <p:txBody>
          <a:bodyPr wrap="square">
            <a:spAutoFit/>
          </a:bodyPr>
          <a:lstStyle/>
          <a:p>
            <a:pPr algn="ctr" defTabSz="912813"/>
            <a:r>
              <a:rPr lang="de-DE" sz="5000" kern="0" dirty="0" smtClean="0">
                <a:solidFill>
                  <a:srgbClr val="FFFFFF"/>
                </a:solidFill>
                <a:latin typeface="Roboto Black" pitchFamily="2" charset="0"/>
                <a:ea typeface="Roboto Black" pitchFamily="2" charset="0"/>
                <a:cs typeface="Arial Narrow"/>
              </a:rPr>
              <a:t>Quelle 3rd </a:t>
            </a:r>
            <a:r>
              <a:rPr lang="de-DE" sz="5000" kern="0" dirty="0" err="1" smtClean="0">
                <a:solidFill>
                  <a:srgbClr val="FFFFFF"/>
                </a:solidFill>
                <a:latin typeface="Roboto Black" pitchFamily="2" charset="0"/>
                <a:ea typeface="Roboto Black" pitchFamily="2" charset="0"/>
                <a:cs typeface="Arial Narrow"/>
              </a:rPr>
              <a:t>party</a:t>
            </a:r>
            <a:r>
              <a:rPr lang="de-DE" sz="5000" kern="0" dirty="0" smtClean="0">
                <a:solidFill>
                  <a:srgbClr val="FFFFFF"/>
                </a:solidFill>
                <a:latin typeface="Roboto Black" pitchFamily="2" charset="0"/>
                <a:ea typeface="Roboto Black" pitchFamily="2" charset="0"/>
                <a:cs typeface="Arial Narrow"/>
              </a:rPr>
              <a:t> </a:t>
            </a:r>
            <a:r>
              <a:rPr lang="de-DE" sz="5000" kern="0" dirty="0" err="1" smtClean="0">
                <a:solidFill>
                  <a:srgbClr val="FFFFFF"/>
                </a:solidFill>
                <a:latin typeface="Roboto Black" pitchFamily="2" charset="0"/>
                <a:ea typeface="Roboto Black" pitchFamily="2" charset="0"/>
                <a:cs typeface="Arial Narrow"/>
              </a:rPr>
              <a:t>data</a:t>
            </a:r>
            <a:r>
              <a:rPr lang="de-DE" sz="5000" kern="0" dirty="0" smtClean="0">
                <a:solidFill>
                  <a:srgbClr val="FFFFFF"/>
                </a:solidFill>
                <a:latin typeface="Roboto Black" pitchFamily="2" charset="0"/>
                <a:ea typeface="Roboto Black" pitchFamily="2" charset="0"/>
                <a:cs typeface="Arial Narrow"/>
              </a:rPr>
              <a:t>?</a:t>
            </a:r>
            <a:endParaRPr lang="de-DE" sz="5000" dirty="0">
              <a:solidFill>
                <a:srgbClr val="FFFFFF"/>
              </a:solidFill>
              <a:latin typeface="Roboto Black" pitchFamily="2" charset="0"/>
              <a:ea typeface="Roboto Black" pitchFamily="2" charset="0"/>
              <a:cs typeface="Arial Narrow"/>
            </a:endParaRPr>
          </a:p>
        </p:txBody>
      </p:sp>
    </p:spTree>
    <p:extLst>
      <p:ext uri="{BB962C8B-B14F-4D97-AF65-F5344CB8AC3E}">
        <p14:creationId xmlns:p14="http://schemas.microsoft.com/office/powerpoint/2010/main" val="33420549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11" y="356436"/>
            <a:ext cx="8441622" cy="559130"/>
          </a:xfrm>
        </p:spPr>
        <p:txBody>
          <a:bodyPr/>
          <a:lstStyle/>
          <a:p>
            <a:r>
              <a:rPr lang="de-DE" sz="2400" cap="all" dirty="0" smtClean="0">
                <a:latin typeface="Roboto Condensed Bold"/>
                <a:cs typeface="Roboto Condensed Bold"/>
              </a:rPr>
              <a:t>Drittanbietern und Daten-</a:t>
            </a:r>
            <a:r>
              <a:rPr lang="de-DE" sz="2400" cap="all" dirty="0" err="1" smtClean="0">
                <a:latin typeface="Roboto Condensed Bold"/>
                <a:cs typeface="Roboto Condensed Bold"/>
              </a:rPr>
              <a:t>Vermarktern</a:t>
            </a:r>
            <a:r>
              <a:rPr lang="de-DE" sz="2400" cap="all" dirty="0" smtClean="0">
                <a:latin typeface="Roboto Condensed Bold"/>
                <a:cs typeface="Roboto Condensed Bold"/>
              </a:rPr>
              <a:t> fällt besondere Bedeutung bei 3rd Party Data zu</a:t>
            </a:r>
            <a:endParaRPr lang="de-DE" sz="2400" cap="all" dirty="0">
              <a:latin typeface="Roboto Condensed Bold"/>
              <a:cs typeface="Roboto Condensed Bold"/>
            </a:endParaRPr>
          </a:p>
        </p:txBody>
      </p:sp>
      <p:graphicFrame>
        <p:nvGraphicFramePr>
          <p:cNvPr id="4" name="Diagramm 3"/>
          <p:cNvGraphicFramePr/>
          <p:nvPr>
            <p:extLst>
              <p:ext uri="{D42A27DB-BD31-4B8C-83A1-F6EECF244321}">
                <p14:modId xmlns:p14="http://schemas.microsoft.com/office/powerpoint/2010/main" val="662287740"/>
              </p:ext>
            </p:extLst>
          </p:nvPr>
        </p:nvGraphicFramePr>
        <p:xfrm>
          <a:off x="323528" y="1131590"/>
          <a:ext cx="7920880" cy="3703960"/>
        </p:xfrm>
        <a:graphic>
          <a:graphicData uri="http://schemas.openxmlformats.org/drawingml/2006/chart">
            <c:chart xmlns:c="http://schemas.openxmlformats.org/drawingml/2006/chart" xmlns:r="http://schemas.openxmlformats.org/officeDocument/2006/relationships" r:id="rId3"/>
          </a:graphicData>
        </a:graphic>
      </p:graphicFrame>
      <p:sp>
        <p:nvSpPr>
          <p:cNvPr id="9" name="Freeform 89"/>
          <p:cNvSpPr>
            <a:spLocks noEditPoints="1"/>
          </p:cNvSpPr>
          <p:nvPr/>
        </p:nvSpPr>
        <p:spPr bwMode="auto">
          <a:xfrm>
            <a:off x="7801542" y="4443958"/>
            <a:ext cx="360040" cy="326920"/>
          </a:xfrm>
          <a:custGeom>
            <a:avLst/>
            <a:gdLst>
              <a:gd name="T0" fmla="*/ 93 w 185"/>
              <a:gd name="T1" fmla="*/ 0 h 168"/>
              <a:gd name="T2" fmla="*/ 0 w 185"/>
              <a:gd name="T3" fmla="*/ 76 h 168"/>
              <a:gd name="T4" fmla="*/ 26 w 185"/>
              <a:gd name="T5" fmla="*/ 128 h 168"/>
              <a:gd name="T6" fmla="*/ 17 w 185"/>
              <a:gd name="T7" fmla="*/ 168 h 168"/>
              <a:gd name="T8" fmla="*/ 67 w 185"/>
              <a:gd name="T9" fmla="*/ 148 h 168"/>
              <a:gd name="T10" fmla="*/ 93 w 185"/>
              <a:gd name="T11" fmla="*/ 152 h 168"/>
              <a:gd name="T12" fmla="*/ 185 w 185"/>
              <a:gd name="T13" fmla="*/ 76 h 168"/>
              <a:gd name="T14" fmla="*/ 93 w 185"/>
              <a:gd name="T15" fmla="*/ 0 h 168"/>
              <a:gd name="T16" fmla="*/ 93 w 185"/>
              <a:gd name="T17" fmla="*/ 143 h 168"/>
              <a:gd name="T18" fmla="*/ 69 w 185"/>
              <a:gd name="T19" fmla="*/ 140 h 168"/>
              <a:gd name="T20" fmla="*/ 67 w 185"/>
              <a:gd name="T21" fmla="*/ 140 h 168"/>
              <a:gd name="T22" fmla="*/ 63 w 185"/>
              <a:gd name="T23" fmla="*/ 141 h 168"/>
              <a:gd name="T24" fmla="*/ 29 w 185"/>
              <a:gd name="T25" fmla="*/ 155 h 168"/>
              <a:gd name="T26" fmla="*/ 34 w 185"/>
              <a:gd name="T27" fmla="*/ 130 h 168"/>
              <a:gd name="T28" fmla="*/ 31 w 185"/>
              <a:gd name="T29" fmla="*/ 122 h 168"/>
              <a:gd name="T30" fmla="*/ 8 w 185"/>
              <a:gd name="T31" fmla="*/ 76 h 168"/>
              <a:gd name="T32" fmla="*/ 93 w 185"/>
              <a:gd name="T33" fmla="*/ 8 h 168"/>
              <a:gd name="T34" fmla="*/ 177 w 185"/>
              <a:gd name="T35" fmla="*/ 76 h 168"/>
              <a:gd name="T36" fmla="*/ 93 w 185"/>
              <a:gd name="T37" fmla="*/ 14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 h="168">
                <a:moveTo>
                  <a:pt x="93" y="0"/>
                </a:moveTo>
                <a:cubicBezTo>
                  <a:pt x="41" y="0"/>
                  <a:pt x="0" y="34"/>
                  <a:pt x="0" y="76"/>
                </a:cubicBezTo>
                <a:cubicBezTo>
                  <a:pt x="0" y="96"/>
                  <a:pt x="10" y="115"/>
                  <a:pt x="26" y="128"/>
                </a:cubicBezTo>
                <a:cubicBezTo>
                  <a:pt x="17" y="168"/>
                  <a:pt x="17" y="168"/>
                  <a:pt x="17" y="168"/>
                </a:cubicBezTo>
                <a:cubicBezTo>
                  <a:pt x="67" y="148"/>
                  <a:pt x="67" y="148"/>
                  <a:pt x="67" y="148"/>
                </a:cubicBezTo>
                <a:cubicBezTo>
                  <a:pt x="75" y="150"/>
                  <a:pt x="84" y="152"/>
                  <a:pt x="93" y="152"/>
                </a:cubicBezTo>
                <a:cubicBezTo>
                  <a:pt x="144" y="152"/>
                  <a:pt x="185" y="118"/>
                  <a:pt x="185" y="76"/>
                </a:cubicBezTo>
                <a:cubicBezTo>
                  <a:pt x="185" y="34"/>
                  <a:pt x="144" y="0"/>
                  <a:pt x="93" y="0"/>
                </a:cubicBezTo>
                <a:close/>
                <a:moveTo>
                  <a:pt x="93" y="143"/>
                </a:moveTo>
                <a:cubicBezTo>
                  <a:pt x="85" y="143"/>
                  <a:pt x="76" y="142"/>
                  <a:pt x="69" y="140"/>
                </a:cubicBezTo>
                <a:cubicBezTo>
                  <a:pt x="68" y="140"/>
                  <a:pt x="67" y="140"/>
                  <a:pt x="67" y="140"/>
                </a:cubicBezTo>
                <a:cubicBezTo>
                  <a:pt x="65" y="140"/>
                  <a:pt x="64" y="140"/>
                  <a:pt x="63" y="141"/>
                </a:cubicBezTo>
                <a:cubicBezTo>
                  <a:pt x="29" y="155"/>
                  <a:pt x="29" y="155"/>
                  <a:pt x="29" y="155"/>
                </a:cubicBezTo>
                <a:cubicBezTo>
                  <a:pt x="34" y="130"/>
                  <a:pt x="34" y="130"/>
                  <a:pt x="34" y="130"/>
                </a:cubicBezTo>
                <a:cubicBezTo>
                  <a:pt x="35" y="127"/>
                  <a:pt x="34" y="124"/>
                  <a:pt x="31" y="122"/>
                </a:cubicBezTo>
                <a:cubicBezTo>
                  <a:pt x="16" y="109"/>
                  <a:pt x="8" y="93"/>
                  <a:pt x="8" y="76"/>
                </a:cubicBezTo>
                <a:cubicBezTo>
                  <a:pt x="8" y="38"/>
                  <a:pt x="46" y="8"/>
                  <a:pt x="93" y="8"/>
                </a:cubicBezTo>
                <a:cubicBezTo>
                  <a:pt x="139" y="8"/>
                  <a:pt x="177" y="38"/>
                  <a:pt x="177" y="76"/>
                </a:cubicBezTo>
                <a:cubicBezTo>
                  <a:pt x="177" y="113"/>
                  <a:pt x="139" y="143"/>
                  <a:pt x="93" y="143"/>
                </a:cubicBezTo>
                <a:close/>
              </a:path>
            </a:pathLst>
          </a:custGeom>
          <a:solidFill>
            <a:srgbClr val="323232"/>
          </a:solidFill>
          <a:ln>
            <a:noFill/>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10" name="Rechteck 9"/>
          <p:cNvSpPr/>
          <p:nvPr/>
        </p:nvSpPr>
        <p:spPr>
          <a:xfrm>
            <a:off x="7801541" y="4460135"/>
            <a:ext cx="370859" cy="276999"/>
          </a:xfrm>
          <a:prstGeom prst="rect">
            <a:avLst/>
          </a:prstGeom>
        </p:spPr>
        <p:txBody>
          <a:bodyPr wrap="square">
            <a:spAutoFit/>
          </a:bodyPr>
          <a:lstStyle/>
          <a:p>
            <a:pPr algn="ctr"/>
            <a:r>
              <a:rPr lang="de-DE" sz="1200" dirty="0" smtClean="0">
                <a:solidFill>
                  <a:srgbClr val="323232"/>
                </a:solidFill>
                <a:latin typeface="Roboto Condensed" pitchFamily="2" charset="0"/>
                <a:ea typeface="Roboto Condensed" pitchFamily="2" charset="0"/>
              </a:rPr>
              <a:t>51</a:t>
            </a:r>
            <a:endParaRPr lang="de-DE" sz="1200" dirty="0">
              <a:solidFill>
                <a:srgbClr val="323232"/>
              </a:solidFill>
              <a:latin typeface="Roboto Condensed" pitchFamily="2" charset="0"/>
              <a:ea typeface="Roboto Condensed" pitchFamily="2" charset="0"/>
            </a:endParaRPr>
          </a:p>
        </p:txBody>
      </p:sp>
      <p:sp>
        <p:nvSpPr>
          <p:cNvPr id="11" name="Freeform 154"/>
          <p:cNvSpPr>
            <a:spLocks noEditPoints="1"/>
          </p:cNvSpPr>
          <p:nvPr/>
        </p:nvSpPr>
        <p:spPr bwMode="auto">
          <a:xfrm>
            <a:off x="7487953" y="4683114"/>
            <a:ext cx="324407" cy="264900"/>
          </a:xfrm>
          <a:custGeom>
            <a:avLst/>
            <a:gdLst>
              <a:gd name="T0" fmla="*/ 111 w 186"/>
              <a:gd name="T1" fmla="*/ 95 h 152"/>
              <a:gd name="T2" fmla="*/ 122 w 186"/>
              <a:gd name="T3" fmla="*/ 55 h 152"/>
              <a:gd name="T4" fmla="*/ 110 w 186"/>
              <a:gd name="T5" fmla="*/ 3 h 152"/>
              <a:gd name="T6" fmla="*/ 80 w 186"/>
              <a:gd name="T7" fmla="*/ 4 h 152"/>
              <a:gd name="T8" fmla="*/ 64 w 186"/>
              <a:gd name="T9" fmla="*/ 54 h 152"/>
              <a:gd name="T10" fmla="*/ 74 w 186"/>
              <a:gd name="T11" fmla="*/ 95 h 152"/>
              <a:gd name="T12" fmla="*/ 29 w 186"/>
              <a:gd name="T13" fmla="*/ 147 h 152"/>
              <a:gd name="T14" fmla="*/ 152 w 186"/>
              <a:gd name="T15" fmla="*/ 152 h 152"/>
              <a:gd name="T16" fmla="*/ 126 w 186"/>
              <a:gd name="T17" fmla="*/ 115 h 152"/>
              <a:gd name="T18" fmla="*/ 61 w 186"/>
              <a:gd name="T19" fmla="*/ 123 h 152"/>
              <a:gd name="T20" fmla="*/ 83 w 186"/>
              <a:gd name="T21" fmla="*/ 95 h 152"/>
              <a:gd name="T22" fmla="*/ 72 w 186"/>
              <a:gd name="T23" fmla="*/ 68 h 152"/>
              <a:gd name="T24" fmla="*/ 72 w 186"/>
              <a:gd name="T25" fmla="*/ 51 h 152"/>
              <a:gd name="T26" fmla="*/ 84 w 186"/>
              <a:gd name="T27" fmla="*/ 12 h 152"/>
              <a:gd name="T28" fmla="*/ 98 w 186"/>
              <a:gd name="T29" fmla="*/ 8 h 152"/>
              <a:gd name="T30" fmla="*/ 114 w 186"/>
              <a:gd name="T31" fmla="*/ 23 h 152"/>
              <a:gd name="T32" fmla="*/ 113 w 186"/>
              <a:gd name="T33" fmla="*/ 57 h 152"/>
              <a:gd name="T34" fmla="*/ 112 w 186"/>
              <a:gd name="T35" fmla="*/ 69 h 152"/>
              <a:gd name="T36" fmla="*/ 124 w 186"/>
              <a:gd name="T37" fmla="*/ 123 h 152"/>
              <a:gd name="T38" fmla="*/ 147 w 186"/>
              <a:gd name="T39" fmla="*/ 143 h 152"/>
              <a:gd name="T40" fmla="*/ 20 w 186"/>
              <a:gd name="T41" fmla="*/ 113 h 152"/>
              <a:gd name="T42" fmla="*/ 29 w 186"/>
              <a:gd name="T43" fmla="*/ 69 h 152"/>
              <a:gd name="T44" fmla="*/ 29 w 186"/>
              <a:gd name="T45" fmla="*/ 68 h 152"/>
              <a:gd name="T46" fmla="*/ 29 w 186"/>
              <a:gd name="T47" fmla="*/ 55 h 152"/>
              <a:gd name="T48" fmla="*/ 35 w 186"/>
              <a:gd name="T49" fmla="*/ 28 h 152"/>
              <a:gd name="T50" fmla="*/ 46 w 186"/>
              <a:gd name="T51" fmla="*/ 25 h 152"/>
              <a:gd name="T52" fmla="*/ 53 w 186"/>
              <a:gd name="T53" fmla="*/ 22 h 152"/>
              <a:gd name="T54" fmla="*/ 46 w 186"/>
              <a:gd name="T55" fmla="*/ 17 h 152"/>
              <a:gd name="T56" fmla="*/ 18 w 186"/>
              <a:gd name="T57" fmla="*/ 36 h 152"/>
              <a:gd name="T58" fmla="*/ 22 w 186"/>
              <a:gd name="T59" fmla="*/ 74 h 152"/>
              <a:gd name="T60" fmla="*/ 18 w 186"/>
              <a:gd name="T61" fmla="*/ 105 h 152"/>
              <a:gd name="T62" fmla="*/ 4 w 186"/>
              <a:gd name="T63" fmla="*/ 135 h 152"/>
              <a:gd name="T64" fmla="*/ 27 w 186"/>
              <a:gd name="T65" fmla="*/ 126 h 152"/>
              <a:gd name="T66" fmla="*/ 20 w 186"/>
              <a:gd name="T67" fmla="*/ 113 h 152"/>
              <a:gd name="T68" fmla="*/ 158 w 186"/>
              <a:gd name="T69" fmla="*/ 91 h 152"/>
              <a:gd name="T70" fmla="*/ 164 w 186"/>
              <a:gd name="T71" fmla="*/ 59 h 152"/>
              <a:gd name="T72" fmla="*/ 153 w 186"/>
              <a:gd name="T73" fmla="*/ 20 h 152"/>
              <a:gd name="T74" fmla="*/ 131 w 186"/>
              <a:gd name="T75" fmla="*/ 18 h 152"/>
              <a:gd name="T76" fmla="*/ 134 w 186"/>
              <a:gd name="T77" fmla="*/ 26 h 152"/>
              <a:gd name="T78" fmla="*/ 149 w 186"/>
              <a:gd name="T79" fmla="*/ 27 h 152"/>
              <a:gd name="T80" fmla="*/ 159 w 186"/>
              <a:gd name="T81" fmla="*/ 39 h 152"/>
              <a:gd name="T82" fmla="*/ 156 w 186"/>
              <a:gd name="T83" fmla="*/ 61 h 152"/>
              <a:gd name="T84" fmla="*/ 157 w 186"/>
              <a:gd name="T85" fmla="*/ 69 h 152"/>
              <a:gd name="T86" fmla="*/ 150 w 186"/>
              <a:gd name="T87" fmla="*/ 91 h 152"/>
              <a:gd name="T88" fmla="*/ 177 w 186"/>
              <a:gd name="T89" fmla="*/ 126 h 152"/>
              <a:gd name="T90" fmla="*/ 163 w 186"/>
              <a:gd name="T91" fmla="*/ 135 h 152"/>
              <a:gd name="T92" fmla="*/ 186 w 186"/>
              <a:gd name="T93"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52">
                <a:moveTo>
                  <a:pt x="126" y="115"/>
                </a:moveTo>
                <a:cubicBezTo>
                  <a:pt x="126" y="115"/>
                  <a:pt x="111" y="111"/>
                  <a:pt x="111" y="95"/>
                </a:cubicBezTo>
                <a:cubicBezTo>
                  <a:pt x="111" y="81"/>
                  <a:pt x="117" y="76"/>
                  <a:pt x="120" y="73"/>
                </a:cubicBezTo>
                <a:cubicBezTo>
                  <a:pt x="120" y="73"/>
                  <a:pt x="125" y="69"/>
                  <a:pt x="122" y="55"/>
                </a:cubicBezTo>
                <a:cubicBezTo>
                  <a:pt x="127" y="47"/>
                  <a:pt x="129" y="35"/>
                  <a:pt x="122" y="19"/>
                </a:cubicBezTo>
                <a:cubicBezTo>
                  <a:pt x="118" y="10"/>
                  <a:pt x="115" y="5"/>
                  <a:pt x="110" y="3"/>
                </a:cubicBezTo>
                <a:cubicBezTo>
                  <a:pt x="106" y="0"/>
                  <a:pt x="102" y="0"/>
                  <a:pt x="98" y="0"/>
                </a:cubicBezTo>
                <a:cubicBezTo>
                  <a:pt x="90" y="0"/>
                  <a:pt x="83" y="2"/>
                  <a:pt x="80" y="4"/>
                </a:cubicBezTo>
                <a:cubicBezTo>
                  <a:pt x="72" y="8"/>
                  <a:pt x="66" y="12"/>
                  <a:pt x="61" y="25"/>
                </a:cubicBezTo>
                <a:cubicBezTo>
                  <a:pt x="56" y="36"/>
                  <a:pt x="62" y="48"/>
                  <a:pt x="64" y="54"/>
                </a:cubicBezTo>
                <a:cubicBezTo>
                  <a:pt x="61" y="68"/>
                  <a:pt x="66" y="73"/>
                  <a:pt x="66" y="73"/>
                </a:cubicBezTo>
                <a:cubicBezTo>
                  <a:pt x="68" y="76"/>
                  <a:pt x="74" y="81"/>
                  <a:pt x="74" y="95"/>
                </a:cubicBezTo>
                <a:cubicBezTo>
                  <a:pt x="74" y="111"/>
                  <a:pt x="59" y="115"/>
                  <a:pt x="59" y="115"/>
                </a:cubicBezTo>
                <a:cubicBezTo>
                  <a:pt x="50" y="118"/>
                  <a:pt x="29" y="125"/>
                  <a:pt x="29" y="147"/>
                </a:cubicBezTo>
                <a:cubicBezTo>
                  <a:pt x="29" y="147"/>
                  <a:pt x="29" y="152"/>
                  <a:pt x="34" y="152"/>
                </a:cubicBezTo>
                <a:cubicBezTo>
                  <a:pt x="152" y="152"/>
                  <a:pt x="152" y="152"/>
                  <a:pt x="152" y="152"/>
                </a:cubicBezTo>
                <a:cubicBezTo>
                  <a:pt x="156" y="152"/>
                  <a:pt x="156" y="147"/>
                  <a:pt x="156" y="147"/>
                </a:cubicBezTo>
                <a:cubicBezTo>
                  <a:pt x="156" y="125"/>
                  <a:pt x="136" y="118"/>
                  <a:pt x="126" y="115"/>
                </a:cubicBezTo>
                <a:close/>
                <a:moveTo>
                  <a:pt x="38" y="143"/>
                </a:moveTo>
                <a:cubicBezTo>
                  <a:pt x="40" y="131"/>
                  <a:pt x="51" y="127"/>
                  <a:pt x="61" y="123"/>
                </a:cubicBezTo>
                <a:cubicBezTo>
                  <a:pt x="62" y="123"/>
                  <a:pt x="62" y="123"/>
                  <a:pt x="62" y="123"/>
                </a:cubicBezTo>
                <a:cubicBezTo>
                  <a:pt x="69" y="121"/>
                  <a:pt x="83" y="112"/>
                  <a:pt x="83" y="95"/>
                </a:cubicBezTo>
                <a:cubicBezTo>
                  <a:pt x="83" y="80"/>
                  <a:pt x="77" y="73"/>
                  <a:pt x="73" y="69"/>
                </a:cubicBezTo>
                <a:cubicBezTo>
                  <a:pt x="73" y="69"/>
                  <a:pt x="72" y="68"/>
                  <a:pt x="72" y="68"/>
                </a:cubicBezTo>
                <a:cubicBezTo>
                  <a:pt x="72" y="67"/>
                  <a:pt x="71" y="64"/>
                  <a:pt x="73" y="56"/>
                </a:cubicBezTo>
                <a:cubicBezTo>
                  <a:pt x="73" y="53"/>
                  <a:pt x="72" y="51"/>
                  <a:pt x="72" y="51"/>
                </a:cubicBezTo>
                <a:cubicBezTo>
                  <a:pt x="70" y="45"/>
                  <a:pt x="65" y="36"/>
                  <a:pt x="69" y="28"/>
                </a:cubicBezTo>
                <a:cubicBezTo>
                  <a:pt x="73" y="17"/>
                  <a:pt x="77" y="15"/>
                  <a:pt x="84" y="12"/>
                </a:cubicBezTo>
                <a:cubicBezTo>
                  <a:pt x="84" y="12"/>
                  <a:pt x="84" y="12"/>
                  <a:pt x="85" y="11"/>
                </a:cubicBezTo>
                <a:cubicBezTo>
                  <a:pt x="86" y="10"/>
                  <a:pt x="92" y="8"/>
                  <a:pt x="98" y="8"/>
                </a:cubicBezTo>
                <a:cubicBezTo>
                  <a:pt x="101" y="8"/>
                  <a:pt x="104" y="9"/>
                  <a:pt x="106" y="10"/>
                </a:cubicBezTo>
                <a:cubicBezTo>
                  <a:pt x="108" y="11"/>
                  <a:pt x="111" y="14"/>
                  <a:pt x="114" y="23"/>
                </a:cubicBezTo>
                <a:cubicBezTo>
                  <a:pt x="121" y="38"/>
                  <a:pt x="117" y="47"/>
                  <a:pt x="115" y="50"/>
                </a:cubicBezTo>
                <a:cubicBezTo>
                  <a:pt x="113" y="52"/>
                  <a:pt x="113" y="54"/>
                  <a:pt x="113" y="57"/>
                </a:cubicBezTo>
                <a:cubicBezTo>
                  <a:pt x="115" y="64"/>
                  <a:pt x="114" y="67"/>
                  <a:pt x="114" y="67"/>
                </a:cubicBezTo>
                <a:cubicBezTo>
                  <a:pt x="114" y="67"/>
                  <a:pt x="113" y="69"/>
                  <a:pt x="112" y="69"/>
                </a:cubicBezTo>
                <a:cubicBezTo>
                  <a:pt x="109" y="73"/>
                  <a:pt x="103" y="80"/>
                  <a:pt x="103" y="95"/>
                </a:cubicBezTo>
                <a:cubicBezTo>
                  <a:pt x="103" y="112"/>
                  <a:pt x="116" y="121"/>
                  <a:pt x="124" y="123"/>
                </a:cubicBezTo>
                <a:cubicBezTo>
                  <a:pt x="124" y="123"/>
                  <a:pt x="124" y="123"/>
                  <a:pt x="124" y="123"/>
                </a:cubicBezTo>
                <a:cubicBezTo>
                  <a:pt x="135" y="127"/>
                  <a:pt x="145" y="131"/>
                  <a:pt x="147" y="143"/>
                </a:cubicBezTo>
                <a:lnTo>
                  <a:pt x="38" y="143"/>
                </a:lnTo>
                <a:close/>
                <a:moveTo>
                  <a:pt x="20" y="113"/>
                </a:moveTo>
                <a:cubicBezTo>
                  <a:pt x="26" y="112"/>
                  <a:pt x="36" y="105"/>
                  <a:pt x="36" y="91"/>
                </a:cubicBezTo>
                <a:cubicBezTo>
                  <a:pt x="36" y="78"/>
                  <a:pt x="32" y="72"/>
                  <a:pt x="29" y="69"/>
                </a:cubicBezTo>
                <a:cubicBezTo>
                  <a:pt x="29" y="69"/>
                  <a:pt x="29" y="69"/>
                  <a:pt x="29" y="69"/>
                </a:cubicBezTo>
                <a:cubicBezTo>
                  <a:pt x="29" y="69"/>
                  <a:pt x="29" y="69"/>
                  <a:pt x="29" y="68"/>
                </a:cubicBezTo>
                <a:cubicBezTo>
                  <a:pt x="29" y="68"/>
                  <a:pt x="28" y="66"/>
                  <a:pt x="29" y="61"/>
                </a:cubicBezTo>
                <a:cubicBezTo>
                  <a:pt x="30" y="59"/>
                  <a:pt x="29" y="57"/>
                  <a:pt x="29" y="55"/>
                </a:cubicBezTo>
                <a:cubicBezTo>
                  <a:pt x="27" y="52"/>
                  <a:pt x="24" y="45"/>
                  <a:pt x="26" y="39"/>
                </a:cubicBezTo>
                <a:cubicBezTo>
                  <a:pt x="30" y="30"/>
                  <a:pt x="31" y="30"/>
                  <a:pt x="35" y="28"/>
                </a:cubicBezTo>
                <a:cubicBezTo>
                  <a:pt x="36" y="28"/>
                  <a:pt x="36" y="27"/>
                  <a:pt x="37" y="27"/>
                </a:cubicBezTo>
                <a:cubicBezTo>
                  <a:pt x="38" y="27"/>
                  <a:pt x="42" y="25"/>
                  <a:pt x="46" y="25"/>
                </a:cubicBezTo>
                <a:cubicBezTo>
                  <a:pt x="48" y="25"/>
                  <a:pt x="50" y="25"/>
                  <a:pt x="52" y="26"/>
                </a:cubicBezTo>
                <a:cubicBezTo>
                  <a:pt x="52" y="25"/>
                  <a:pt x="52" y="23"/>
                  <a:pt x="53" y="22"/>
                </a:cubicBezTo>
                <a:cubicBezTo>
                  <a:pt x="53" y="20"/>
                  <a:pt x="54" y="19"/>
                  <a:pt x="55" y="18"/>
                </a:cubicBezTo>
                <a:cubicBezTo>
                  <a:pt x="52" y="17"/>
                  <a:pt x="49" y="17"/>
                  <a:pt x="46" y="17"/>
                </a:cubicBezTo>
                <a:cubicBezTo>
                  <a:pt x="40" y="17"/>
                  <a:pt x="34" y="19"/>
                  <a:pt x="32" y="20"/>
                </a:cubicBezTo>
                <a:cubicBezTo>
                  <a:pt x="25" y="23"/>
                  <a:pt x="22" y="26"/>
                  <a:pt x="18" y="36"/>
                </a:cubicBezTo>
                <a:cubicBezTo>
                  <a:pt x="15" y="45"/>
                  <a:pt x="19" y="54"/>
                  <a:pt x="21" y="59"/>
                </a:cubicBezTo>
                <a:cubicBezTo>
                  <a:pt x="18" y="70"/>
                  <a:pt x="22" y="74"/>
                  <a:pt x="22" y="74"/>
                </a:cubicBezTo>
                <a:cubicBezTo>
                  <a:pt x="24" y="76"/>
                  <a:pt x="27" y="80"/>
                  <a:pt x="27" y="91"/>
                </a:cubicBezTo>
                <a:cubicBezTo>
                  <a:pt x="27" y="103"/>
                  <a:pt x="18" y="105"/>
                  <a:pt x="18" y="105"/>
                </a:cubicBezTo>
                <a:cubicBezTo>
                  <a:pt x="10" y="108"/>
                  <a:pt x="0" y="114"/>
                  <a:pt x="0" y="130"/>
                </a:cubicBezTo>
                <a:cubicBezTo>
                  <a:pt x="0" y="130"/>
                  <a:pt x="0" y="135"/>
                  <a:pt x="4" y="135"/>
                </a:cubicBezTo>
                <a:cubicBezTo>
                  <a:pt x="23" y="135"/>
                  <a:pt x="23" y="135"/>
                  <a:pt x="23" y="135"/>
                </a:cubicBezTo>
                <a:cubicBezTo>
                  <a:pt x="24" y="132"/>
                  <a:pt x="25" y="129"/>
                  <a:pt x="27" y="126"/>
                </a:cubicBezTo>
                <a:cubicBezTo>
                  <a:pt x="9" y="126"/>
                  <a:pt x="9" y="126"/>
                  <a:pt x="9" y="126"/>
                </a:cubicBezTo>
                <a:cubicBezTo>
                  <a:pt x="10" y="118"/>
                  <a:pt x="15" y="115"/>
                  <a:pt x="20" y="113"/>
                </a:cubicBezTo>
                <a:close/>
                <a:moveTo>
                  <a:pt x="168" y="105"/>
                </a:moveTo>
                <a:cubicBezTo>
                  <a:pt x="168" y="105"/>
                  <a:pt x="158" y="103"/>
                  <a:pt x="158" y="91"/>
                </a:cubicBezTo>
                <a:cubicBezTo>
                  <a:pt x="158" y="80"/>
                  <a:pt x="161" y="76"/>
                  <a:pt x="163" y="74"/>
                </a:cubicBezTo>
                <a:cubicBezTo>
                  <a:pt x="163" y="74"/>
                  <a:pt x="167" y="70"/>
                  <a:pt x="164" y="59"/>
                </a:cubicBezTo>
                <a:cubicBezTo>
                  <a:pt x="167" y="54"/>
                  <a:pt x="171" y="45"/>
                  <a:pt x="167" y="36"/>
                </a:cubicBezTo>
                <a:cubicBezTo>
                  <a:pt x="163" y="26"/>
                  <a:pt x="160" y="23"/>
                  <a:pt x="153" y="20"/>
                </a:cubicBezTo>
                <a:cubicBezTo>
                  <a:pt x="151" y="19"/>
                  <a:pt x="145" y="17"/>
                  <a:pt x="139" y="17"/>
                </a:cubicBezTo>
                <a:cubicBezTo>
                  <a:pt x="136" y="17"/>
                  <a:pt x="133" y="17"/>
                  <a:pt x="131" y="18"/>
                </a:cubicBezTo>
                <a:cubicBezTo>
                  <a:pt x="132" y="21"/>
                  <a:pt x="133" y="24"/>
                  <a:pt x="133" y="26"/>
                </a:cubicBezTo>
                <a:cubicBezTo>
                  <a:pt x="133" y="26"/>
                  <a:pt x="134" y="26"/>
                  <a:pt x="134" y="26"/>
                </a:cubicBezTo>
                <a:cubicBezTo>
                  <a:pt x="135" y="25"/>
                  <a:pt x="137" y="25"/>
                  <a:pt x="139" y="25"/>
                </a:cubicBezTo>
                <a:cubicBezTo>
                  <a:pt x="144" y="25"/>
                  <a:pt x="148" y="27"/>
                  <a:pt x="149" y="27"/>
                </a:cubicBezTo>
                <a:cubicBezTo>
                  <a:pt x="149" y="27"/>
                  <a:pt x="150" y="28"/>
                  <a:pt x="150" y="28"/>
                </a:cubicBezTo>
                <a:cubicBezTo>
                  <a:pt x="154" y="30"/>
                  <a:pt x="156" y="30"/>
                  <a:pt x="159" y="39"/>
                </a:cubicBezTo>
                <a:cubicBezTo>
                  <a:pt x="162" y="45"/>
                  <a:pt x="159" y="52"/>
                  <a:pt x="157" y="55"/>
                </a:cubicBezTo>
                <a:cubicBezTo>
                  <a:pt x="156" y="57"/>
                  <a:pt x="156" y="59"/>
                  <a:pt x="156" y="61"/>
                </a:cubicBezTo>
                <a:cubicBezTo>
                  <a:pt x="157" y="66"/>
                  <a:pt x="157" y="68"/>
                  <a:pt x="157" y="68"/>
                </a:cubicBezTo>
                <a:cubicBezTo>
                  <a:pt x="157" y="69"/>
                  <a:pt x="157" y="69"/>
                  <a:pt x="157" y="69"/>
                </a:cubicBezTo>
                <a:cubicBezTo>
                  <a:pt x="156" y="69"/>
                  <a:pt x="156" y="69"/>
                  <a:pt x="156" y="69"/>
                </a:cubicBezTo>
                <a:cubicBezTo>
                  <a:pt x="154" y="72"/>
                  <a:pt x="150" y="78"/>
                  <a:pt x="150" y="91"/>
                </a:cubicBezTo>
                <a:cubicBezTo>
                  <a:pt x="150" y="105"/>
                  <a:pt x="160" y="112"/>
                  <a:pt x="165" y="113"/>
                </a:cubicBezTo>
                <a:cubicBezTo>
                  <a:pt x="171" y="115"/>
                  <a:pt x="176" y="118"/>
                  <a:pt x="177" y="126"/>
                </a:cubicBezTo>
                <a:cubicBezTo>
                  <a:pt x="159" y="126"/>
                  <a:pt x="159" y="126"/>
                  <a:pt x="159" y="126"/>
                </a:cubicBezTo>
                <a:cubicBezTo>
                  <a:pt x="160" y="129"/>
                  <a:pt x="162" y="132"/>
                  <a:pt x="163" y="135"/>
                </a:cubicBezTo>
                <a:cubicBezTo>
                  <a:pt x="181" y="135"/>
                  <a:pt x="181" y="135"/>
                  <a:pt x="181" y="135"/>
                </a:cubicBezTo>
                <a:cubicBezTo>
                  <a:pt x="186" y="135"/>
                  <a:pt x="186" y="130"/>
                  <a:pt x="186" y="130"/>
                </a:cubicBezTo>
                <a:cubicBezTo>
                  <a:pt x="186" y="114"/>
                  <a:pt x="175" y="108"/>
                  <a:pt x="168" y="105"/>
                </a:cubicBezTo>
                <a:close/>
              </a:path>
            </a:pathLst>
          </a:custGeom>
          <a:solidFill>
            <a:srgbClr val="323232"/>
          </a:solidFill>
          <a:ln>
            <a:noFill/>
          </a:ln>
        </p:spPr>
        <p:txBody>
          <a:bodyPr vert="horz" wrap="square" lIns="68580" tIns="34290" rIns="68580" bIns="34290" numCol="1" anchor="t" anchorCtr="0" compatLnSpc="1">
            <a:prstTxWarp prst="textNoShape">
              <a:avLst/>
            </a:prstTxWarp>
          </a:bodyPr>
          <a:lstStyle/>
          <a:p>
            <a:endParaRPr lang="en-US" sz="1350" dirty="0">
              <a:ln>
                <a:solidFill>
                  <a:srgbClr val="27ACBD"/>
                </a:solidFill>
              </a:ln>
              <a:solidFill>
                <a:srgbClr val="27ACBD"/>
              </a:solidFill>
            </a:endParaRPr>
          </a:p>
        </p:txBody>
      </p:sp>
      <p:sp>
        <p:nvSpPr>
          <p:cNvPr id="8" name="Textfeld 7"/>
          <p:cNvSpPr txBox="1"/>
          <p:nvPr/>
        </p:nvSpPr>
        <p:spPr>
          <a:xfrm>
            <a:off x="5766989" y="4758412"/>
            <a:ext cx="1829347" cy="246221"/>
          </a:xfrm>
          <a:prstGeom prst="rect">
            <a:avLst/>
          </a:prstGeom>
          <a:noFill/>
        </p:spPr>
        <p:txBody>
          <a:bodyPr wrap="none" rtlCol="0">
            <a:spAutoFit/>
          </a:bodyPr>
          <a:lstStyle/>
          <a:p>
            <a:r>
              <a:rPr lang="de-DE" sz="1000" dirty="0" smtClean="0">
                <a:solidFill>
                  <a:srgbClr val="9B9B9B"/>
                </a:solidFill>
                <a:latin typeface="Roboto Condensed" pitchFamily="2" charset="0"/>
                <a:ea typeface="Roboto Condensed" pitchFamily="2" charset="0"/>
              </a:rPr>
              <a:t>Quelle: Survey </a:t>
            </a:r>
            <a:r>
              <a:rPr lang="de-DE" sz="1000" dirty="0" err="1" smtClean="0">
                <a:solidFill>
                  <a:srgbClr val="9B9B9B"/>
                </a:solidFill>
                <a:latin typeface="Roboto Condensed" pitchFamily="2" charset="0"/>
                <a:ea typeface="Roboto Condensed" pitchFamily="2" charset="0"/>
              </a:rPr>
              <a:t>Monkey</a:t>
            </a:r>
            <a:r>
              <a:rPr lang="de-DE" sz="1000" dirty="0" smtClean="0">
                <a:solidFill>
                  <a:srgbClr val="9B9B9B"/>
                </a:solidFill>
                <a:latin typeface="Roboto Condensed" pitchFamily="2" charset="0"/>
                <a:ea typeface="Roboto Condensed" pitchFamily="2" charset="0"/>
              </a:rPr>
              <a:t> Sep 2016</a:t>
            </a:r>
            <a:endParaRPr lang="de-DE" sz="1000" dirty="0">
              <a:solidFill>
                <a:srgbClr val="9B9B9B"/>
              </a:solidFill>
              <a:latin typeface="Roboto Condensed" pitchFamily="2" charset="0"/>
              <a:ea typeface="Roboto Condensed" pitchFamily="2" charset="0"/>
            </a:endParaRPr>
          </a:p>
        </p:txBody>
      </p:sp>
    </p:spTree>
    <p:extLst>
      <p:ext uri="{BB962C8B-B14F-4D97-AF65-F5344CB8AC3E}">
        <p14:creationId xmlns:p14="http://schemas.microsoft.com/office/powerpoint/2010/main" val="37981306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back_ocean.png"/>
          <p:cNvPicPr>
            <a:picLocks noChangeAspect="1"/>
          </p:cNvPicPr>
          <p:nvPr/>
        </p:nvPicPr>
        <p:blipFill>
          <a:blip r:embed="rId3" cstate="print"/>
          <a:stretch>
            <a:fillRect/>
          </a:stretch>
        </p:blipFill>
        <p:spPr>
          <a:xfrm>
            <a:off x="0" y="0"/>
            <a:ext cx="9144000" cy="5143500"/>
          </a:xfrm>
          <a:prstGeom prst="rect">
            <a:avLst/>
          </a:prstGeom>
        </p:spPr>
      </p:pic>
      <p:sp>
        <p:nvSpPr>
          <p:cNvPr id="3" name="Rechteck 2"/>
          <p:cNvSpPr/>
          <p:nvPr/>
        </p:nvSpPr>
        <p:spPr>
          <a:xfrm>
            <a:off x="-14199" y="1853992"/>
            <a:ext cx="9144000" cy="1631216"/>
          </a:xfrm>
          <a:prstGeom prst="rect">
            <a:avLst/>
          </a:prstGeom>
        </p:spPr>
        <p:txBody>
          <a:bodyPr wrap="square">
            <a:spAutoFit/>
          </a:bodyPr>
          <a:lstStyle/>
          <a:p>
            <a:pPr algn="ctr" defTabSz="912813"/>
            <a:r>
              <a:rPr lang="de-DE" sz="5000" kern="0" dirty="0" smtClean="0">
                <a:solidFill>
                  <a:srgbClr val="FFFFFF"/>
                </a:solidFill>
                <a:latin typeface="Roboto Black" pitchFamily="2" charset="0"/>
                <a:ea typeface="Roboto Black" pitchFamily="2" charset="0"/>
                <a:cs typeface="Arial Narrow"/>
              </a:rPr>
              <a:t>Auswahlkriterien für Profildaten?</a:t>
            </a:r>
            <a:endParaRPr lang="de-DE" sz="5000" dirty="0">
              <a:solidFill>
                <a:srgbClr val="FFFFFF"/>
              </a:solidFill>
              <a:latin typeface="Roboto Black" pitchFamily="2" charset="0"/>
              <a:ea typeface="Roboto Black" pitchFamily="2" charset="0"/>
              <a:cs typeface="Arial Narrow"/>
            </a:endParaRPr>
          </a:p>
        </p:txBody>
      </p:sp>
    </p:spTree>
    <p:extLst>
      <p:ext uri="{BB962C8B-B14F-4D97-AF65-F5344CB8AC3E}">
        <p14:creationId xmlns:p14="http://schemas.microsoft.com/office/powerpoint/2010/main" val="9201310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11" y="356436"/>
            <a:ext cx="8441622" cy="559130"/>
          </a:xfrm>
        </p:spPr>
        <p:txBody>
          <a:bodyPr/>
          <a:lstStyle/>
          <a:p>
            <a:r>
              <a:rPr lang="de-DE" sz="2400" cap="all" dirty="0" smtClean="0">
                <a:latin typeface="Roboto Condensed Bold"/>
                <a:cs typeface="Roboto Condensed Bold"/>
              </a:rPr>
              <a:t>VERTRAUEN IN ANBIETER, AKTUALITÄT UND QUELLE DER DATEN SIND VON ZENTRALER BEDEUTUNG</a:t>
            </a:r>
            <a:endParaRPr lang="de-DE" sz="2400" cap="all" dirty="0">
              <a:latin typeface="Roboto Condensed Bold"/>
              <a:cs typeface="Roboto Condensed Bold"/>
            </a:endParaRPr>
          </a:p>
        </p:txBody>
      </p:sp>
      <p:sp>
        <p:nvSpPr>
          <p:cNvPr id="9" name="Freeform 89"/>
          <p:cNvSpPr>
            <a:spLocks noEditPoints="1"/>
          </p:cNvSpPr>
          <p:nvPr/>
        </p:nvSpPr>
        <p:spPr bwMode="auto">
          <a:xfrm>
            <a:off x="7801542" y="4443958"/>
            <a:ext cx="360040" cy="326920"/>
          </a:xfrm>
          <a:custGeom>
            <a:avLst/>
            <a:gdLst>
              <a:gd name="T0" fmla="*/ 93 w 185"/>
              <a:gd name="T1" fmla="*/ 0 h 168"/>
              <a:gd name="T2" fmla="*/ 0 w 185"/>
              <a:gd name="T3" fmla="*/ 76 h 168"/>
              <a:gd name="T4" fmla="*/ 26 w 185"/>
              <a:gd name="T5" fmla="*/ 128 h 168"/>
              <a:gd name="T6" fmla="*/ 17 w 185"/>
              <a:gd name="T7" fmla="*/ 168 h 168"/>
              <a:gd name="T8" fmla="*/ 67 w 185"/>
              <a:gd name="T9" fmla="*/ 148 h 168"/>
              <a:gd name="T10" fmla="*/ 93 w 185"/>
              <a:gd name="T11" fmla="*/ 152 h 168"/>
              <a:gd name="T12" fmla="*/ 185 w 185"/>
              <a:gd name="T13" fmla="*/ 76 h 168"/>
              <a:gd name="T14" fmla="*/ 93 w 185"/>
              <a:gd name="T15" fmla="*/ 0 h 168"/>
              <a:gd name="T16" fmla="*/ 93 w 185"/>
              <a:gd name="T17" fmla="*/ 143 h 168"/>
              <a:gd name="T18" fmla="*/ 69 w 185"/>
              <a:gd name="T19" fmla="*/ 140 h 168"/>
              <a:gd name="T20" fmla="*/ 67 w 185"/>
              <a:gd name="T21" fmla="*/ 140 h 168"/>
              <a:gd name="T22" fmla="*/ 63 w 185"/>
              <a:gd name="T23" fmla="*/ 141 h 168"/>
              <a:gd name="T24" fmla="*/ 29 w 185"/>
              <a:gd name="T25" fmla="*/ 155 h 168"/>
              <a:gd name="T26" fmla="*/ 34 w 185"/>
              <a:gd name="T27" fmla="*/ 130 h 168"/>
              <a:gd name="T28" fmla="*/ 31 w 185"/>
              <a:gd name="T29" fmla="*/ 122 h 168"/>
              <a:gd name="T30" fmla="*/ 8 w 185"/>
              <a:gd name="T31" fmla="*/ 76 h 168"/>
              <a:gd name="T32" fmla="*/ 93 w 185"/>
              <a:gd name="T33" fmla="*/ 8 h 168"/>
              <a:gd name="T34" fmla="*/ 177 w 185"/>
              <a:gd name="T35" fmla="*/ 76 h 168"/>
              <a:gd name="T36" fmla="*/ 93 w 185"/>
              <a:gd name="T37" fmla="*/ 14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 h="168">
                <a:moveTo>
                  <a:pt x="93" y="0"/>
                </a:moveTo>
                <a:cubicBezTo>
                  <a:pt x="41" y="0"/>
                  <a:pt x="0" y="34"/>
                  <a:pt x="0" y="76"/>
                </a:cubicBezTo>
                <a:cubicBezTo>
                  <a:pt x="0" y="96"/>
                  <a:pt x="10" y="115"/>
                  <a:pt x="26" y="128"/>
                </a:cubicBezTo>
                <a:cubicBezTo>
                  <a:pt x="17" y="168"/>
                  <a:pt x="17" y="168"/>
                  <a:pt x="17" y="168"/>
                </a:cubicBezTo>
                <a:cubicBezTo>
                  <a:pt x="67" y="148"/>
                  <a:pt x="67" y="148"/>
                  <a:pt x="67" y="148"/>
                </a:cubicBezTo>
                <a:cubicBezTo>
                  <a:pt x="75" y="150"/>
                  <a:pt x="84" y="152"/>
                  <a:pt x="93" y="152"/>
                </a:cubicBezTo>
                <a:cubicBezTo>
                  <a:pt x="144" y="152"/>
                  <a:pt x="185" y="118"/>
                  <a:pt x="185" y="76"/>
                </a:cubicBezTo>
                <a:cubicBezTo>
                  <a:pt x="185" y="34"/>
                  <a:pt x="144" y="0"/>
                  <a:pt x="93" y="0"/>
                </a:cubicBezTo>
                <a:close/>
                <a:moveTo>
                  <a:pt x="93" y="143"/>
                </a:moveTo>
                <a:cubicBezTo>
                  <a:pt x="85" y="143"/>
                  <a:pt x="76" y="142"/>
                  <a:pt x="69" y="140"/>
                </a:cubicBezTo>
                <a:cubicBezTo>
                  <a:pt x="68" y="140"/>
                  <a:pt x="67" y="140"/>
                  <a:pt x="67" y="140"/>
                </a:cubicBezTo>
                <a:cubicBezTo>
                  <a:pt x="65" y="140"/>
                  <a:pt x="64" y="140"/>
                  <a:pt x="63" y="141"/>
                </a:cubicBezTo>
                <a:cubicBezTo>
                  <a:pt x="29" y="155"/>
                  <a:pt x="29" y="155"/>
                  <a:pt x="29" y="155"/>
                </a:cubicBezTo>
                <a:cubicBezTo>
                  <a:pt x="34" y="130"/>
                  <a:pt x="34" y="130"/>
                  <a:pt x="34" y="130"/>
                </a:cubicBezTo>
                <a:cubicBezTo>
                  <a:pt x="35" y="127"/>
                  <a:pt x="34" y="124"/>
                  <a:pt x="31" y="122"/>
                </a:cubicBezTo>
                <a:cubicBezTo>
                  <a:pt x="16" y="109"/>
                  <a:pt x="8" y="93"/>
                  <a:pt x="8" y="76"/>
                </a:cubicBezTo>
                <a:cubicBezTo>
                  <a:pt x="8" y="38"/>
                  <a:pt x="46" y="8"/>
                  <a:pt x="93" y="8"/>
                </a:cubicBezTo>
                <a:cubicBezTo>
                  <a:pt x="139" y="8"/>
                  <a:pt x="177" y="38"/>
                  <a:pt x="177" y="76"/>
                </a:cubicBezTo>
                <a:cubicBezTo>
                  <a:pt x="177" y="113"/>
                  <a:pt x="139" y="143"/>
                  <a:pt x="93" y="143"/>
                </a:cubicBezTo>
                <a:close/>
              </a:path>
            </a:pathLst>
          </a:custGeom>
          <a:solidFill>
            <a:srgbClr val="323232"/>
          </a:solidFill>
          <a:ln>
            <a:noFill/>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10" name="Rechteck 9"/>
          <p:cNvSpPr/>
          <p:nvPr/>
        </p:nvSpPr>
        <p:spPr>
          <a:xfrm>
            <a:off x="7801541" y="4460135"/>
            <a:ext cx="370859" cy="276999"/>
          </a:xfrm>
          <a:prstGeom prst="rect">
            <a:avLst/>
          </a:prstGeom>
        </p:spPr>
        <p:txBody>
          <a:bodyPr wrap="square">
            <a:spAutoFit/>
          </a:bodyPr>
          <a:lstStyle/>
          <a:p>
            <a:pPr algn="ctr"/>
            <a:r>
              <a:rPr lang="de-DE" sz="1200" dirty="0" smtClean="0">
                <a:solidFill>
                  <a:srgbClr val="323232"/>
                </a:solidFill>
                <a:latin typeface="Roboto Condensed" pitchFamily="2" charset="0"/>
                <a:ea typeface="Roboto Condensed" pitchFamily="2" charset="0"/>
              </a:rPr>
              <a:t>75</a:t>
            </a:r>
            <a:endParaRPr lang="de-DE" sz="1200" dirty="0">
              <a:solidFill>
                <a:srgbClr val="323232"/>
              </a:solidFill>
              <a:latin typeface="Roboto Condensed" pitchFamily="2" charset="0"/>
              <a:ea typeface="Roboto Condensed" pitchFamily="2" charset="0"/>
            </a:endParaRPr>
          </a:p>
        </p:txBody>
      </p:sp>
      <p:sp>
        <p:nvSpPr>
          <p:cNvPr id="11" name="Freeform 154"/>
          <p:cNvSpPr>
            <a:spLocks noEditPoints="1"/>
          </p:cNvSpPr>
          <p:nvPr/>
        </p:nvSpPr>
        <p:spPr bwMode="auto">
          <a:xfrm>
            <a:off x="7487953" y="4683114"/>
            <a:ext cx="324407" cy="264900"/>
          </a:xfrm>
          <a:custGeom>
            <a:avLst/>
            <a:gdLst>
              <a:gd name="T0" fmla="*/ 111 w 186"/>
              <a:gd name="T1" fmla="*/ 95 h 152"/>
              <a:gd name="T2" fmla="*/ 122 w 186"/>
              <a:gd name="T3" fmla="*/ 55 h 152"/>
              <a:gd name="T4" fmla="*/ 110 w 186"/>
              <a:gd name="T5" fmla="*/ 3 h 152"/>
              <a:gd name="T6" fmla="*/ 80 w 186"/>
              <a:gd name="T7" fmla="*/ 4 h 152"/>
              <a:gd name="T8" fmla="*/ 64 w 186"/>
              <a:gd name="T9" fmla="*/ 54 h 152"/>
              <a:gd name="T10" fmla="*/ 74 w 186"/>
              <a:gd name="T11" fmla="*/ 95 h 152"/>
              <a:gd name="T12" fmla="*/ 29 w 186"/>
              <a:gd name="T13" fmla="*/ 147 h 152"/>
              <a:gd name="T14" fmla="*/ 152 w 186"/>
              <a:gd name="T15" fmla="*/ 152 h 152"/>
              <a:gd name="T16" fmla="*/ 126 w 186"/>
              <a:gd name="T17" fmla="*/ 115 h 152"/>
              <a:gd name="T18" fmla="*/ 61 w 186"/>
              <a:gd name="T19" fmla="*/ 123 h 152"/>
              <a:gd name="T20" fmla="*/ 83 w 186"/>
              <a:gd name="T21" fmla="*/ 95 h 152"/>
              <a:gd name="T22" fmla="*/ 72 w 186"/>
              <a:gd name="T23" fmla="*/ 68 h 152"/>
              <a:gd name="T24" fmla="*/ 72 w 186"/>
              <a:gd name="T25" fmla="*/ 51 h 152"/>
              <a:gd name="T26" fmla="*/ 84 w 186"/>
              <a:gd name="T27" fmla="*/ 12 h 152"/>
              <a:gd name="T28" fmla="*/ 98 w 186"/>
              <a:gd name="T29" fmla="*/ 8 h 152"/>
              <a:gd name="T30" fmla="*/ 114 w 186"/>
              <a:gd name="T31" fmla="*/ 23 h 152"/>
              <a:gd name="T32" fmla="*/ 113 w 186"/>
              <a:gd name="T33" fmla="*/ 57 h 152"/>
              <a:gd name="T34" fmla="*/ 112 w 186"/>
              <a:gd name="T35" fmla="*/ 69 h 152"/>
              <a:gd name="T36" fmla="*/ 124 w 186"/>
              <a:gd name="T37" fmla="*/ 123 h 152"/>
              <a:gd name="T38" fmla="*/ 147 w 186"/>
              <a:gd name="T39" fmla="*/ 143 h 152"/>
              <a:gd name="T40" fmla="*/ 20 w 186"/>
              <a:gd name="T41" fmla="*/ 113 h 152"/>
              <a:gd name="T42" fmla="*/ 29 w 186"/>
              <a:gd name="T43" fmla="*/ 69 h 152"/>
              <a:gd name="T44" fmla="*/ 29 w 186"/>
              <a:gd name="T45" fmla="*/ 68 h 152"/>
              <a:gd name="T46" fmla="*/ 29 w 186"/>
              <a:gd name="T47" fmla="*/ 55 h 152"/>
              <a:gd name="T48" fmla="*/ 35 w 186"/>
              <a:gd name="T49" fmla="*/ 28 h 152"/>
              <a:gd name="T50" fmla="*/ 46 w 186"/>
              <a:gd name="T51" fmla="*/ 25 h 152"/>
              <a:gd name="T52" fmla="*/ 53 w 186"/>
              <a:gd name="T53" fmla="*/ 22 h 152"/>
              <a:gd name="T54" fmla="*/ 46 w 186"/>
              <a:gd name="T55" fmla="*/ 17 h 152"/>
              <a:gd name="T56" fmla="*/ 18 w 186"/>
              <a:gd name="T57" fmla="*/ 36 h 152"/>
              <a:gd name="T58" fmla="*/ 22 w 186"/>
              <a:gd name="T59" fmla="*/ 74 h 152"/>
              <a:gd name="T60" fmla="*/ 18 w 186"/>
              <a:gd name="T61" fmla="*/ 105 h 152"/>
              <a:gd name="T62" fmla="*/ 4 w 186"/>
              <a:gd name="T63" fmla="*/ 135 h 152"/>
              <a:gd name="T64" fmla="*/ 27 w 186"/>
              <a:gd name="T65" fmla="*/ 126 h 152"/>
              <a:gd name="T66" fmla="*/ 20 w 186"/>
              <a:gd name="T67" fmla="*/ 113 h 152"/>
              <a:gd name="T68" fmla="*/ 158 w 186"/>
              <a:gd name="T69" fmla="*/ 91 h 152"/>
              <a:gd name="T70" fmla="*/ 164 w 186"/>
              <a:gd name="T71" fmla="*/ 59 h 152"/>
              <a:gd name="T72" fmla="*/ 153 w 186"/>
              <a:gd name="T73" fmla="*/ 20 h 152"/>
              <a:gd name="T74" fmla="*/ 131 w 186"/>
              <a:gd name="T75" fmla="*/ 18 h 152"/>
              <a:gd name="T76" fmla="*/ 134 w 186"/>
              <a:gd name="T77" fmla="*/ 26 h 152"/>
              <a:gd name="T78" fmla="*/ 149 w 186"/>
              <a:gd name="T79" fmla="*/ 27 h 152"/>
              <a:gd name="T80" fmla="*/ 159 w 186"/>
              <a:gd name="T81" fmla="*/ 39 h 152"/>
              <a:gd name="T82" fmla="*/ 156 w 186"/>
              <a:gd name="T83" fmla="*/ 61 h 152"/>
              <a:gd name="T84" fmla="*/ 157 w 186"/>
              <a:gd name="T85" fmla="*/ 69 h 152"/>
              <a:gd name="T86" fmla="*/ 150 w 186"/>
              <a:gd name="T87" fmla="*/ 91 h 152"/>
              <a:gd name="T88" fmla="*/ 177 w 186"/>
              <a:gd name="T89" fmla="*/ 126 h 152"/>
              <a:gd name="T90" fmla="*/ 163 w 186"/>
              <a:gd name="T91" fmla="*/ 135 h 152"/>
              <a:gd name="T92" fmla="*/ 186 w 186"/>
              <a:gd name="T93"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52">
                <a:moveTo>
                  <a:pt x="126" y="115"/>
                </a:moveTo>
                <a:cubicBezTo>
                  <a:pt x="126" y="115"/>
                  <a:pt x="111" y="111"/>
                  <a:pt x="111" y="95"/>
                </a:cubicBezTo>
                <a:cubicBezTo>
                  <a:pt x="111" y="81"/>
                  <a:pt x="117" y="76"/>
                  <a:pt x="120" y="73"/>
                </a:cubicBezTo>
                <a:cubicBezTo>
                  <a:pt x="120" y="73"/>
                  <a:pt x="125" y="69"/>
                  <a:pt x="122" y="55"/>
                </a:cubicBezTo>
                <a:cubicBezTo>
                  <a:pt x="127" y="47"/>
                  <a:pt x="129" y="35"/>
                  <a:pt x="122" y="19"/>
                </a:cubicBezTo>
                <a:cubicBezTo>
                  <a:pt x="118" y="10"/>
                  <a:pt x="115" y="5"/>
                  <a:pt x="110" y="3"/>
                </a:cubicBezTo>
                <a:cubicBezTo>
                  <a:pt x="106" y="0"/>
                  <a:pt x="102" y="0"/>
                  <a:pt x="98" y="0"/>
                </a:cubicBezTo>
                <a:cubicBezTo>
                  <a:pt x="90" y="0"/>
                  <a:pt x="83" y="2"/>
                  <a:pt x="80" y="4"/>
                </a:cubicBezTo>
                <a:cubicBezTo>
                  <a:pt x="72" y="8"/>
                  <a:pt x="66" y="12"/>
                  <a:pt x="61" y="25"/>
                </a:cubicBezTo>
                <a:cubicBezTo>
                  <a:pt x="56" y="36"/>
                  <a:pt x="62" y="48"/>
                  <a:pt x="64" y="54"/>
                </a:cubicBezTo>
                <a:cubicBezTo>
                  <a:pt x="61" y="68"/>
                  <a:pt x="66" y="73"/>
                  <a:pt x="66" y="73"/>
                </a:cubicBezTo>
                <a:cubicBezTo>
                  <a:pt x="68" y="76"/>
                  <a:pt x="74" y="81"/>
                  <a:pt x="74" y="95"/>
                </a:cubicBezTo>
                <a:cubicBezTo>
                  <a:pt x="74" y="111"/>
                  <a:pt x="59" y="115"/>
                  <a:pt x="59" y="115"/>
                </a:cubicBezTo>
                <a:cubicBezTo>
                  <a:pt x="50" y="118"/>
                  <a:pt x="29" y="125"/>
                  <a:pt x="29" y="147"/>
                </a:cubicBezTo>
                <a:cubicBezTo>
                  <a:pt x="29" y="147"/>
                  <a:pt x="29" y="152"/>
                  <a:pt x="34" y="152"/>
                </a:cubicBezTo>
                <a:cubicBezTo>
                  <a:pt x="152" y="152"/>
                  <a:pt x="152" y="152"/>
                  <a:pt x="152" y="152"/>
                </a:cubicBezTo>
                <a:cubicBezTo>
                  <a:pt x="156" y="152"/>
                  <a:pt x="156" y="147"/>
                  <a:pt x="156" y="147"/>
                </a:cubicBezTo>
                <a:cubicBezTo>
                  <a:pt x="156" y="125"/>
                  <a:pt x="136" y="118"/>
                  <a:pt x="126" y="115"/>
                </a:cubicBezTo>
                <a:close/>
                <a:moveTo>
                  <a:pt x="38" y="143"/>
                </a:moveTo>
                <a:cubicBezTo>
                  <a:pt x="40" y="131"/>
                  <a:pt x="51" y="127"/>
                  <a:pt x="61" y="123"/>
                </a:cubicBezTo>
                <a:cubicBezTo>
                  <a:pt x="62" y="123"/>
                  <a:pt x="62" y="123"/>
                  <a:pt x="62" y="123"/>
                </a:cubicBezTo>
                <a:cubicBezTo>
                  <a:pt x="69" y="121"/>
                  <a:pt x="83" y="112"/>
                  <a:pt x="83" y="95"/>
                </a:cubicBezTo>
                <a:cubicBezTo>
                  <a:pt x="83" y="80"/>
                  <a:pt x="77" y="73"/>
                  <a:pt x="73" y="69"/>
                </a:cubicBezTo>
                <a:cubicBezTo>
                  <a:pt x="73" y="69"/>
                  <a:pt x="72" y="68"/>
                  <a:pt x="72" y="68"/>
                </a:cubicBezTo>
                <a:cubicBezTo>
                  <a:pt x="72" y="67"/>
                  <a:pt x="71" y="64"/>
                  <a:pt x="73" y="56"/>
                </a:cubicBezTo>
                <a:cubicBezTo>
                  <a:pt x="73" y="53"/>
                  <a:pt x="72" y="51"/>
                  <a:pt x="72" y="51"/>
                </a:cubicBezTo>
                <a:cubicBezTo>
                  <a:pt x="70" y="45"/>
                  <a:pt x="65" y="36"/>
                  <a:pt x="69" y="28"/>
                </a:cubicBezTo>
                <a:cubicBezTo>
                  <a:pt x="73" y="17"/>
                  <a:pt x="77" y="15"/>
                  <a:pt x="84" y="12"/>
                </a:cubicBezTo>
                <a:cubicBezTo>
                  <a:pt x="84" y="12"/>
                  <a:pt x="84" y="12"/>
                  <a:pt x="85" y="11"/>
                </a:cubicBezTo>
                <a:cubicBezTo>
                  <a:pt x="86" y="10"/>
                  <a:pt x="92" y="8"/>
                  <a:pt x="98" y="8"/>
                </a:cubicBezTo>
                <a:cubicBezTo>
                  <a:pt x="101" y="8"/>
                  <a:pt x="104" y="9"/>
                  <a:pt x="106" y="10"/>
                </a:cubicBezTo>
                <a:cubicBezTo>
                  <a:pt x="108" y="11"/>
                  <a:pt x="111" y="14"/>
                  <a:pt x="114" y="23"/>
                </a:cubicBezTo>
                <a:cubicBezTo>
                  <a:pt x="121" y="38"/>
                  <a:pt x="117" y="47"/>
                  <a:pt x="115" y="50"/>
                </a:cubicBezTo>
                <a:cubicBezTo>
                  <a:pt x="113" y="52"/>
                  <a:pt x="113" y="54"/>
                  <a:pt x="113" y="57"/>
                </a:cubicBezTo>
                <a:cubicBezTo>
                  <a:pt x="115" y="64"/>
                  <a:pt x="114" y="67"/>
                  <a:pt x="114" y="67"/>
                </a:cubicBezTo>
                <a:cubicBezTo>
                  <a:pt x="114" y="67"/>
                  <a:pt x="113" y="69"/>
                  <a:pt x="112" y="69"/>
                </a:cubicBezTo>
                <a:cubicBezTo>
                  <a:pt x="109" y="73"/>
                  <a:pt x="103" y="80"/>
                  <a:pt x="103" y="95"/>
                </a:cubicBezTo>
                <a:cubicBezTo>
                  <a:pt x="103" y="112"/>
                  <a:pt x="116" y="121"/>
                  <a:pt x="124" y="123"/>
                </a:cubicBezTo>
                <a:cubicBezTo>
                  <a:pt x="124" y="123"/>
                  <a:pt x="124" y="123"/>
                  <a:pt x="124" y="123"/>
                </a:cubicBezTo>
                <a:cubicBezTo>
                  <a:pt x="135" y="127"/>
                  <a:pt x="145" y="131"/>
                  <a:pt x="147" y="143"/>
                </a:cubicBezTo>
                <a:lnTo>
                  <a:pt x="38" y="143"/>
                </a:lnTo>
                <a:close/>
                <a:moveTo>
                  <a:pt x="20" y="113"/>
                </a:moveTo>
                <a:cubicBezTo>
                  <a:pt x="26" y="112"/>
                  <a:pt x="36" y="105"/>
                  <a:pt x="36" y="91"/>
                </a:cubicBezTo>
                <a:cubicBezTo>
                  <a:pt x="36" y="78"/>
                  <a:pt x="32" y="72"/>
                  <a:pt x="29" y="69"/>
                </a:cubicBezTo>
                <a:cubicBezTo>
                  <a:pt x="29" y="69"/>
                  <a:pt x="29" y="69"/>
                  <a:pt x="29" y="69"/>
                </a:cubicBezTo>
                <a:cubicBezTo>
                  <a:pt x="29" y="69"/>
                  <a:pt x="29" y="69"/>
                  <a:pt x="29" y="68"/>
                </a:cubicBezTo>
                <a:cubicBezTo>
                  <a:pt x="29" y="68"/>
                  <a:pt x="28" y="66"/>
                  <a:pt x="29" y="61"/>
                </a:cubicBezTo>
                <a:cubicBezTo>
                  <a:pt x="30" y="59"/>
                  <a:pt x="29" y="57"/>
                  <a:pt x="29" y="55"/>
                </a:cubicBezTo>
                <a:cubicBezTo>
                  <a:pt x="27" y="52"/>
                  <a:pt x="24" y="45"/>
                  <a:pt x="26" y="39"/>
                </a:cubicBezTo>
                <a:cubicBezTo>
                  <a:pt x="30" y="30"/>
                  <a:pt x="31" y="30"/>
                  <a:pt x="35" y="28"/>
                </a:cubicBezTo>
                <a:cubicBezTo>
                  <a:pt x="36" y="28"/>
                  <a:pt x="36" y="27"/>
                  <a:pt x="37" y="27"/>
                </a:cubicBezTo>
                <a:cubicBezTo>
                  <a:pt x="38" y="27"/>
                  <a:pt x="42" y="25"/>
                  <a:pt x="46" y="25"/>
                </a:cubicBezTo>
                <a:cubicBezTo>
                  <a:pt x="48" y="25"/>
                  <a:pt x="50" y="25"/>
                  <a:pt x="52" y="26"/>
                </a:cubicBezTo>
                <a:cubicBezTo>
                  <a:pt x="52" y="25"/>
                  <a:pt x="52" y="23"/>
                  <a:pt x="53" y="22"/>
                </a:cubicBezTo>
                <a:cubicBezTo>
                  <a:pt x="53" y="20"/>
                  <a:pt x="54" y="19"/>
                  <a:pt x="55" y="18"/>
                </a:cubicBezTo>
                <a:cubicBezTo>
                  <a:pt x="52" y="17"/>
                  <a:pt x="49" y="17"/>
                  <a:pt x="46" y="17"/>
                </a:cubicBezTo>
                <a:cubicBezTo>
                  <a:pt x="40" y="17"/>
                  <a:pt x="34" y="19"/>
                  <a:pt x="32" y="20"/>
                </a:cubicBezTo>
                <a:cubicBezTo>
                  <a:pt x="25" y="23"/>
                  <a:pt x="22" y="26"/>
                  <a:pt x="18" y="36"/>
                </a:cubicBezTo>
                <a:cubicBezTo>
                  <a:pt x="15" y="45"/>
                  <a:pt x="19" y="54"/>
                  <a:pt x="21" y="59"/>
                </a:cubicBezTo>
                <a:cubicBezTo>
                  <a:pt x="18" y="70"/>
                  <a:pt x="22" y="74"/>
                  <a:pt x="22" y="74"/>
                </a:cubicBezTo>
                <a:cubicBezTo>
                  <a:pt x="24" y="76"/>
                  <a:pt x="27" y="80"/>
                  <a:pt x="27" y="91"/>
                </a:cubicBezTo>
                <a:cubicBezTo>
                  <a:pt x="27" y="103"/>
                  <a:pt x="18" y="105"/>
                  <a:pt x="18" y="105"/>
                </a:cubicBezTo>
                <a:cubicBezTo>
                  <a:pt x="10" y="108"/>
                  <a:pt x="0" y="114"/>
                  <a:pt x="0" y="130"/>
                </a:cubicBezTo>
                <a:cubicBezTo>
                  <a:pt x="0" y="130"/>
                  <a:pt x="0" y="135"/>
                  <a:pt x="4" y="135"/>
                </a:cubicBezTo>
                <a:cubicBezTo>
                  <a:pt x="23" y="135"/>
                  <a:pt x="23" y="135"/>
                  <a:pt x="23" y="135"/>
                </a:cubicBezTo>
                <a:cubicBezTo>
                  <a:pt x="24" y="132"/>
                  <a:pt x="25" y="129"/>
                  <a:pt x="27" y="126"/>
                </a:cubicBezTo>
                <a:cubicBezTo>
                  <a:pt x="9" y="126"/>
                  <a:pt x="9" y="126"/>
                  <a:pt x="9" y="126"/>
                </a:cubicBezTo>
                <a:cubicBezTo>
                  <a:pt x="10" y="118"/>
                  <a:pt x="15" y="115"/>
                  <a:pt x="20" y="113"/>
                </a:cubicBezTo>
                <a:close/>
                <a:moveTo>
                  <a:pt x="168" y="105"/>
                </a:moveTo>
                <a:cubicBezTo>
                  <a:pt x="168" y="105"/>
                  <a:pt x="158" y="103"/>
                  <a:pt x="158" y="91"/>
                </a:cubicBezTo>
                <a:cubicBezTo>
                  <a:pt x="158" y="80"/>
                  <a:pt x="161" y="76"/>
                  <a:pt x="163" y="74"/>
                </a:cubicBezTo>
                <a:cubicBezTo>
                  <a:pt x="163" y="74"/>
                  <a:pt x="167" y="70"/>
                  <a:pt x="164" y="59"/>
                </a:cubicBezTo>
                <a:cubicBezTo>
                  <a:pt x="167" y="54"/>
                  <a:pt x="171" y="45"/>
                  <a:pt x="167" y="36"/>
                </a:cubicBezTo>
                <a:cubicBezTo>
                  <a:pt x="163" y="26"/>
                  <a:pt x="160" y="23"/>
                  <a:pt x="153" y="20"/>
                </a:cubicBezTo>
                <a:cubicBezTo>
                  <a:pt x="151" y="19"/>
                  <a:pt x="145" y="17"/>
                  <a:pt x="139" y="17"/>
                </a:cubicBezTo>
                <a:cubicBezTo>
                  <a:pt x="136" y="17"/>
                  <a:pt x="133" y="17"/>
                  <a:pt x="131" y="18"/>
                </a:cubicBezTo>
                <a:cubicBezTo>
                  <a:pt x="132" y="21"/>
                  <a:pt x="133" y="24"/>
                  <a:pt x="133" y="26"/>
                </a:cubicBezTo>
                <a:cubicBezTo>
                  <a:pt x="133" y="26"/>
                  <a:pt x="134" y="26"/>
                  <a:pt x="134" y="26"/>
                </a:cubicBezTo>
                <a:cubicBezTo>
                  <a:pt x="135" y="25"/>
                  <a:pt x="137" y="25"/>
                  <a:pt x="139" y="25"/>
                </a:cubicBezTo>
                <a:cubicBezTo>
                  <a:pt x="144" y="25"/>
                  <a:pt x="148" y="27"/>
                  <a:pt x="149" y="27"/>
                </a:cubicBezTo>
                <a:cubicBezTo>
                  <a:pt x="149" y="27"/>
                  <a:pt x="150" y="28"/>
                  <a:pt x="150" y="28"/>
                </a:cubicBezTo>
                <a:cubicBezTo>
                  <a:pt x="154" y="30"/>
                  <a:pt x="156" y="30"/>
                  <a:pt x="159" y="39"/>
                </a:cubicBezTo>
                <a:cubicBezTo>
                  <a:pt x="162" y="45"/>
                  <a:pt x="159" y="52"/>
                  <a:pt x="157" y="55"/>
                </a:cubicBezTo>
                <a:cubicBezTo>
                  <a:pt x="156" y="57"/>
                  <a:pt x="156" y="59"/>
                  <a:pt x="156" y="61"/>
                </a:cubicBezTo>
                <a:cubicBezTo>
                  <a:pt x="157" y="66"/>
                  <a:pt x="157" y="68"/>
                  <a:pt x="157" y="68"/>
                </a:cubicBezTo>
                <a:cubicBezTo>
                  <a:pt x="157" y="69"/>
                  <a:pt x="157" y="69"/>
                  <a:pt x="157" y="69"/>
                </a:cubicBezTo>
                <a:cubicBezTo>
                  <a:pt x="156" y="69"/>
                  <a:pt x="156" y="69"/>
                  <a:pt x="156" y="69"/>
                </a:cubicBezTo>
                <a:cubicBezTo>
                  <a:pt x="154" y="72"/>
                  <a:pt x="150" y="78"/>
                  <a:pt x="150" y="91"/>
                </a:cubicBezTo>
                <a:cubicBezTo>
                  <a:pt x="150" y="105"/>
                  <a:pt x="160" y="112"/>
                  <a:pt x="165" y="113"/>
                </a:cubicBezTo>
                <a:cubicBezTo>
                  <a:pt x="171" y="115"/>
                  <a:pt x="176" y="118"/>
                  <a:pt x="177" y="126"/>
                </a:cubicBezTo>
                <a:cubicBezTo>
                  <a:pt x="159" y="126"/>
                  <a:pt x="159" y="126"/>
                  <a:pt x="159" y="126"/>
                </a:cubicBezTo>
                <a:cubicBezTo>
                  <a:pt x="160" y="129"/>
                  <a:pt x="162" y="132"/>
                  <a:pt x="163" y="135"/>
                </a:cubicBezTo>
                <a:cubicBezTo>
                  <a:pt x="181" y="135"/>
                  <a:pt x="181" y="135"/>
                  <a:pt x="181" y="135"/>
                </a:cubicBezTo>
                <a:cubicBezTo>
                  <a:pt x="186" y="135"/>
                  <a:pt x="186" y="130"/>
                  <a:pt x="186" y="130"/>
                </a:cubicBezTo>
                <a:cubicBezTo>
                  <a:pt x="186" y="114"/>
                  <a:pt x="175" y="108"/>
                  <a:pt x="168" y="105"/>
                </a:cubicBezTo>
                <a:close/>
              </a:path>
            </a:pathLst>
          </a:custGeom>
          <a:solidFill>
            <a:srgbClr val="323232"/>
          </a:solidFill>
          <a:ln>
            <a:noFill/>
          </a:ln>
        </p:spPr>
        <p:txBody>
          <a:bodyPr vert="horz" wrap="square" lIns="68580" tIns="34290" rIns="68580" bIns="34290" numCol="1" anchor="t" anchorCtr="0" compatLnSpc="1">
            <a:prstTxWarp prst="textNoShape">
              <a:avLst/>
            </a:prstTxWarp>
          </a:bodyPr>
          <a:lstStyle/>
          <a:p>
            <a:endParaRPr lang="en-US" sz="1350" dirty="0">
              <a:ln>
                <a:solidFill>
                  <a:srgbClr val="27ACBD"/>
                </a:solidFill>
              </a:ln>
              <a:solidFill>
                <a:srgbClr val="27ACBD"/>
              </a:solidFill>
            </a:endParaRPr>
          </a:p>
        </p:txBody>
      </p:sp>
      <p:sp>
        <p:nvSpPr>
          <p:cNvPr id="8" name="Textfeld 7"/>
          <p:cNvSpPr txBox="1"/>
          <p:nvPr/>
        </p:nvSpPr>
        <p:spPr>
          <a:xfrm>
            <a:off x="5766989" y="4758412"/>
            <a:ext cx="1829347" cy="246221"/>
          </a:xfrm>
          <a:prstGeom prst="rect">
            <a:avLst/>
          </a:prstGeom>
          <a:noFill/>
        </p:spPr>
        <p:txBody>
          <a:bodyPr wrap="none" rtlCol="0">
            <a:spAutoFit/>
          </a:bodyPr>
          <a:lstStyle/>
          <a:p>
            <a:r>
              <a:rPr lang="de-DE" sz="1000" dirty="0" smtClean="0">
                <a:solidFill>
                  <a:srgbClr val="9B9B9B"/>
                </a:solidFill>
                <a:latin typeface="Roboto Condensed" pitchFamily="2" charset="0"/>
                <a:ea typeface="Roboto Condensed" pitchFamily="2" charset="0"/>
              </a:rPr>
              <a:t>Quelle: Survey </a:t>
            </a:r>
            <a:r>
              <a:rPr lang="de-DE" sz="1000" dirty="0" err="1" smtClean="0">
                <a:solidFill>
                  <a:srgbClr val="9B9B9B"/>
                </a:solidFill>
                <a:latin typeface="Roboto Condensed" pitchFamily="2" charset="0"/>
                <a:ea typeface="Roboto Condensed" pitchFamily="2" charset="0"/>
              </a:rPr>
              <a:t>Monkey</a:t>
            </a:r>
            <a:r>
              <a:rPr lang="de-DE" sz="1000" dirty="0" smtClean="0">
                <a:solidFill>
                  <a:srgbClr val="9B9B9B"/>
                </a:solidFill>
                <a:latin typeface="Roboto Condensed" pitchFamily="2" charset="0"/>
                <a:ea typeface="Roboto Condensed" pitchFamily="2" charset="0"/>
              </a:rPr>
              <a:t> Sep 2016</a:t>
            </a:r>
            <a:endParaRPr lang="de-DE" sz="1000" dirty="0">
              <a:solidFill>
                <a:srgbClr val="9B9B9B"/>
              </a:solidFill>
              <a:latin typeface="Roboto Condensed" pitchFamily="2" charset="0"/>
              <a:ea typeface="Roboto Condensed" pitchFamily="2" charset="0"/>
            </a:endParaRPr>
          </a:p>
        </p:txBody>
      </p:sp>
      <p:graphicFrame>
        <p:nvGraphicFramePr>
          <p:cNvPr id="12" name="Diagramm 11"/>
          <p:cNvGraphicFramePr/>
          <p:nvPr>
            <p:extLst>
              <p:ext uri="{D42A27DB-BD31-4B8C-83A1-F6EECF244321}">
                <p14:modId xmlns:p14="http://schemas.microsoft.com/office/powerpoint/2010/main" val="3754841905"/>
              </p:ext>
            </p:extLst>
          </p:nvPr>
        </p:nvGraphicFramePr>
        <p:xfrm>
          <a:off x="107504" y="1203598"/>
          <a:ext cx="8208912"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hteck 12"/>
          <p:cNvSpPr/>
          <p:nvPr/>
        </p:nvSpPr>
        <p:spPr>
          <a:xfrm>
            <a:off x="1187624" y="1059582"/>
            <a:ext cx="6264696" cy="584775"/>
          </a:xfrm>
          <a:prstGeom prst="rect">
            <a:avLst/>
          </a:prstGeom>
        </p:spPr>
        <p:txBody>
          <a:bodyPr wrap="square">
            <a:spAutoFit/>
          </a:bodyPr>
          <a:lstStyle/>
          <a:p>
            <a:pPr algn="ctr">
              <a:defRPr sz="2160" b="1" i="0" u="none" strike="noStrike" kern="1200" baseline="0">
                <a:solidFill>
                  <a:prstClr val="black"/>
                </a:solidFill>
                <a:latin typeface="+mn-lt"/>
                <a:ea typeface="+mn-ea"/>
                <a:cs typeface="+mn-cs"/>
              </a:defRPr>
            </a:pPr>
            <a:r>
              <a:rPr lang="de-DE" sz="1600" b="1" dirty="0" smtClean="0">
                <a:solidFill>
                  <a:srgbClr val="323232"/>
                </a:solidFill>
                <a:latin typeface="Roboto Condensed" pitchFamily="2" charset="0"/>
                <a:ea typeface="Roboto Condensed" pitchFamily="2" charset="0"/>
              </a:rPr>
              <a:t>Q</a:t>
            </a:r>
            <a:r>
              <a:rPr lang="de-DE" sz="1600" b="1" dirty="0">
                <a:solidFill>
                  <a:srgbClr val="323232"/>
                </a:solidFill>
                <a:latin typeface="Roboto Condensed" pitchFamily="2" charset="0"/>
                <a:ea typeface="Roboto Condensed" pitchFamily="2" charset="0"/>
              </a:rPr>
              <a:t>: </a:t>
            </a:r>
            <a:r>
              <a:rPr lang="de-DE" sz="1600" b="1" dirty="0" smtClean="0">
                <a:solidFill>
                  <a:srgbClr val="323232"/>
                </a:solidFill>
                <a:latin typeface="Roboto Condensed" pitchFamily="2" charset="0"/>
                <a:ea typeface="Roboto Condensed" pitchFamily="2" charset="0"/>
              </a:rPr>
              <a:t>Wenn Sie an die Auswahl von Profildaten für Ihre Kampagnen denken, welche Kriterien wären Ihnen wichtig?</a:t>
            </a:r>
            <a:endParaRPr lang="de-DE" sz="1600" b="1" dirty="0">
              <a:solidFill>
                <a:srgbClr val="323232"/>
              </a:solidFill>
              <a:latin typeface="Roboto Condensed" pitchFamily="2" charset="0"/>
              <a:ea typeface="Roboto Condensed" pitchFamily="2" charset="0"/>
            </a:endParaRPr>
          </a:p>
        </p:txBody>
      </p:sp>
      <p:sp>
        <p:nvSpPr>
          <p:cNvPr id="14" name="Textfeld 13"/>
          <p:cNvSpPr txBox="1"/>
          <p:nvPr/>
        </p:nvSpPr>
        <p:spPr>
          <a:xfrm>
            <a:off x="4067944" y="1941820"/>
            <a:ext cx="1152128" cy="246221"/>
          </a:xfrm>
          <a:prstGeom prst="rect">
            <a:avLst/>
          </a:prstGeom>
          <a:noFill/>
          <a:ln>
            <a:noFill/>
          </a:ln>
        </p:spPr>
        <p:txBody>
          <a:bodyPr wrap="square" rtlCol="0">
            <a:spAutoFit/>
          </a:bodyPr>
          <a:lstStyle/>
          <a:p>
            <a:r>
              <a:rPr lang="de-DE" sz="1000" dirty="0">
                <a:latin typeface="Roboto Condensed Bold"/>
                <a:cs typeface="Roboto Condensed Bold"/>
              </a:rPr>
              <a:t>s</a:t>
            </a:r>
            <a:r>
              <a:rPr lang="de-DE" sz="1000" dirty="0" smtClean="0">
                <a:latin typeface="Roboto Condensed Bold"/>
                <a:cs typeface="Roboto Condensed Bold"/>
              </a:rPr>
              <a:t>ehr wichtig</a:t>
            </a:r>
            <a:endParaRPr lang="de-DE" sz="1000" dirty="0">
              <a:latin typeface="Roboto Condensed Bold"/>
              <a:cs typeface="Roboto Condensed Bold"/>
            </a:endParaRPr>
          </a:p>
        </p:txBody>
      </p:sp>
      <p:sp>
        <p:nvSpPr>
          <p:cNvPr id="15" name="Textfeld 14"/>
          <p:cNvSpPr txBox="1"/>
          <p:nvPr/>
        </p:nvSpPr>
        <p:spPr>
          <a:xfrm>
            <a:off x="6876256" y="1950891"/>
            <a:ext cx="1152128" cy="246221"/>
          </a:xfrm>
          <a:prstGeom prst="rect">
            <a:avLst/>
          </a:prstGeom>
          <a:noFill/>
          <a:ln>
            <a:noFill/>
          </a:ln>
        </p:spPr>
        <p:txBody>
          <a:bodyPr wrap="square" rtlCol="0">
            <a:spAutoFit/>
          </a:bodyPr>
          <a:lstStyle/>
          <a:p>
            <a:pPr algn="ctr"/>
            <a:r>
              <a:rPr lang="de-DE" sz="1000" dirty="0" smtClean="0">
                <a:latin typeface="Roboto Condensed Bold"/>
                <a:cs typeface="Roboto Condensed Bold"/>
              </a:rPr>
              <a:t>wichtig</a:t>
            </a:r>
            <a:endParaRPr lang="de-DE" sz="1000" dirty="0">
              <a:latin typeface="Roboto Condensed Bold"/>
              <a:cs typeface="Roboto Condensed Bold"/>
            </a:endParaRPr>
          </a:p>
        </p:txBody>
      </p:sp>
      <p:sp>
        <p:nvSpPr>
          <p:cNvPr id="17" name="Textfeld 16"/>
          <p:cNvSpPr txBox="1"/>
          <p:nvPr/>
        </p:nvSpPr>
        <p:spPr>
          <a:xfrm>
            <a:off x="7596336" y="1965489"/>
            <a:ext cx="1152128" cy="246221"/>
          </a:xfrm>
          <a:prstGeom prst="rect">
            <a:avLst/>
          </a:prstGeom>
          <a:noFill/>
          <a:ln>
            <a:noFill/>
          </a:ln>
        </p:spPr>
        <p:txBody>
          <a:bodyPr wrap="square" rtlCol="0">
            <a:spAutoFit/>
          </a:bodyPr>
          <a:lstStyle/>
          <a:p>
            <a:pPr algn="ctr"/>
            <a:r>
              <a:rPr lang="de-DE" sz="1000" dirty="0" smtClean="0">
                <a:latin typeface="Roboto Condensed Bold"/>
                <a:cs typeface="Roboto Condensed Bold"/>
              </a:rPr>
              <a:t>neutral</a:t>
            </a:r>
            <a:endParaRPr lang="de-DE" sz="1000" dirty="0">
              <a:latin typeface="Roboto Condensed Bold"/>
              <a:cs typeface="Roboto Condensed Bold"/>
            </a:endParaRPr>
          </a:p>
        </p:txBody>
      </p:sp>
      <p:sp>
        <p:nvSpPr>
          <p:cNvPr id="18" name="Textfeld 17"/>
          <p:cNvSpPr txBox="1"/>
          <p:nvPr/>
        </p:nvSpPr>
        <p:spPr>
          <a:xfrm>
            <a:off x="3923928" y="2643758"/>
            <a:ext cx="1152128" cy="246221"/>
          </a:xfrm>
          <a:prstGeom prst="rect">
            <a:avLst/>
          </a:prstGeom>
          <a:noFill/>
          <a:ln>
            <a:noFill/>
          </a:ln>
        </p:spPr>
        <p:txBody>
          <a:bodyPr wrap="square" rtlCol="0">
            <a:spAutoFit/>
          </a:bodyPr>
          <a:lstStyle/>
          <a:p>
            <a:r>
              <a:rPr lang="de-DE" sz="1000" dirty="0">
                <a:latin typeface="Roboto Condensed Bold"/>
                <a:cs typeface="Roboto Condensed Bold"/>
              </a:rPr>
              <a:t>s</a:t>
            </a:r>
            <a:r>
              <a:rPr lang="de-DE" sz="1000" dirty="0" smtClean="0">
                <a:latin typeface="Roboto Condensed Bold"/>
                <a:cs typeface="Roboto Condensed Bold"/>
              </a:rPr>
              <a:t>ehr wichtig</a:t>
            </a:r>
            <a:endParaRPr lang="de-DE" sz="1000" dirty="0">
              <a:latin typeface="Roboto Condensed Bold"/>
              <a:cs typeface="Roboto Condensed Bold"/>
            </a:endParaRPr>
          </a:p>
        </p:txBody>
      </p:sp>
      <p:sp>
        <p:nvSpPr>
          <p:cNvPr id="19" name="Textfeld 18"/>
          <p:cNvSpPr txBox="1"/>
          <p:nvPr/>
        </p:nvSpPr>
        <p:spPr>
          <a:xfrm>
            <a:off x="6732240" y="2652829"/>
            <a:ext cx="1152128" cy="246221"/>
          </a:xfrm>
          <a:prstGeom prst="rect">
            <a:avLst/>
          </a:prstGeom>
          <a:noFill/>
          <a:ln>
            <a:noFill/>
          </a:ln>
        </p:spPr>
        <p:txBody>
          <a:bodyPr wrap="square" rtlCol="0">
            <a:spAutoFit/>
          </a:bodyPr>
          <a:lstStyle/>
          <a:p>
            <a:pPr algn="ctr"/>
            <a:r>
              <a:rPr lang="de-DE" sz="1000" dirty="0" smtClean="0">
                <a:latin typeface="Roboto Condensed Bold"/>
                <a:cs typeface="Roboto Condensed Bold"/>
              </a:rPr>
              <a:t>wichtig</a:t>
            </a:r>
            <a:endParaRPr lang="de-DE" sz="1000" dirty="0">
              <a:latin typeface="Roboto Condensed Bold"/>
              <a:cs typeface="Roboto Condensed Bold"/>
            </a:endParaRPr>
          </a:p>
        </p:txBody>
      </p:sp>
      <p:sp>
        <p:nvSpPr>
          <p:cNvPr id="20" name="Textfeld 19"/>
          <p:cNvSpPr txBox="1"/>
          <p:nvPr/>
        </p:nvSpPr>
        <p:spPr>
          <a:xfrm>
            <a:off x="7596336" y="2667427"/>
            <a:ext cx="1152128" cy="246221"/>
          </a:xfrm>
          <a:prstGeom prst="rect">
            <a:avLst/>
          </a:prstGeom>
          <a:noFill/>
          <a:ln>
            <a:noFill/>
          </a:ln>
        </p:spPr>
        <p:txBody>
          <a:bodyPr wrap="square" rtlCol="0">
            <a:spAutoFit/>
          </a:bodyPr>
          <a:lstStyle/>
          <a:p>
            <a:pPr algn="ctr"/>
            <a:r>
              <a:rPr lang="de-DE" sz="1000" dirty="0" smtClean="0">
                <a:latin typeface="Roboto Condensed Bold"/>
                <a:cs typeface="Roboto Condensed Bold"/>
              </a:rPr>
              <a:t>neutral</a:t>
            </a:r>
            <a:endParaRPr lang="de-DE" sz="1000" dirty="0">
              <a:latin typeface="Roboto Condensed Bold"/>
              <a:cs typeface="Roboto Condensed Bold"/>
            </a:endParaRPr>
          </a:p>
        </p:txBody>
      </p:sp>
      <p:sp>
        <p:nvSpPr>
          <p:cNvPr id="21" name="Textfeld 20"/>
          <p:cNvSpPr txBox="1"/>
          <p:nvPr/>
        </p:nvSpPr>
        <p:spPr>
          <a:xfrm>
            <a:off x="3707904" y="3363838"/>
            <a:ext cx="1152128" cy="246221"/>
          </a:xfrm>
          <a:prstGeom prst="rect">
            <a:avLst/>
          </a:prstGeom>
          <a:noFill/>
          <a:ln>
            <a:noFill/>
          </a:ln>
        </p:spPr>
        <p:txBody>
          <a:bodyPr wrap="square" rtlCol="0">
            <a:spAutoFit/>
          </a:bodyPr>
          <a:lstStyle/>
          <a:p>
            <a:r>
              <a:rPr lang="de-DE" sz="1000" dirty="0">
                <a:latin typeface="Roboto Condensed Bold"/>
                <a:cs typeface="Roboto Condensed Bold"/>
              </a:rPr>
              <a:t>s</a:t>
            </a:r>
            <a:r>
              <a:rPr lang="de-DE" sz="1000" dirty="0" smtClean="0">
                <a:latin typeface="Roboto Condensed Bold"/>
                <a:cs typeface="Roboto Condensed Bold"/>
              </a:rPr>
              <a:t>ehr wichtig</a:t>
            </a:r>
            <a:endParaRPr lang="de-DE" sz="1000" dirty="0">
              <a:latin typeface="Roboto Condensed Bold"/>
              <a:cs typeface="Roboto Condensed Bold"/>
            </a:endParaRPr>
          </a:p>
        </p:txBody>
      </p:sp>
      <p:sp>
        <p:nvSpPr>
          <p:cNvPr id="22" name="Textfeld 21"/>
          <p:cNvSpPr txBox="1"/>
          <p:nvPr/>
        </p:nvSpPr>
        <p:spPr>
          <a:xfrm>
            <a:off x="6516216" y="3372909"/>
            <a:ext cx="1152128" cy="246221"/>
          </a:xfrm>
          <a:prstGeom prst="rect">
            <a:avLst/>
          </a:prstGeom>
          <a:noFill/>
          <a:ln>
            <a:noFill/>
          </a:ln>
        </p:spPr>
        <p:txBody>
          <a:bodyPr wrap="square" rtlCol="0">
            <a:spAutoFit/>
          </a:bodyPr>
          <a:lstStyle/>
          <a:p>
            <a:pPr algn="ctr"/>
            <a:r>
              <a:rPr lang="de-DE" sz="1000" dirty="0" smtClean="0">
                <a:latin typeface="Roboto Condensed Bold"/>
                <a:cs typeface="Roboto Condensed Bold"/>
              </a:rPr>
              <a:t>wichtig</a:t>
            </a:r>
            <a:endParaRPr lang="de-DE" sz="1000" dirty="0">
              <a:latin typeface="Roboto Condensed Bold"/>
              <a:cs typeface="Roboto Condensed Bold"/>
            </a:endParaRPr>
          </a:p>
        </p:txBody>
      </p:sp>
      <p:sp>
        <p:nvSpPr>
          <p:cNvPr id="23" name="Textfeld 22"/>
          <p:cNvSpPr txBox="1"/>
          <p:nvPr/>
        </p:nvSpPr>
        <p:spPr>
          <a:xfrm>
            <a:off x="7524328" y="3363838"/>
            <a:ext cx="1152128" cy="246221"/>
          </a:xfrm>
          <a:prstGeom prst="rect">
            <a:avLst/>
          </a:prstGeom>
          <a:noFill/>
          <a:ln>
            <a:noFill/>
          </a:ln>
        </p:spPr>
        <p:txBody>
          <a:bodyPr wrap="square" rtlCol="0">
            <a:spAutoFit/>
          </a:bodyPr>
          <a:lstStyle/>
          <a:p>
            <a:pPr algn="ctr"/>
            <a:r>
              <a:rPr lang="de-DE" sz="1000" dirty="0" smtClean="0">
                <a:latin typeface="Roboto Condensed Bold"/>
                <a:cs typeface="Roboto Condensed Bold"/>
              </a:rPr>
              <a:t>neutral</a:t>
            </a:r>
            <a:endParaRPr lang="de-DE" sz="1000" dirty="0">
              <a:latin typeface="Roboto Condensed Bold"/>
              <a:cs typeface="Roboto Condensed Bold"/>
            </a:endParaRPr>
          </a:p>
        </p:txBody>
      </p:sp>
      <p:sp>
        <p:nvSpPr>
          <p:cNvPr id="24" name="Textfeld 23"/>
          <p:cNvSpPr txBox="1"/>
          <p:nvPr/>
        </p:nvSpPr>
        <p:spPr>
          <a:xfrm>
            <a:off x="2843808" y="4011910"/>
            <a:ext cx="1152128" cy="246221"/>
          </a:xfrm>
          <a:prstGeom prst="rect">
            <a:avLst/>
          </a:prstGeom>
          <a:noFill/>
          <a:ln>
            <a:noFill/>
          </a:ln>
        </p:spPr>
        <p:txBody>
          <a:bodyPr wrap="square" rtlCol="0">
            <a:spAutoFit/>
          </a:bodyPr>
          <a:lstStyle/>
          <a:p>
            <a:r>
              <a:rPr lang="de-DE" sz="1000" dirty="0">
                <a:latin typeface="Roboto Condensed Bold"/>
                <a:cs typeface="Roboto Condensed Bold"/>
              </a:rPr>
              <a:t>s</a:t>
            </a:r>
            <a:r>
              <a:rPr lang="de-DE" sz="1000" dirty="0" smtClean="0">
                <a:latin typeface="Roboto Condensed Bold"/>
                <a:cs typeface="Roboto Condensed Bold"/>
              </a:rPr>
              <a:t>ehr wichtig</a:t>
            </a:r>
            <a:endParaRPr lang="de-DE" sz="1000" dirty="0">
              <a:latin typeface="Roboto Condensed Bold"/>
              <a:cs typeface="Roboto Condensed Bold"/>
            </a:endParaRPr>
          </a:p>
        </p:txBody>
      </p:sp>
      <p:sp>
        <p:nvSpPr>
          <p:cNvPr id="25" name="Textfeld 24"/>
          <p:cNvSpPr txBox="1"/>
          <p:nvPr/>
        </p:nvSpPr>
        <p:spPr>
          <a:xfrm>
            <a:off x="4932040" y="4020981"/>
            <a:ext cx="1152128" cy="246221"/>
          </a:xfrm>
          <a:prstGeom prst="rect">
            <a:avLst/>
          </a:prstGeom>
          <a:noFill/>
          <a:ln>
            <a:noFill/>
          </a:ln>
        </p:spPr>
        <p:txBody>
          <a:bodyPr wrap="square" rtlCol="0">
            <a:spAutoFit/>
          </a:bodyPr>
          <a:lstStyle/>
          <a:p>
            <a:pPr algn="ctr"/>
            <a:r>
              <a:rPr lang="de-DE" sz="1000" dirty="0" smtClean="0">
                <a:latin typeface="Roboto Condensed Bold"/>
                <a:cs typeface="Roboto Condensed Bold"/>
              </a:rPr>
              <a:t>wichtig</a:t>
            </a:r>
            <a:endParaRPr lang="de-DE" sz="1000" dirty="0">
              <a:latin typeface="Roboto Condensed Bold"/>
              <a:cs typeface="Roboto Condensed Bold"/>
            </a:endParaRPr>
          </a:p>
        </p:txBody>
      </p:sp>
      <p:sp>
        <p:nvSpPr>
          <p:cNvPr id="26" name="Textfeld 25"/>
          <p:cNvSpPr txBox="1"/>
          <p:nvPr/>
        </p:nvSpPr>
        <p:spPr>
          <a:xfrm>
            <a:off x="6876256" y="4035579"/>
            <a:ext cx="1152128" cy="246221"/>
          </a:xfrm>
          <a:prstGeom prst="rect">
            <a:avLst/>
          </a:prstGeom>
          <a:noFill/>
          <a:ln>
            <a:noFill/>
          </a:ln>
        </p:spPr>
        <p:txBody>
          <a:bodyPr wrap="square" rtlCol="0">
            <a:spAutoFit/>
          </a:bodyPr>
          <a:lstStyle/>
          <a:p>
            <a:pPr algn="ctr"/>
            <a:r>
              <a:rPr lang="de-DE" sz="1000" dirty="0" smtClean="0">
                <a:latin typeface="Roboto Condensed Bold"/>
                <a:cs typeface="Roboto Condensed Bold"/>
              </a:rPr>
              <a:t>neutral</a:t>
            </a:r>
            <a:endParaRPr lang="de-DE" sz="1000" dirty="0">
              <a:latin typeface="Roboto Condensed Bold"/>
              <a:cs typeface="Roboto Condensed Bold"/>
            </a:endParaRPr>
          </a:p>
        </p:txBody>
      </p:sp>
      <p:sp>
        <p:nvSpPr>
          <p:cNvPr id="27" name="Textfeld 26"/>
          <p:cNvSpPr txBox="1"/>
          <p:nvPr/>
        </p:nvSpPr>
        <p:spPr>
          <a:xfrm>
            <a:off x="7524328" y="4030052"/>
            <a:ext cx="1152128" cy="246221"/>
          </a:xfrm>
          <a:prstGeom prst="rect">
            <a:avLst/>
          </a:prstGeom>
          <a:noFill/>
          <a:ln>
            <a:noFill/>
          </a:ln>
        </p:spPr>
        <p:txBody>
          <a:bodyPr wrap="square" rtlCol="0">
            <a:spAutoFit/>
          </a:bodyPr>
          <a:lstStyle/>
          <a:p>
            <a:pPr algn="ctr"/>
            <a:r>
              <a:rPr lang="de-DE" sz="1000" dirty="0" smtClean="0">
                <a:latin typeface="Roboto Condensed Bold"/>
                <a:cs typeface="Roboto Condensed Bold"/>
              </a:rPr>
              <a:t>unwichtig</a:t>
            </a:r>
            <a:endParaRPr lang="de-DE" sz="1000" dirty="0">
              <a:latin typeface="Roboto Condensed Bold"/>
              <a:cs typeface="Roboto Condensed Bold"/>
            </a:endParaRPr>
          </a:p>
        </p:txBody>
      </p:sp>
      <p:sp>
        <p:nvSpPr>
          <p:cNvPr id="3" name="Textfeld 2"/>
          <p:cNvSpPr txBox="1"/>
          <p:nvPr/>
        </p:nvSpPr>
        <p:spPr>
          <a:xfrm>
            <a:off x="7956376" y="3867894"/>
            <a:ext cx="504056" cy="230832"/>
          </a:xfrm>
          <a:prstGeom prst="rect">
            <a:avLst/>
          </a:prstGeom>
          <a:noFill/>
        </p:spPr>
        <p:txBody>
          <a:bodyPr wrap="square" rtlCol="0">
            <a:spAutoFit/>
          </a:bodyPr>
          <a:lstStyle/>
          <a:p>
            <a:r>
              <a:rPr lang="de-DE" sz="900" b="1" dirty="0" smtClean="0">
                <a:latin typeface="Roboto Condensed Light"/>
                <a:cs typeface="Roboto Condensed Light"/>
              </a:rPr>
              <a:t>4%</a:t>
            </a:r>
            <a:endParaRPr lang="de-DE" sz="900" b="1" dirty="0">
              <a:latin typeface="Roboto Condensed Light"/>
              <a:cs typeface="Roboto Condensed Light"/>
            </a:endParaRPr>
          </a:p>
        </p:txBody>
      </p:sp>
    </p:spTree>
    <p:extLst>
      <p:ext uri="{BB962C8B-B14F-4D97-AF65-F5344CB8AC3E}">
        <p14:creationId xmlns:p14="http://schemas.microsoft.com/office/powerpoint/2010/main" val="85815839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endParaRPr lang="de-DE"/>
          </a:p>
        </p:txBody>
      </p:sp>
      <p:sp>
        <p:nvSpPr>
          <p:cNvPr id="7" name="Titel 2"/>
          <p:cNvSpPr>
            <a:spLocks noGrp="1"/>
          </p:cNvSpPr>
          <p:nvPr>
            <p:ph type="title"/>
          </p:nvPr>
        </p:nvSpPr>
        <p:spPr>
          <a:xfrm>
            <a:off x="467544" y="987574"/>
            <a:ext cx="5410944" cy="3024336"/>
          </a:xfrm>
        </p:spPr>
        <p:txBody>
          <a:bodyPr/>
          <a:lstStyle/>
          <a:p>
            <a:pPr defTabSz="912813">
              <a:spcAft>
                <a:spcPts val="600"/>
              </a:spcAft>
            </a:pPr>
            <a:r>
              <a:rPr lang="de-DE" sz="1600" b="0" kern="0" dirty="0" smtClean="0">
                <a:solidFill>
                  <a:srgbClr val="2D6EA6"/>
                </a:solidFill>
                <a:latin typeface="Roboto Condensed" panose="02000000000000000000" pitchFamily="2" charset="0"/>
                <a:ea typeface="Roboto Condensed" panose="02000000000000000000" pitchFamily="2" charset="0"/>
                <a:cs typeface="Arial Narrow"/>
              </a:rPr>
              <a:t>ZUM SCHLUSS</a:t>
            </a:r>
            <a:br>
              <a:rPr lang="de-DE" sz="1600" b="0" kern="0" dirty="0" smtClean="0">
                <a:solidFill>
                  <a:srgbClr val="2D6EA6"/>
                </a:solidFill>
                <a:latin typeface="Roboto Condensed" panose="02000000000000000000" pitchFamily="2" charset="0"/>
                <a:ea typeface="Roboto Condensed" panose="02000000000000000000" pitchFamily="2" charset="0"/>
                <a:cs typeface="Arial Narrow"/>
              </a:rPr>
            </a:br>
            <a:r>
              <a:rPr lang="de-DE" sz="1600" b="0" kern="0" dirty="0">
                <a:solidFill>
                  <a:srgbClr val="2D6EA6"/>
                </a:solidFill>
                <a:latin typeface="Roboto Condensed" panose="02000000000000000000" pitchFamily="2" charset="0"/>
                <a:ea typeface="Roboto Condensed" panose="02000000000000000000" pitchFamily="2" charset="0"/>
                <a:cs typeface="Arial Narrow"/>
              </a:rPr>
              <a:t/>
            </a:r>
            <a:br>
              <a:rPr lang="de-DE" sz="1600" b="0" kern="0" dirty="0">
                <a:solidFill>
                  <a:srgbClr val="2D6EA6"/>
                </a:solidFill>
                <a:latin typeface="Roboto Condensed" panose="02000000000000000000" pitchFamily="2" charset="0"/>
                <a:ea typeface="Roboto Condensed" panose="02000000000000000000" pitchFamily="2" charset="0"/>
                <a:cs typeface="Arial Narrow"/>
              </a:rPr>
            </a:br>
            <a:r>
              <a:rPr lang="de-DE" sz="7000" b="0" kern="0" dirty="0" smtClean="0">
                <a:solidFill>
                  <a:srgbClr val="2D6EA6"/>
                </a:solidFill>
                <a:latin typeface="Roboto Condensed" panose="02000000000000000000" pitchFamily="2" charset="0"/>
                <a:ea typeface="Roboto Condensed" panose="02000000000000000000" pitchFamily="2" charset="0"/>
                <a:cs typeface="Arial Narrow"/>
              </a:rPr>
              <a:t>Daten von </a:t>
            </a:r>
            <a:br>
              <a:rPr lang="de-DE" sz="7000" b="0" kern="0" dirty="0" smtClean="0">
                <a:solidFill>
                  <a:srgbClr val="2D6EA6"/>
                </a:solidFill>
                <a:latin typeface="Roboto Condensed" panose="02000000000000000000" pitchFamily="2" charset="0"/>
                <a:ea typeface="Roboto Condensed" panose="02000000000000000000" pitchFamily="2" charset="0"/>
                <a:cs typeface="Arial Narrow"/>
              </a:rPr>
            </a:br>
            <a:r>
              <a:rPr lang="de-DE" sz="7000" b="0" kern="0" dirty="0" smtClean="0">
                <a:solidFill>
                  <a:srgbClr val="2D6EA6"/>
                </a:solidFill>
                <a:latin typeface="Roboto Condensed" panose="02000000000000000000" pitchFamily="2" charset="0"/>
                <a:ea typeface="Roboto Condensed" panose="02000000000000000000" pitchFamily="2" charset="0"/>
                <a:cs typeface="Arial Narrow"/>
              </a:rPr>
              <a:t>Q </a:t>
            </a:r>
            <a:r>
              <a:rPr lang="de-DE" sz="7000" b="0" kern="0" dirty="0" err="1" smtClean="0">
                <a:solidFill>
                  <a:srgbClr val="2D6EA6"/>
                </a:solidFill>
                <a:latin typeface="Roboto Condensed" panose="02000000000000000000" pitchFamily="2" charset="0"/>
                <a:ea typeface="Roboto Condensed" panose="02000000000000000000" pitchFamily="2" charset="0"/>
                <a:cs typeface="Arial Narrow"/>
              </a:rPr>
              <a:t>divison</a:t>
            </a:r>
            <a:endParaRPr lang="de-DE" sz="7000" b="0" kern="0" dirty="0">
              <a:solidFill>
                <a:srgbClr val="2D6EA6"/>
              </a:solidFill>
              <a:latin typeface="Roboto Condensed Bold"/>
              <a:ea typeface="Roboto Condensed" panose="02000000000000000000" pitchFamily="2" charset="0"/>
              <a:cs typeface="Roboto Condensed Bold"/>
            </a:endParaRPr>
          </a:p>
        </p:txBody>
      </p:sp>
    </p:spTree>
    <p:extLst>
      <p:ext uri="{BB962C8B-B14F-4D97-AF65-F5344CB8AC3E}">
        <p14:creationId xmlns:p14="http://schemas.microsoft.com/office/powerpoint/2010/main" val="336500160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0"/>
            <a:ext cx="9144000" cy="987574"/>
          </a:xfrm>
          <a:prstGeom prst="rect">
            <a:avLst/>
          </a:prstGeom>
          <a:solidFill>
            <a:srgbClr val="2D6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5" name="Title 2"/>
          <p:cNvSpPr txBox="1">
            <a:spLocks/>
          </p:cNvSpPr>
          <p:nvPr/>
        </p:nvSpPr>
        <p:spPr>
          <a:xfrm>
            <a:off x="386594" y="160934"/>
            <a:ext cx="8748464" cy="784843"/>
          </a:xfrm>
          <a:prstGeom prst="rect">
            <a:avLst/>
          </a:prstGeom>
          <a:noFill/>
        </p:spPr>
        <p:txBody>
          <a:bodyPr/>
          <a:lstStyle/>
          <a:p>
            <a:pPr>
              <a:spcBef>
                <a:spcPct val="0"/>
              </a:spcBef>
              <a:tabLst>
                <a:tab pos="2873375" algn="l"/>
              </a:tabLst>
              <a:defRPr/>
            </a:pPr>
            <a:r>
              <a:rPr lang="de-DE" sz="4400" dirty="0" smtClean="0">
                <a:solidFill>
                  <a:prstClr val="white"/>
                </a:solidFill>
                <a:latin typeface="Roboto Condensed Light" pitchFamily="2" charset="0"/>
                <a:ea typeface="Roboto Condensed Light" pitchFamily="2" charset="0"/>
              </a:rPr>
              <a:t>Qualität der Zielgruppen-Daten</a:t>
            </a:r>
            <a:endParaRPr lang="en-US" sz="4400" dirty="0">
              <a:solidFill>
                <a:prstClr val="white"/>
              </a:solidFill>
              <a:latin typeface="Roboto Condensed Light" pitchFamily="2" charset="0"/>
              <a:ea typeface="Roboto Condensed Light" pitchFamily="2" charset="0"/>
            </a:endParaRPr>
          </a:p>
        </p:txBody>
      </p:sp>
      <p:sp>
        <p:nvSpPr>
          <p:cNvPr id="6" name="Shape 767"/>
          <p:cNvSpPr/>
          <p:nvPr/>
        </p:nvSpPr>
        <p:spPr>
          <a:xfrm>
            <a:off x="539552" y="1692889"/>
            <a:ext cx="7992888" cy="430887"/>
          </a:xfrm>
          <a:prstGeom prst="rect">
            <a:avLst/>
          </a:prstGeom>
          <a:noFill/>
          <a:extLst>
            <a:ext uri="{C572A759-6A51-4108-AA02-DFA0A04FC94B}">
              <ma14:wrappingTextBoxFlag xmlns:ma14="http://schemas.microsoft.com/office/mac/drawingml/2011/main" val="1"/>
            </a:ext>
          </a:extLst>
        </p:spPr>
        <p:txBody>
          <a:bodyPr wrap="square" rtlCol="0">
            <a:spAutoFit/>
          </a:bodyPr>
          <a:lstStyle/>
          <a:p>
            <a:pPr marL="285750" indent="-285750">
              <a:spcBef>
                <a:spcPts val="300"/>
              </a:spcBef>
              <a:spcAft>
                <a:spcPts val="1200"/>
              </a:spcAft>
              <a:buClr>
                <a:srgbClr val="2D6EA6"/>
              </a:buClr>
              <a:buFont typeface="Arial"/>
              <a:buChar char="•"/>
            </a:pPr>
            <a:r>
              <a:rPr lang="de-DE" sz="2200" spc="-41" dirty="0">
                <a:solidFill>
                  <a:srgbClr val="323232"/>
                </a:solidFill>
                <a:latin typeface="Roboto Condensed Bold"/>
                <a:ea typeface="Roboto" pitchFamily="2" charset="0"/>
                <a:cs typeface="Roboto Condensed Bold"/>
                <a:sym typeface="Rajdhani Semibold"/>
              </a:rPr>
              <a:t>absolut </a:t>
            </a:r>
            <a:r>
              <a:rPr lang="de-DE" sz="2200" b="1" spc="-41" dirty="0">
                <a:solidFill>
                  <a:srgbClr val="323232"/>
                </a:solidFill>
                <a:latin typeface="Roboto Condensed Bold"/>
                <a:ea typeface="Roboto" pitchFamily="2" charset="0"/>
                <a:cs typeface="Roboto Condensed Bold"/>
                <a:sym typeface="Rajdhani Semibold"/>
              </a:rPr>
              <a:t>transparent</a:t>
            </a:r>
            <a:r>
              <a:rPr lang="de-DE" sz="2200" spc="-41" dirty="0">
                <a:solidFill>
                  <a:srgbClr val="323232"/>
                </a:solidFill>
                <a:latin typeface="Roboto Condensed Bold"/>
                <a:ea typeface="Roboto" pitchFamily="2" charset="0"/>
                <a:cs typeface="Roboto Condensed Bold"/>
                <a:sym typeface="Rajdhani Semibold"/>
              </a:rPr>
              <a:t> (mit Klarnamen aller Herkunftsseiten</a:t>
            </a:r>
            <a:r>
              <a:rPr lang="de-DE" sz="2200" spc="-41" dirty="0" smtClean="0">
                <a:solidFill>
                  <a:srgbClr val="323232"/>
                </a:solidFill>
                <a:latin typeface="Roboto Condensed Bold"/>
                <a:ea typeface="Roboto" pitchFamily="2" charset="0"/>
                <a:cs typeface="Roboto Condensed Bold"/>
                <a:sym typeface="Rajdhani Semibold"/>
              </a:rPr>
              <a:t>)</a:t>
            </a:r>
            <a:endParaRPr lang="de-DE" sz="2200" spc="-41" dirty="0">
              <a:solidFill>
                <a:srgbClr val="323232"/>
              </a:solidFill>
              <a:latin typeface="Roboto Condensed Bold"/>
              <a:ea typeface="Roboto" pitchFamily="2" charset="0"/>
              <a:cs typeface="Roboto Condensed Bold"/>
              <a:sym typeface="Rajdhani Semibold"/>
            </a:endParaRPr>
          </a:p>
        </p:txBody>
      </p:sp>
      <p:sp>
        <p:nvSpPr>
          <p:cNvPr id="7" name="Shape 767"/>
          <p:cNvSpPr/>
          <p:nvPr/>
        </p:nvSpPr>
        <p:spPr>
          <a:xfrm>
            <a:off x="539552" y="2297877"/>
            <a:ext cx="7992888" cy="430887"/>
          </a:xfrm>
          <a:prstGeom prst="rect">
            <a:avLst/>
          </a:prstGeom>
          <a:noFill/>
          <a:extLst>
            <a:ext uri="{C572A759-6A51-4108-AA02-DFA0A04FC94B}">
              <ma14:wrappingTextBoxFlag xmlns:ma14="http://schemas.microsoft.com/office/mac/drawingml/2011/main" val="1"/>
            </a:ext>
          </a:extLst>
        </p:spPr>
        <p:txBody>
          <a:bodyPr wrap="square" rtlCol="0">
            <a:spAutoFit/>
          </a:bodyPr>
          <a:lstStyle/>
          <a:p>
            <a:pPr marL="285750" indent="-285750">
              <a:spcBef>
                <a:spcPts val="300"/>
              </a:spcBef>
              <a:spcAft>
                <a:spcPts val="1200"/>
              </a:spcAft>
              <a:buClr>
                <a:srgbClr val="2D6EA6"/>
              </a:buClr>
              <a:buFont typeface="Arial"/>
              <a:buChar char="•"/>
            </a:pPr>
            <a:r>
              <a:rPr lang="de-DE" sz="2200" b="1" spc="-41" dirty="0" smtClean="0">
                <a:solidFill>
                  <a:srgbClr val="323232"/>
                </a:solidFill>
                <a:latin typeface="Roboto Condensed Bold"/>
                <a:ea typeface="Roboto" pitchFamily="2" charset="0"/>
                <a:cs typeface="Roboto Condensed Bold"/>
                <a:sym typeface="Rajdhani Semibold"/>
              </a:rPr>
              <a:t>unverändert</a:t>
            </a:r>
            <a:r>
              <a:rPr lang="de-DE" sz="2200" spc="-41" dirty="0" smtClean="0">
                <a:solidFill>
                  <a:srgbClr val="323232"/>
                </a:solidFill>
                <a:latin typeface="Roboto Condensed Bold"/>
                <a:ea typeface="Roboto" pitchFamily="2" charset="0"/>
                <a:cs typeface="Roboto Condensed Bold"/>
                <a:sym typeface="Rajdhani Semibold"/>
              </a:rPr>
              <a:t> </a:t>
            </a:r>
            <a:r>
              <a:rPr lang="de-DE" sz="2200" spc="-41" dirty="0">
                <a:solidFill>
                  <a:srgbClr val="323232"/>
                </a:solidFill>
                <a:latin typeface="Roboto Condensed Bold"/>
                <a:ea typeface="Roboto" pitchFamily="2" charset="0"/>
                <a:cs typeface="Roboto Condensed Bold"/>
                <a:sym typeface="Rajdhani Semibold"/>
              </a:rPr>
              <a:t>(nur harte Echt-Daten, keine Verwässerung) </a:t>
            </a:r>
          </a:p>
        </p:txBody>
      </p:sp>
      <p:sp>
        <p:nvSpPr>
          <p:cNvPr id="8" name="Shape 767"/>
          <p:cNvSpPr/>
          <p:nvPr/>
        </p:nvSpPr>
        <p:spPr>
          <a:xfrm>
            <a:off x="539552" y="3507854"/>
            <a:ext cx="7992888" cy="430887"/>
          </a:xfrm>
          <a:prstGeom prst="rect">
            <a:avLst/>
          </a:prstGeom>
          <a:noFill/>
          <a:extLst>
            <a:ext uri="{C572A759-6A51-4108-AA02-DFA0A04FC94B}">
              <ma14:wrappingTextBoxFlag xmlns:ma14="http://schemas.microsoft.com/office/mac/drawingml/2011/main" val="1"/>
            </a:ext>
          </a:extLst>
        </p:spPr>
        <p:txBody>
          <a:bodyPr wrap="square" rtlCol="0">
            <a:spAutoFit/>
          </a:bodyPr>
          <a:lstStyle/>
          <a:p>
            <a:pPr marL="285750" indent="-285750">
              <a:spcBef>
                <a:spcPts val="300"/>
              </a:spcBef>
              <a:spcAft>
                <a:spcPts val="1200"/>
              </a:spcAft>
              <a:buClr>
                <a:srgbClr val="2D6EA6"/>
              </a:buClr>
              <a:buFont typeface="Arial"/>
              <a:buChar char="•"/>
            </a:pPr>
            <a:r>
              <a:rPr lang="de-DE" sz="2200" b="1" spc="-41" dirty="0" smtClean="0">
                <a:solidFill>
                  <a:srgbClr val="323232"/>
                </a:solidFill>
                <a:latin typeface="Roboto Condensed Bold"/>
                <a:ea typeface="Roboto" pitchFamily="2" charset="0"/>
                <a:cs typeface="Roboto Condensed Bold"/>
                <a:sym typeface="Rajdhani Semibold"/>
              </a:rPr>
              <a:t>täglich </a:t>
            </a:r>
            <a:r>
              <a:rPr lang="de-DE" sz="2200" b="1" spc="-41" dirty="0">
                <a:solidFill>
                  <a:srgbClr val="323232"/>
                </a:solidFill>
                <a:latin typeface="Roboto Condensed Bold"/>
                <a:ea typeface="Roboto" pitchFamily="2" charset="0"/>
                <a:cs typeface="Roboto Condensed Bold"/>
                <a:sym typeface="Rajdhani Semibold"/>
              </a:rPr>
              <a:t>frisch </a:t>
            </a:r>
            <a:r>
              <a:rPr lang="de-DE" sz="2200" spc="-41" dirty="0">
                <a:solidFill>
                  <a:srgbClr val="323232"/>
                </a:solidFill>
                <a:latin typeface="Roboto Condensed Bold"/>
                <a:ea typeface="Roboto" pitchFamily="2" charset="0"/>
                <a:cs typeface="Roboto Condensed Bold"/>
                <a:sym typeface="Rajdhani Semibold"/>
              </a:rPr>
              <a:t>(jeder Cookie trägt Datum/Uhrzeit</a:t>
            </a:r>
            <a:r>
              <a:rPr lang="de-DE" sz="2200" spc="-41" dirty="0" smtClean="0">
                <a:solidFill>
                  <a:srgbClr val="323232"/>
                </a:solidFill>
                <a:latin typeface="Roboto Condensed Bold"/>
                <a:ea typeface="Roboto" pitchFamily="2" charset="0"/>
                <a:cs typeface="Roboto Condensed Bold"/>
                <a:sym typeface="Rajdhani Semibold"/>
              </a:rPr>
              <a:t>)</a:t>
            </a:r>
            <a:endParaRPr lang="de-DE" sz="2200" spc="-41" dirty="0">
              <a:solidFill>
                <a:srgbClr val="323232"/>
              </a:solidFill>
              <a:latin typeface="Roboto Condensed Bold"/>
              <a:ea typeface="Roboto" pitchFamily="2" charset="0"/>
              <a:cs typeface="Roboto Condensed Bold"/>
              <a:sym typeface="Rajdhani Semibold"/>
            </a:endParaRPr>
          </a:p>
        </p:txBody>
      </p:sp>
      <p:sp>
        <p:nvSpPr>
          <p:cNvPr id="10" name="Shape 767"/>
          <p:cNvSpPr/>
          <p:nvPr/>
        </p:nvSpPr>
        <p:spPr>
          <a:xfrm>
            <a:off x="539552" y="2902865"/>
            <a:ext cx="7992888" cy="430887"/>
          </a:xfrm>
          <a:prstGeom prst="rect">
            <a:avLst/>
          </a:prstGeom>
          <a:noFill/>
          <a:extLst>
            <a:ext uri="{C572A759-6A51-4108-AA02-DFA0A04FC94B}">
              <ma14:wrappingTextBoxFlag xmlns:ma14="http://schemas.microsoft.com/office/mac/drawingml/2011/main" val="1"/>
            </a:ext>
          </a:extLst>
        </p:spPr>
        <p:txBody>
          <a:bodyPr wrap="square" rtlCol="0">
            <a:spAutoFit/>
          </a:bodyPr>
          <a:lstStyle/>
          <a:p>
            <a:pPr marL="285750" indent="-285750">
              <a:spcBef>
                <a:spcPts val="300"/>
              </a:spcBef>
              <a:spcAft>
                <a:spcPts val="1200"/>
              </a:spcAft>
              <a:buClr>
                <a:srgbClr val="2D6EA6"/>
              </a:buClr>
              <a:buFont typeface="Arial"/>
              <a:buChar char="•"/>
            </a:pPr>
            <a:r>
              <a:rPr lang="de-DE" sz="2200" spc="-41" dirty="0" smtClean="0">
                <a:solidFill>
                  <a:srgbClr val="323232"/>
                </a:solidFill>
                <a:latin typeface="Roboto Condensed Bold"/>
                <a:ea typeface="Roboto" pitchFamily="2" charset="0"/>
                <a:cs typeface="Roboto Condensed Bold"/>
                <a:sym typeface="Rajdhani Semibold"/>
              </a:rPr>
              <a:t>in granularer Weise (einzelne Segmente je Herkunftsseite und Kategorie)</a:t>
            </a:r>
            <a:endParaRPr lang="de-DE" sz="2200" spc="-41" dirty="0">
              <a:solidFill>
                <a:srgbClr val="323232"/>
              </a:solidFill>
              <a:latin typeface="Roboto Condensed Bold"/>
              <a:ea typeface="Roboto" pitchFamily="2" charset="0"/>
              <a:cs typeface="Roboto Condensed Bold"/>
              <a:sym typeface="Rajdhani Semibold"/>
            </a:endParaRPr>
          </a:p>
        </p:txBody>
      </p:sp>
    </p:spTree>
    <p:extLst>
      <p:ext uri="{BB962C8B-B14F-4D97-AF65-F5344CB8AC3E}">
        <p14:creationId xmlns:p14="http://schemas.microsoft.com/office/powerpoint/2010/main" val="52145338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0"/>
            <a:ext cx="9144000" cy="987574"/>
          </a:xfrm>
          <a:prstGeom prst="rect">
            <a:avLst/>
          </a:prstGeom>
          <a:solidFill>
            <a:srgbClr val="2D6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5" name="Title 2"/>
          <p:cNvSpPr txBox="1">
            <a:spLocks/>
          </p:cNvSpPr>
          <p:nvPr/>
        </p:nvSpPr>
        <p:spPr>
          <a:xfrm>
            <a:off x="386594" y="160934"/>
            <a:ext cx="8748464" cy="784843"/>
          </a:xfrm>
          <a:prstGeom prst="rect">
            <a:avLst/>
          </a:prstGeom>
          <a:noFill/>
        </p:spPr>
        <p:txBody>
          <a:bodyPr/>
          <a:lstStyle/>
          <a:p>
            <a:pPr>
              <a:spcBef>
                <a:spcPct val="0"/>
              </a:spcBef>
              <a:tabLst>
                <a:tab pos="2873375" algn="l"/>
              </a:tabLst>
              <a:defRPr/>
            </a:pPr>
            <a:r>
              <a:rPr lang="de-DE" sz="4400" dirty="0" smtClean="0">
                <a:solidFill>
                  <a:prstClr val="white"/>
                </a:solidFill>
                <a:latin typeface="Roboto Condensed Light" pitchFamily="2" charset="0"/>
                <a:ea typeface="Roboto Condensed Light" pitchFamily="2" charset="0"/>
              </a:rPr>
              <a:t>PROVEN SUCCESSFUL</a:t>
            </a:r>
            <a:endParaRPr lang="en-US" sz="4400" dirty="0">
              <a:solidFill>
                <a:prstClr val="white"/>
              </a:solidFill>
              <a:latin typeface="Roboto Condensed Light" pitchFamily="2" charset="0"/>
              <a:ea typeface="Roboto Condensed Light" pitchFamily="2" charset="0"/>
            </a:endParaRPr>
          </a:p>
        </p:txBody>
      </p:sp>
      <p:sp>
        <p:nvSpPr>
          <p:cNvPr id="6" name="Shape 767"/>
          <p:cNvSpPr/>
          <p:nvPr/>
        </p:nvSpPr>
        <p:spPr>
          <a:xfrm>
            <a:off x="539552" y="1635646"/>
            <a:ext cx="7992888" cy="2554545"/>
          </a:xfrm>
          <a:prstGeom prst="rect">
            <a:avLst/>
          </a:prstGeom>
          <a:noFill/>
          <a:extLst>
            <a:ext uri="{C572A759-6A51-4108-AA02-DFA0A04FC94B}">
              <ma14:wrappingTextBoxFlag xmlns:ma14="http://schemas.microsoft.com/office/mac/drawingml/2011/main" val="1"/>
            </a:ext>
          </a:extLst>
        </p:spPr>
        <p:txBody>
          <a:bodyPr wrap="square" rtlCol="0">
            <a:spAutoFit/>
          </a:bodyPr>
          <a:lstStyle/>
          <a:p>
            <a:pPr marL="285750" indent="-285750">
              <a:spcBef>
                <a:spcPts val="300"/>
              </a:spcBef>
              <a:spcAft>
                <a:spcPts val="1200"/>
              </a:spcAft>
              <a:buClr>
                <a:srgbClr val="2D6EA6"/>
              </a:buClr>
              <a:buFont typeface="Arial"/>
              <a:buChar char="•"/>
            </a:pPr>
            <a:r>
              <a:rPr lang="de-DE" sz="2200" spc="-41" dirty="0">
                <a:solidFill>
                  <a:srgbClr val="323232"/>
                </a:solidFill>
                <a:latin typeface="Roboto Condensed Bold"/>
                <a:ea typeface="Roboto" pitchFamily="2" charset="0"/>
                <a:cs typeface="Roboto Condensed Bold"/>
                <a:sym typeface="Rajdhani Semibold"/>
              </a:rPr>
              <a:t>seit Januar 2016 in </a:t>
            </a:r>
            <a:r>
              <a:rPr lang="de-DE" sz="2200" b="1" spc="-41" dirty="0">
                <a:solidFill>
                  <a:srgbClr val="323232"/>
                </a:solidFill>
                <a:latin typeface="Roboto Condensed Bold"/>
                <a:ea typeface="Roboto" pitchFamily="2" charset="0"/>
                <a:cs typeface="Roboto Condensed Bold"/>
                <a:sym typeface="Rajdhani Semibold"/>
              </a:rPr>
              <a:t>über 140 Kampagnen </a:t>
            </a:r>
            <a:r>
              <a:rPr lang="de-DE" sz="2200" spc="-41" dirty="0">
                <a:solidFill>
                  <a:srgbClr val="323232"/>
                </a:solidFill>
                <a:latin typeface="Roboto Condensed Bold"/>
                <a:ea typeface="Roboto" pitchFamily="2" charset="0"/>
                <a:cs typeface="Roboto Condensed Bold"/>
                <a:sym typeface="Rajdhani Semibold"/>
              </a:rPr>
              <a:t>eingesetzt</a:t>
            </a:r>
          </a:p>
          <a:p>
            <a:pPr marL="285750" indent="-285750">
              <a:spcBef>
                <a:spcPts val="300"/>
              </a:spcBef>
              <a:spcAft>
                <a:spcPts val="1200"/>
              </a:spcAft>
              <a:buClr>
                <a:srgbClr val="2D6EA6"/>
              </a:buClr>
              <a:buFont typeface="Arial"/>
              <a:buChar char="•"/>
            </a:pPr>
            <a:r>
              <a:rPr lang="de-DE" sz="2200" spc="-41" dirty="0">
                <a:solidFill>
                  <a:srgbClr val="323232"/>
                </a:solidFill>
                <a:latin typeface="Roboto Condensed Bold"/>
                <a:ea typeface="Roboto" pitchFamily="2" charset="0"/>
                <a:cs typeface="Roboto Condensed Bold"/>
                <a:sym typeface="Rajdhani Semibold"/>
              </a:rPr>
              <a:t>genutzt von über </a:t>
            </a:r>
            <a:r>
              <a:rPr lang="de-DE" sz="2200" b="1" spc="-41" dirty="0">
                <a:solidFill>
                  <a:srgbClr val="323232"/>
                </a:solidFill>
                <a:latin typeface="Roboto Condensed Bold"/>
                <a:ea typeface="Roboto" pitchFamily="2" charset="0"/>
                <a:cs typeface="Roboto Condensed Bold"/>
                <a:sym typeface="Rajdhani Semibold"/>
              </a:rPr>
              <a:t>20 Mediaagenturen und 60 </a:t>
            </a:r>
            <a:r>
              <a:rPr lang="de-DE" sz="2200" b="1" spc="-41" dirty="0" err="1">
                <a:solidFill>
                  <a:srgbClr val="323232"/>
                </a:solidFill>
                <a:latin typeface="Roboto Condensed Bold"/>
                <a:ea typeface="Roboto" pitchFamily="2" charset="0"/>
                <a:cs typeface="Roboto Condensed Bold"/>
                <a:sym typeface="Rajdhani Semibold"/>
              </a:rPr>
              <a:t>Advertisern</a:t>
            </a:r>
            <a:endParaRPr lang="de-DE" sz="2200" b="1" spc="-41" dirty="0">
              <a:solidFill>
                <a:srgbClr val="323232"/>
              </a:solidFill>
              <a:latin typeface="Roboto Condensed Bold"/>
              <a:ea typeface="Roboto" pitchFamily="2" charset="0"/>
              <a:cs typeface="Roboto Condensed Bold"/>
              <a:sym typeface="Rajdhani Semibold"/>
            </a:endParaRPr>
          </a:p>
          <a:p>
            <a:pPr marL="285750" indent="-285750">
              <a:spcBef>
                <a:spcPts val="300"/>
              </a:spcBef>
              <a:spcAft>
                <a:spcPts val="1200"/>
              </a:spcAft>
              <a:buClr>
                <a:srgbClr val="2D6EA6"/>
              </a:buClr>
              <a:buFont typeface="Arial"/>
              <a:buChar char="•"/>
            </a:pPr>
            <a:r>
              <a:rPr lang="de-DE" sz="2200" spc="-41" dirty="0">
                <a:solidFill>
                  <a:srgbClr val="323232"/>
                </a:solidFill>
                <a:latin typeface="Roboto Condensed Bold"/>
                <a:ea typeface="Roboto" pitchFamily="2" charset="0"/>
                <a:cs typeface="Roboto Condensed Bold"/>
                <a:sym typeface="Rajdhani Semibold"/>
              </a:rPr>
              <a:t>mit großer Wertschätzung der Kunden und Agenturen</a:t>
            </a:r>
          </a:p>
          <a:p>
            <a:pPr marL="285750" indent="-285750">
              <a:spcBef>
                <a:spcPts val="300"/>
              </a:spcBef>
              <a:spcAft>
                <a:spcPts val="1200"/>
              </a:spcAft>
              <a:buClr>
                <a:srgbClr val="2D6EA6"/>
              </a:buClr>
              <a:buFont typeface="Arial"/>
              <a:buChar char="•"/>
            </a:pPr>
            <a:r>
              <a:rPr lang="de-DE" sz="2200" spc="-41" dirty="0">
                <a:solidFill>
                  <a:srgbClr val="323232"/>
                </a:solidFill>
                <a:latin typeface="Roboto Condensed Bold"/>
                <a:ea typeface="Roboto" pitchFamily="2" charset="0"/>
                <a:cs typeface="Roboto Condensed Bold"/>
                <a:sym typeface="Rajdhani Semibold"/>
              </a:rPr>
              <a:t>unterstützt durch die </a:t>
            </a:r>
            <a:r>
              <a:rPr lang="de-DE" sz="2200" b="1" spc="-41" dirty="0">
                <a:solidFill>
                  <a:srgbClr val="323232"/>
                </a:solidFill>
                <a:latin typeface="Roboto Condensed Bold"/>
                <a:ea typeface="Roboto" pitchFamily="2" charset="0"/>
                <a:cs typeface="Roboto Condensed Bold"/>
                <a:sym typeface="Rajdhani Semibold"/>
              </a:rPr>
              <a:t>Mediengruppe RTL </a:t>
            </a:r>
            <a:r>
              <a:rPr lang="de-DE" sz="2200" spc="-41" dirty="0">
                <a:solidFill>
                  <a:srgbClr val="323232"/>
                </a:solidFill>
                <a:latin typeface="Roboto Condensed Bold"/>
                <a:ea typeface="Roboto" pitchFamily="2" charset="0"/>
                <a:cs typeface="Roboto Condensed Bold"/>
                <a:sym typeface="Rajdhani Semibold"/>
              </a:rPr>
              <a:t>als Investor</a:t>
            </a:r>
          </a:p>
          <a:p>
            <a:pPr marL="285750" indent="-285750">
              <a:spcBef>
                <a:spcPts val="300"/>
              </a:spcBef>
              <a:spcAft>
                <a:spcPts val="1200"/>
              </a:spcAft>
              <a:buClr>
                <a:srgbClr val="2D6EA6"/>
              </a:buClr>
              <a:buFont typeface="Arial"/>
              <a:buChar char="•"/>
            </a:pPr>
            <a:r>
              <a:rPr lang="de-DE" sz="2200" spc="-41" dirty="0">
                <a:solidFill>
                  <a:srgbClr val="323232"/>
                </a:solidFill>
                <a:latin typeface="Roboto Condensed Bold"/>
                <a:ea typeface="Roboto" pitchFamily="2" charset="0"/>
                <a:cs typeface="Roboto Condensed Bold"/>
                <a:sym typeface="Rajdhani Semibold"/>
              </a:rPr>
              <a:t>branchenübergreifend erfolgreiche </a:t>
            </a:r>
            <a:r>
              <a:rPr lang="de-DE" sz="2200" spc="-41" dirty="0">
                <a:solidFill>
                  <a:srgbClr val="323232"/>
                </a:solidFill>
                <a:latin typeface="Roboto Condensed Bold"/>
                <a:ea typeface="Roboto" pitchFamily="2" charset="0"/>
                <a:cs typeface="Roboto Condensed Bold"/>
                <a:sym typeface="Rajdhani Semibold"/>
              </a:rPr>
              <a:t>Referenzen</a:t>
            </a:r>
            <a:endParaRPr lang="de-DE" sz="2200" spc="-41" dirty="0">
              <a:solidFill>
                <a:srgbClr val="323232"/>
              </a:solidFill>
              <a:latin typeface="Roboto Condensed Bold"/>
              <a:ea typeface="Roboto" pitchFamily="2" charset="0"/>
              <a:cs typeface="Roboto Condensed Bold"/>
              <a:sym typeface="Rajdhani Semibold"/>
            </a:endParaRPr>
          </a:p>
        </p:txBody>
      </p:sp>
    </p:spTree>
    <p:extLst>
      <p:ext uri="{BB962C8B-B14F-4D97-AF65-F5344CB8AC3E}">
        <p14:creationId xmlns:p14="http://schemas.microsoft.com/office/powerpoint/2010/main" val="59540943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0"/>
            <a:ext cx="9144000" cy="987574"/>
          </a:xfrm>
          <a:prstGeom prst="rect">
            <a:avLst/>
          </a:prstGeom>
          <a:solidFill>
            <a:srgbClr val="2D6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5" name="Title 2"/>
          <p:cNvSpPr txBox="1">
            <a:spLocks/>
          </p:cNvSpPr>
          <p:nvPr/>
        </p:nvSpPr>
        <p:spPr>
          <a:xfrm>
            <a:off x="386594" y="160934"/>
            <a:ext cx="8748464" cy="784843"/>
          </a:xfrm>
          <a:prstGeom prst="rect">
            <a:avLst/>
          </a:prstGeom>
          <a:noFill/>
        </p:spPr>
        <p:txBody>
          <a:bodyPr/>
          <a:lstStyle/>
          <a:p>
            <a:pPr>
              <a:spcBef>
                <a:spcPct val="0"/>
              </a:spcBef>
              <a:tabLst>
                <a:tab pos="2873375" algn="l"/>
              </a:tabLst>
              <a:defRPr/>
            </a:pPr>
            <a:r>
              <a:rPr lang="de-DE" sz="4400" dirty="0" smtClean="0">
                <a:solidFill>
                  <a:prstClr val="white"/>
                </a:solidFill>
                <a:latin typeface="Roboto Condensed Light" pitchFamily="2" charset="0"/>
                <a:ea typeface="Roboto Condensed Light" pitchFamily="2" charset="0"/>
              </a:rPr>
              <a:t>KONTAKT Q </a:t>
            </a:r>
            <a:r>
              <a:rPr lang="de-DE" sz="4400" dirty="0" err="1" smtClean="0">
                <a:solidFill>
                  <a:prstClr val="white"/>
                </a:solidFill>
                <a:latin typeface="Roboto Condensed Light" pitchFamily="2" charset="0"/>
                <a:ea typeface="Roboto Condensed Light" pitchFamily="2" charset="0"/>
              </a:rPr>
              <a:t>division</a:t>
            </a:r>
            <a:r>
              <a:rPr lang="de-DE" sz="4400" dirty="0" smtClean="0">
                <a:solidFill>
                  <a:prstClr val="white"/>
                </a:solidFill>
                <a:latin typeface="Roboto Condensed Light" pitchFamily="2" charset="0"/>
                <a:ea typeface="Roboto Condensed Light" pitchFamily="2" charset="0"/>
              </a:rPr>
              <a:t> GmbH</a:t>
            </a:r>
            <a:endParaRPr lang="en-US" sz="4400" dirty="0">
              <a:solidFill>
                <a:prstClr val="white"/>
              </a:solidFill>
              <a:latin typeface="Roboto Condensed Light" pitchFamily="2" charset="0"/>
              <a:ea typeface="Roboto Condensed Light" pitchFamily="2" charset="0"/>
            </a:endParaRPr>
          </a:p>
        </p:txBody>
      </p:sp>
      <p:sp>
        <p:nvSpPr>
          <p:cNvPr id="8" name="Title 2"/>
          <p:cNvSpPr txBox="1">
            <a:spLocks/>
          </p:cNvSpPr>
          <p:nvPr/>
        </p:nvSpPr>
        <p:spPr>
          <a:xfrm>
            <a:off x="395536" y="4523211"/>
            <a:ext cx="8748464" cy="568819"/>
          </a:xfrm>
          <a:prstGeom prst="rect">
            <a:avLst/>
          </a:prstGeom>
          <a:noFill/>
        </p:spPr>
        <p:txBody>
          <a:bodyPr/>
          <a:lstStyle/>
          <a:p>
            <a:pPr>
              <a:spcBef>
                <a:spcPct val="0"/>
              </a:spcBef>
              <a:tabLst>
                <a:tab pos="2873375" algn="l"/>
              </a:tabLst>
              <a:defRPr/>
            </a:pPr>
            <a:r>
              <a:rPr lang="de-DE" sz="2800" dirty="0" smtClean="0">
                <a:solidFill>
                  <a:prstClr val="white"/>
                </a:solidFill>
                <a:latin typeface="Roboto Condensed Light" pitchFamily="2" charset="0"/>
                <a:ea typeface="Roboto Condensed Light" pitchFamily="2" charset="0"/>
              </a:rPr>
              <a:t>mit hochwertiger Display/Video-Werbung anzusprechen.</a:t>
            </a:r>
            <a:endParaRPr lang="en-US" sz="2800" dirty="0">
              <a:solidFill>
                <a:prstClr val="white"/>
              </a:solidFill>
              <a:latin typeface="Roboto Condensed Light" pitchFamily="2" charset="0"/>
              <a:ea typeface="Roboto Condensed Light" pitchFamily="2" charset="0"/>
            </a:endParaRPr>
          </a:p>
        </p:txBody>
      </p:sp>
      <p:sp>
        <p:nvSpPr>
          <p:cNvPr id="6" name="Textfeld 2"/>
          <p:cNvSpPr txBox="1">
            <a:spLocks noChangeArrowheads="1"/>
          </p:cNvSpPr>
          <p:nvPr/>
        </p:nvSpPr>
        <p:spPr bwMode="auto">
          <a:xfrm>
            <a:off x="395536" y="1419622"/>
            <a:ext cx="4612099" cy="3323986"/>
          </a:xfrm>
          <a:prstGeom prst="rect">
            <a:avLst/>
          </a:prstGeom>
          <a:noFill/>
          <a:ln w="9525">
            <a:noFill/>
            <a:miter lim="800000"/>
            <a:headEnd/>
            <a:tailEnd/>
          </a:ln>
        </p:spPr>
        <p:txBody>
          <a:bodyPr wrap="square">
            <a:spAutoFit/>
          </a:bodyPr>
          <a:lstStyle/>
          <a:p>
            <a:endParaRPr lang="de-DE" sz="3200" dirty="0" smtClean="0">
              <a:solidFill>
                <a:srgbClr val="005FB4"/>
              </a:solidFill>
              <a:latin typeface="Roboto Condensed Bold"/>
              <a:ea typeface="Roboto Medium" panose="02000000000000000000" pitchFamily="2" charset="0"/>
              <a:cs typeface="Roboto Condensed Bold"/>
            </a:endParaRPr>
          </a:p>
          <a:p>
            <a:r>
              <a:rPr lang="de-DE" sz="3400" kern="0" dirty="0">
                <a:solidFill>
                  <a:srgbClr val="2D6EA6"/>
                </a:solidFill>
                <a:latin typeface="Roboto Condensed Bold"/>
                <a:ea typeface="Roboto Condensed" panose="02000000000000000000" pitchFamily="2" charset="0"/>
                <a:cs typeface="Roboto Condensed Bold"/>
              </a:rPr>
              <a:t>Melanie Vogelbacher</a:t>
            </a:r>
          </a:p>
          <a:p>
            <a:r>
              <a:rPr lang="de-DE" sz="1600" dirty="0" smtClean="0">
                <a:solidFill>
                  <a:srgbClr val="323232"/>
                </a:solidFill>
                <a:latin typeface="Roboto Condensed Bold"/>
                <a:ea typeface="Roboto Medium" panose="02000000000000000000" pitchFamily="2" charset="0"/>
                <a:cs typeface="Roboto Condensed Bold"/>
              </a:rPr>
              <a:t>Geschäftsführerin</a:t>
            </a:r>
            <a:br>
              <a:rPr lang="de-DE" sz="1600" dirty="0" smtClean="0">
                <a:solidFill>
                  <a:srgbClr val="323232"/>
                </a:solidFill>
                <a:latin typeface="Roboto Condensed Bold"/>
                <a:ea typeface="Roboto Medium" panose="02000000000000000000" pitchFamily="2" charset="0"/>
                <a:cs typeface="Roboto Condensed Bold"/>
              </a:rPr>
            </a:br>
            <a:endParaRPr lang="de-DE" sz="1600" dirty="0" smtClean="0">
              <a:solidFill>
                <a:srgbClr val="323232"/>
              </a:solidFill>
              <a:latin typeface="Roboto Condensed Bold"/>
              <a:ea typeface="Roboto Medium" panose="02000000000000000000" pitchFamily="2" charset="0"/>
              <a:cs typeface="Roboto Condensed Bold"/>
            </a:endParaRPr>
          </a:p>
          <a:p>
            <a:r>
              <a:rPr lang="de-DE" sz="1600" dirty="0" smtClean="0">
                <a:solidFill>
                  <a:srgbClr val="323232"/>
                </a:solidFill>
                <a:latin typeface="Roboto Condensed Bold"/>
                <a:ea typeface="Roboto Medium" panose="02000000000000000000" pitchFamily="2" charset="0"/>
                <a:cs typeface="Roboto Condensed Bold"/>
              </a:rPr>
              <a:t>Q </a:t>
            </a:r>
            <a:r>
              <a:rPr lang="de-DE" sz="1600" dirty="0" err="1" smtClean="0">
                <a:solidFill>
                  <a:srgbClr val="323232"/>
                </a:solidFill>
                <a:latin typeface="Roboto Condensed Bold"/>
                <a:ea typeface="Roboto Medium" panose="02000000000000000000" pitchFamily="2" charset="0"/>
                <a:cs typeface="Roboto Condensed Bold"/>
              </a:rPr>
              <a:t>division</a:t>
            </a:r>
            <a:r>
              <a:rPr lang="de-DE" sz="1600" dirty="0" smtClean="0">
                <a:solidFill>
                  <a:srgbClr val="323232"/>
                </a:solidFill>
                <a:latin typeface="Roboto Condensed Bold"/>
                <a:ea typeface="Roboto Medium" panose="02000000000000000000" pitchFamily="2" charset="0"/>
                <a:cs typeface="Roboto Condensed Bold"/>
              </a:rPr>
              <a:t> GmbH</a:t>
            </a:r>
          </a:p>
          <a:p>
            <a:endParaRPr lang="de-DE" sz="1600" dirty="0" smtClean="0">
              <a:solidFill>
                <a:srgbClr val="323232"/>
              </a:solidFill>
              <a:latin typeface="Roboto Condensed Bold"/>
              <a:ea typeface="Roboto Medium" panose="02000000000000000000" pitchFamily="2" charset="0"/>
              <a:cs typeface="Roboto Condensed Bold"/>
            </a:endParaRPr>
          </a:p>
          <a:p>
            <a:r>
              <a:rPr lang="de-DE" sz="1600" dirty="0" smtClean="0">
                <a:solidFill>
                  <a:srgbClr val="323232"/>
                </a:solidFill>
                <a:latin typeface="Roboto Condensed Bold"/>
                <a:ea typeface="Roboto Medium" panose="02000000000000000000" pitchFamily="2" charset="0"/>
                <a:cs typeface="Roboto Condensed Bold"/>
              </a:rPr>
              <a:t>Walther-von-</a:t>
            </a:r>
            <a:r>
              <a:rPr lang="de-DE" sz="1600" dirty="0" err="1" smtClean="0">
                <a:solidFill>
                  <a:srgbClr val="323232"/>
                </a:solidFill>
                <a:latin typeface="Roboto Condensed Bold"/>
                <a:ea typeface="Roboto Medium" panose="02000000000000000000" pitchFamily="2" charset="0"/>
                <a:cs typeface="Roboto Condensed Bold"/>
              </a:rPr>
              <a:t>Cronberg</a:t>
            </a:r>
            <a:r>
              <a:rPr lang="de-DE" sz="1600" dirty="0" smtClean="0">
                <a:solidFill>
                  <a:srgbClr val="323232"/>
                </a:solidFill>
                <a:latin typeface="Roboto Condensed Bold"/>
                <a:ea typeface="Roboto Medium" panose="02000000000000000000" pitchFamily="2" charset="0"/>
                <a:cs typeface="Roboto Condensed Bold"/>
              </a:rPr>
              <a:t>-Platz 13</a:t>
            </a:r>
          </a:p>
          <a:p>
            <a:r>
              <a:rPr lang="de-DE" sz="1600" dirty="0">
                <a:solidFill>
                  <a:srgbClr val="323232"/>
                </a:solidFill>
                <a:latin typeface="Roboto Condensed Bold"/>
                <a:ea typeface="Roboto Medium" panose="02000000000000000000" pitchFamily="2" charset="0"/>
                <a:cs typeface="Roboto Condensed Bold"/>
              </a:rPr>
              <a:t>60594 Frankfurt am Main</a:t>
            </a:r>
            <a:br>
              <a:rPr lang="de-DE" sz="1600" dirty="0">
                <a:solidFill>
                  <a:srgbClr val="323232"/>
                </a:solidFill>
                <a:latin typeface="Roboto Condensed Bold"/>
                <a:ea typeface="Roboto Medium" panose="02000000000000000000" pitchFamily="2" charset="0"/>
                <a:cs typeface="Roboto Condensed Bold"/>
              </a:rPr>
            </a:br>
            <a:r>
              <a:rPr lang="de-DE" sz="1600" dirty="0" smtClean="0">
                <a:solidFill>
                  <a:srgbClr val="323232"/>
                </a:solidFill>
                <a:latin typeface="Roboto Condensed Bold"/>
                <a:ea typeface="Roboto Medium" panose="02000000000000000000" pitchFamily="2" charset="0"/>
                <a:cs typeface="Roboto Condensed Bold"/>
              </a:rPr>
              <a:t>Fon</a:t>
            </a:r>
            <a:r>
              <a:rPr lang="de-DE" sz="1600" dirty="0">
                <a:solidFill>
                  <a:srgbClr val="323232"/>
                </a:solidFill>
                <a:latin typeface="Roboto Condensed Bold"/>
                <a:ea typeface="Roboto Medium" panose="02000000000000000000" pitchFamily="2" charset="0"/>
                <a:cs typeface="Roboto Condensed Bold"/>
              </a:rPr>
              <a:t>: 	+49 (</a:t>
            </a:r>
            <a:r>
              <a:rPr lang="de-DE" sz="1600" dirty="0" smtClean="0">
                <a:solidFill>
                  <a:srgbClr val="323232"/>
                </a:solidFill>
                <a:latin typeface="Roboto Condensed Bold"/>
                <a:ea typeface="Roboto Medium" panose="02000000000000000000" pitchFamily="2" charset="0"/>
                <a:cs typeface="Roboto Condensed Bold"/>
              </a:rPr>
              <a:t>0)69 25 53 494 - 65</a:t>
            </a:r>
            <a:r>
              <a:rPr lang="de-DE" sz="1600" dirty="0">
                <a:solidFill>
                  <a:srgbClr val="323232"/>
                </a:solidFill>
                <a:latin typeface="Roboto Condensed Bold"/>
                <a:ea typeface="Roboto Medium" panose="02000000000000000000" pitchFamily="2" charset="0"/>
                <a:cs typeface="Roboto Condensed Bold"/>
              </a:rPr>
              <a:t/>
            </a:r>
            <a:br>
              <a:rPr lang="de-DE" sz="1600" dirty="0">
                <a:solidFill>
                  <a:srgbClr val="323232"/>
                </a:solidFill>
                <a:latin typeface="Roboto Condensed Bold"/>
                <a:ea typeface="Roboto Medium" panose="02000000000000000000" pitchFamily="2" charset="0"/>
                <a:cs typeface="Roboto Condensed Bold"/>
              </a:rPr>
            </a:br>
            <a:r>
              <a:rPr lang="de-DE" sz="1600" dirty="0">
                <a:solidFill>
                  <a:srgbClr val="323232"/>
                </a:solidFill>
                <a:latin typeface="Roboto Condensed Bold"/>
                <a:ea typeface="Roboto Medium" panose="02000000000000000000" pitchFamily="2" charset="0"/>
                <a:cs typeface="Roboto Condensed Bold"/>
              </a:rPr>
              <a:t>Fax: 	+49 (</a:t>
            </a:r>
            <a:r>
              <a:rPr lang="de-DE" sz="1600" dirty="0" smtClean="0">
                <a:solidFill>
                  <a:srgbClr val="323232"/>
                </a:solidFill>
                <a:latin typeface="Roboto Condensed Bold"/>
                <a:ea typeface="Roboto Medium" panose="02000000000000000000" pitchFamily="2" charset="0"/>
                <a:cs typeface="Roboto Condensed Bold"/>
              </a:rPr>
              <a:t>0)69 25 53 494 - 89 </a:t>
            </a:r>
            <a:r>
              <a:rPr lang="de-DE" sz="1600" dirty="0">
                <a:solidFill>
                  <a:srgbClr val="323232"/>
                </a:solidFill>
                <a:latin typeface="Roboto Condensed Bold"/>
                <a:ea typeface="Roboto Medium" panose="02000000000000000000" pitchFamily="2" charset="0"/>
                <a:cs typeface="Roboto Condensed Bold"/>
              </a:rPr>
              <a:t/>
            </a:r>
            <a:br>
              <a:rPr lang="de-DE" sz="1600" dirty="0">
                <a:solidFill>
                  <a:srgbClr val="323232"/>
                </a:solidFill>
                <a:latin typeface="Roboto Condensed Bold"/>
                <a:ea typeface="Roboto Medium" panose="02000000000000000000" pitchFamily="2" charset="0"/>
                <a:cs typeface="Roboto Condensed Bold"/>
              </a:rPr>
            </a:br>
            <a:r>
              <a:rPr lang="de-DE" sz="1600" dirty="0">
                <a:solidFill>
                  <a:srgbClr val="323232"/>
                </a:solidFill>
                <a:latin typeface="Roboto Condensed Bold"/>
                <a:ea typeface="Roboto Medium" panose="02000000000000000000" pitchFamily="2" charset="0"/>
                <a:cs typeface="Roboto Condensed Bold"/>
              </a:rPr>
              <a:t>E-Mail: 	</a:t>
            </a:r>
            <a:r>
              <a:rPr lang="de-DE" sz="1600" dirty="0" smtClean="0">
                <a:solidFill>
                  <a:srgbClr val="323232"/>
                </a:solidFill>
                <a:latin typeface="Roboto Condensed Bold"/>
                <a:ea typeface="Roboto Medium" panose="02000000000000000000" pitchFamily="2" charset="0"/>
                <a:cs typeface="Roboto Condensed Bold"/>
              </a:rPr>
              <a:t>mvogelbacher@q-division.de</a:t>
            </a:r>
            <a:endParaRPr lang="de-DE" sz="1600" dirty="0">
              <a:solidFill>
                <a:srgbClr val="323232"/>
              </a:solidFill>
              <a:latin typeface="Roboto Condensed Bold"/>
              <a:ea typeface="Roboto Medium" panose="02000000000000000000" pitchFamily="2" charset="0"/>
              <a:cs typeface="Roboto Condensed Bold"/>
            </a:endParaRPr>
          </a:p>
        </p:txBody>
      </p:sp>
      <p:pic>
        <p:nvPicPr>
          <p:cNvPr id="2" name="Bild 1" descr="9O9A0583.jpeg"/>
          <p:cNvPicPr>
            <a:picLocks noChangeAspect="1"/>
          </p:cNvPicPr>
          <p:nvPr/>
        </p:nvPicPr>
        <p:blipFill rotWithShape="1">
          <a:blip r:embed="rId3" cstate="print">
            <a:extLst>
              <a:ext uri="{28A0092B-C50C-407E-A947-70E740481C1C}">
                <a14:useLocalDpi xmlns:a14="http://schemas.microsoft.com/office/drawing/2010/main" val="0"/>
              </a:ext>
            </a:extLst>
          </a:blip>
          <a:srcRect l="18046" r="47633"/>
          <a:stretch/>
        </p:blipFill>
        <p:spPr>
          <a:xfrm>
            <a:off x="5796136" y="987931"/>
            <a:ext cx="2160240" cy="4196130"/>
          </a:xfrm>
          <a:prstGeom prst="rect">
            <a:avLst/>
          </a:prstGeom>
        </p:spPr>
      </p:pic>
    </p:spTree>
    <p:extLst>
      <p:ext uri="{BB962C8B-B14F-4D97-AF65-F5344CB8AC3E}">
        <p14:creationId xmlns:p14="http://schemas.microsoft.com/office/powerpoint/2010/main" val="1241184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1256" y="-66"/>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29" name="Rechteck 28"/>
          <p:cNvSpPr/>
          <p:nvPr/>
        </p:nvSpPr>
        <p:spPr>
          <a:xfrm>
            <a:off x="0" y="0"/>
            <a:ext cx="4644000" cy="5143500"/>
          </a:xfrm>
          <a:prstGeom prst="rect">
            <a:avLst/>
          </a:prstGeom>
          <a:solidFill>
            <a:srgbClr val="27A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8" name="Titel 2"/>
          <p:cNvSpPr txBox="1">
            <a:spLocks/>
          </p:cNvSpPr>
          <p:nvPr/>
        </p:nvSpPr>
        <p:spPr>
          <a:xfrm>
            <a:off x="395536" y="1491630"/>
            <a:ext cx="3489715" cy="576064"/>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algn="just" defTabSz="912813">
              <a:spcAft>
                <a:spcPts val="600"/>
              </a:spcAft>
            </a:pPr>
            <a:r>
              <a:rPr lang="de-DE" sz="5000" b="0" kern="0" dirty="0" err="1" smtClean="0">
                <a:solidFill>
                  <a:schemeClr val="bg1"/>
                </a:solidFill>
                <a:latin typeface="Roboto Condensed" panose="02000000000000000000" pitchFamily="2" charset="0"/>
                <a:ea typeface="Roboto Condensed" panose="02000000000000000000" pitchFamily="2" charset="0"/>
                <a:cs typeface="Roboto Condensed Bold"/>
              </a:rPr>
              <a:t>Introducing</a:t>
            </a:r>
            <a:r>
              <a:rPr lang="de-DE" sz="5000" b="0" kern="0" dirty="0" smtClean="0">
                <a:solidFill>
                  <a:schemeClr val="bg1"/>
                </a:solidFill>
                <a:latin typeface="Roboto Condensed" panose="02000000000000000000" pitchFamily="2" charset="0"/>
                <a:ea typeface="Roboto Condensed" panose="02000000000000000000" pitchFamily="2" charset="0"/>
                <a:cs typeface="Roboto Condensed Bold"/>
              </a:rPr>
              <a:t> </a:t>
            </a:r>
            <a:r>
              <a:rPr lang="de-DE" sz="5000" b="0" kern="0" dirty="0" err="1" smtClean="0">
                <a:solidFill>
                  <a:schemeClr val="bg1"/>
                </a:solidFill>
                <a:latin typeface="Roboto Condensed" panose="02000000000000000000" pitchFamily="2" charset="0"/>
                <a:ea typeface="Roboto Condensed" panose="02000000000000000000" pitchFamily="2" charset="0"/>
                <a:cs typeface="Roboto Condensed Bold"/>
              </a:rPr>
              <a:t>my</a:t>
            </a:r>
            <a:r>
              <a:rPr lang="de-DE" sz="5000" b="0" kern="0" dirty="0" smtClean="0">
                <a:solidFill>
                  <a:schemeClr val="bg1"/>
                </a:solidFill>
                <a:latin typeface="Roboto Condensed" panose="02000000000000000000" pitchFamily="2" charset="0"/>
                <a:ea typeface="Roboto Condensed" panose="02000000000000000000" pitchFamily="2" charset="0"/>
                <a:cs typeface="Roboto Condensed Bold"/>
              </a:rPr>
              <a:t> </a:t>
            </a:r>
            <a:r>
              <a:rPr lang="de-DE" sz="5000" b="0" kern="0" dirty="0" err="1" smtClean="0">
                <a:solidFill>
                  <a:schemeClr val="bg1"/>
                </a:solidFill>
                <a:latin typeface="Roboto Condensed" panose="02000000000000000000" pitchFamily="2" charset="0"/>
                <a:ea typeface="Roboto Condensed" panose="02000000000000000000" pitchFamily="2" charset="0"/>
                <a:cs typeface="Roboto Condensed Bold"/>
              </a:rPr>
              <a:t>friends</a:t>
            </a:r>
            <a:r>
              <a:rPr lang="de-DE" sz="5000" b="0" kern="0" dirty="0" smtClean="0">
                <a:solidFill>
                  <a:schemeClr val="bg1"/>
                </a:solidFill>
                <a:latin typeface="Roboto Condensed" panose="02000000000000000000" pitchFamily="2" charset="0"/>
                <a:ea typeface="Roboto Condensed" panose="02000000000000000000" pitchFamily="2" charset="0"/>
                <a:cs typeface="Roboto Condensed Bold"/>
              </a:rPr>
              <a:t>...</a:t>
            </a:r>
            <a:endParaRPr lang="de-DE" sz="5000" b="0" kern="0" dirty="0">
              <a:solidFill>
                <a:schemeClr val="bg1"/>
              </a:solidFill>
              <a:latin typeface="Roboto Condensed Bold"/>
              <a:ea typeface="Roboto Condensed" panose="02000000000000000000" pitchFamily="2" charset="0"/>
              <a:cs typeface="Roboto Condensed Bold"/>
            </a:endParaRPr>
          </a:p>
        </p:txBody>
      </p:sp>
      <p:sp>
        <p:nvSpPr>
          <p:cNvPr id="9" name="Titel 2"/>
          <p:cNvSpPr txBox="1">
            <a:spLocks/>
          </p:cNvSpPr>
          <p:nvPr/>
        </p:nvSpPr>
        <p:spPr>
          <a:xfrm>
            <a:off x="5076056" y="2283718"/>
            <a:ext cx="3776723" cy="3024336"/>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defTabSz="912813">
              <a:spcAft>
                <a:spcPts val="600"/>
              </a:spcAft>
            </a:pPr>
            <a:endParaRPr lang="de-DE" sz="10400" b="0" kern="0" dirty="0">
              <a:solidFill>
                <a:srgbClr val="C1109F"/>
              </a:solidFill>
              <a:latin typeface="Roboto Condensed Bold"/>
              <a:ea typeface="Roboto Condensed" panose="02000000000000000000" pitchFamily="2" charset="0"/>
              <a:cs typeface="Roboto Condensed Bold"/>
            </a:endParaRPr>
          </a:p>
        </p:txBody>
      </p:sp>
      <p:sp>
        <p:nvSpPr>
          <p:cNvPr id="12" name="Textplatzhalter 3"/>
          <p:cNvSpPr>
            <a:spLocks noGrp="1"/>
          </p:cNvSpPr>
          <p:nvPr>
            <p:ph type="body" sz="quarter" idx="10"/>
          </p:nvPr>
        </p:nvSpPr>
        <p:spPr>
          <a:xfrm>
            <a:off x="7884368" y="3939902"/>
            <a:ext cx="2736304" cy="288032"/>
          </a:xfrm>
        </p:spPr>
        <p:txBody>
          <a:bodyPr/>
          <a:lstStyle/>
          <a:p>
            <a:r>
              <a:rPr lang="de-DE" dirty="0" smtClean="0"/>
              <a:t>Mallorca </a:t>
            </a:r>
            <a:endParaRPr lang="de-DE" dirty="0"/>
          </a:p>
        </p:txBody>
      </p:sp>
      <p:sp>
        <p:nvSpPr>
          <p:cNvPr id="13" name="Textplatzhalter 3"/>
          <p:cNvSpPr txBox="1">
            <a:spLocks/>
          </p:cNvSpPr>
          <p:nvPr/>
        </p:nvSpPr>
        <p:spPr>
          <a:xfrm>
            <a:off x="7884368" y="4227934"/>
            <a:ext cx="2736304" cy="648072"/>
          </a:xfrm>
          <a:prstGeom prst="rect">
            <a:avLst/>
          </a:prstGeom>
        </p:spPr>
        <p:txBody>
          <a:bodyPr/>
          <a:lstStyle>
            <a:lvl1pPr marL="0" indent="0" algn="l" defTabSz="914400" rtl="0" eaLnBrk="1" latinLnBrk="0" hangingPunct="1">
              <a:spcBef>
                <a:spcPct val="20000"/>
              </a:spcBef>
              <a:buFont typeface="Arial" pitchFamily="34" charset="0"/>
              <a:buNone/>
              <a:defRPr sz="1600" kern="1200">
                <a:solidFill>
                  <a:schemeClr val="bg1">
                    <a:lumMod val="65000"/>
                  </a:schemeClr>
                </a:solidFill>
                <a:latin typeface="Roboto Condensed" panose="02000000000000000000" pitchFamily="2" charset="0"/>
                <a:ea typeface="Roboto Condensed" panose="02000000000000000000" pitchFamily="2" charset="0"/>
                <a:cs typeface="+mn-cs"/>
              </a:defRPr>
            </a:lvl1pPr>
            <a:lvl2pPr marL="457200" indent="0" algn="l" defTabSz="914400" rtl="0" eaLnBrk="1" latinLnBrk="0" hangingPunct="1">
              <a:spcBef>
                <a:spcPct val="20000"/>
              </a:spcBef>
              <a:buFont typeface="Arial" pitchFamily="34" charset="0"/>
              <a:buNone/>
              <a:defRPr sz="1600" kern="1200">
                <a:solidFill>
                  <a:schemeClr val="bg1">
                    <a:lumMod val="65000"/>
                  </a:schemeClr>
                </a:solidFill>
                <a:latin typeface="Roboto Condensed" panose="02000000000000000000" pitchFamily="2" charset="0"/>
                <a:ea typeface="Roboto Condensed" panose="02000000000000000000" pitchFamily="2" charset="0"/>
                <a:cs typeface="+mn-cs"/>
              </a:defRPr>
            </a:lvl2pPr>
            <a:lvl3pPr marL="914400" indent="0" algn="l" defTabSz="914400" rtl="0" eaLnBrk="1" latinLnBrk="0" hangingPunct="1">
              <a:spcBef>
                <a:spcPct val="20000"/>
              </a:spcBef>
              <a:buFont typeface="Arial" pitchFamily="34" charset="0"/>
              <a:buNone/>
              <a:defRPr sz="1600" kern="1200">
                <a:solidFill>
                  <a:schemeClr val="bg1">
                    <a:lumMod val="65000"/>
                  </a:schemeClr>
                </a:solidFill>
                <a:latin typeface="Roboto Condensed" panose="02000000000000000000" pitchFamily="2" charset="0"/>
                <a:ea typeface="Roboto Condensed" panose="02000000000000000000" pitchFamily="2" charset="0"/>
                <a:cs typeface="+mn-cs"/>
              </a:defRPr>
            </a:lvl3pPr>
            <a:lvl4pPr marL="1371600" indent="0" algn="l" defTabSz="914400" rtl="0" eaLnBrk="1" latinLnBrk="0" hangingPunct="1">
              <a:spcBef>
                <a:spcPct val="20000"/>
              </a:spcBef>
              <a:buFont typeface="Arial" pitchFamily="34" charset="0"/>
              <a:buNone/>
              <a:defRPr sz="1600" kern="1200">
                <a:solidFill>
                  <a:schemeClr val="bg1">
                    <a:lumMod val="65000"/>
                  </a:schemeClr>
                </a:solidFill>
                <a:latin typeface="Roboto Condensed" panose="02000000000000000000" pitchFamily="2" charset="0"/>
                <a:ea typeface="Roboto Condensed" panose="02000000000000000000" pitchFamily="2" charset="0"/>
                <a:cs typeface="+mn-cs"/>
              </a:defRPr>
            </a:lvl4pPr>
            <a:lvl5pPr marL="1828800" indent="0" algn="l" defTabSz="914400" rtl="0" eaLnBrk="1" latinLnBrk="0" hangingPunct="1">
              <a:spcBef>
                <a:spcPct val="20000"/>
              </a:spcBef>
              <a:buFont typeface="Arial" pitchFamily="34" charset="0"/>
              <a:buNone/>
              <a:defRPr sz="1600" kern="1200">
                <a:solidFill>
                  <a:schemeClr val="bg1">
                    <a:lumMod val="65000"/>
                  </a:schemeClr>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smtClean="0"/>
              <a:t>(2016) </a:t>
            </a:r>
            <a:endParaRPr lang="de-DE" dirty="0"/>
          </a:p>
        </p:txBody>
      </p:sp>
      <p:pic>
        <p:nvPicPr>
          <p:cNvPr id="6" name="Bild 5" descr="IMG_27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267494"/>
            <a:ext cx="4499992" cy="3374994"/>
          </a:xfrm>
          <a:prstGeom prst="rect">
            <a:avLst/>
          </a:prstGeom>
        </p:spPr>
      </p:pic>
    </p:spTree>
    <p:extLst>
      <p:ext uri="{BB962C8B-B14F-4D97-AF65-F5344CB8AC3E}">
        <p14:creationId xmlns:p14="http://schemas.microsoft.com/office/powerpoint/2010/main" val="19447438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build="p"/>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1256" y="-66"/>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9" name="Titel 2"/>
          <p:cNvSpPr txBox="1">
            <a:spLocks/>
          </p:cNvSpPr>
          <p:nvPr/>
        </p:nvSpPr>
        <p:spPr>
          <a:xfrm>
            <a:off x="5076056" y="2283718"/>
            <a:ext cx="3776723" cy="3024336"/>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defTabSz="912813">
              <a:spcAft>
                <a:spcPts val="600"/>
              </a:spcAft>
            </a:pPr>
            <a:endParaRPr lang="de-DE" sz="10400" b="0" kern="0" dirty="0">
              <a:solidFill>
                <a:srgbClr val="C1109F"/>
              </a:solidFill>
              <a:latin typeface="Roboto Condensed Bold"/>
              <a:ea typeface="Roboto Condensed" panose="02000000000000000000" pitchFamily="2" charset="0"/>
              <a:cs typeface="Roboto Condensed Bold"/>
            </a:endParaRPr>
          </a:p>
        </p:txBody>
      </p:sp>
      <p:sp>
        <p:nvSpPr>
          <p:cNvPr id="4" name="Textplatzhalter 3"/>
          <p:cNvSpPr>
            <a:spLocks noGrp="1"/>
          </p:cNvSpPr>
          <p:nvPr>
            <p:ph type="body" sz="quarter" idx="10"/>
          </p:nvPr>
        </p:nvSpPr>
        <p:spPr>
          <a:xfrm>
            <a:off x="755576" y="4515966"/>
            <a:ext cx="3384550" cy="432272"/>
          </a:xfrm>
        </p:spPr>
        <p:txBody>
          <a:bodyPr/>
          <a:lstStyle/>
          <a:p>
            <a:endParaRPr lang="de-DE"/>
          </a:p>
        </p:txBody>
      </p:sp>
      <p:pic>
        <p:nvPicPr>
          <p:cNvPr id="11" name="Bild 10" descr="IMG_2712.JPG"/>
          <p:cNvPicPr>
            <a:picLocks noChangeAspect="1"/>
          </p:cNvPicPr>
          <p:nvPr/>
        </p:nvPicPr>
        <p:blipFill rotWithShape="1">
          <a:blip r:embed="rId3">
            <a:extLst>
              <a:ext uri="{28A0092B-C50C-407E-A947-70E740481C1C}">
                <a14:useLocalDpi xmlns:a14="http://schemas.microsoft.com/office/drawing/2010/main" val="0"/>
              </a:ext>
            </a:extLst>
          </a:blip>
          <a:srcRect t="17387" b="8042"/>
          <a:stretch/>
        </p:blipFill>
        <p:spPr>
          <a:xfrm>
            <a:off x="-108520" y="-95249"/>
            <a:ext cx="9366870" cy="5238750"/>
          </a:xfrm>
          <a:prstGeom prst="rect">
            <a:avLst/>
          </a:prstGeom>
        </p:spPr>
      </p:pic>
      <p:sp>
        <p:nvSpPr>
          <p:cNvPr id="5" name="Rechteck 4"/>
          <p:cNvSpPr/>
          <p:nvPr/>
        </p:nvSpPr>
        <p:spPr>
          <a:xfrm>
            <a:off x="827584" y="555526"/>
            <a:ext cx="1800200" cy="576064"/>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500" dirty="0" smtClean="0">
                <a:solidFill>
                  <a:srgbClr val="C1109F"/>
                </a:solidFill>
                <a:latin typeface="Roboto Condensed Bold"/>
                <a:cs typeface="Roboto Condensed Bold"/>
              </a:rPr>
              <a:t>Melanie, 36</a:t>
            </a:r>
            <a:endParaRPr lang="de-DE" sz="2500" dirty="0">
              <a:solidFill>
                <a:srgbClr val="C1109F"/>
              </a:solidFill>
              <a:latin typeface="Roboto Condensed Bold"/>
              <a:cs typeface="Roboto Condensed Bold"/>
            </a:endParaRPr>
          </a:p>
        </p:txBody>
      </p:sp>
      <p:sp>
        <p:nvSpPr>
          <p:cNvPr id="15" name="Rechteck 14"/>
          <p:cNvSpPr/>
          <p:nvPr/>
        </p:nvSpPr>
        <p:spPr>
          <a:xfrm>
            <a:off x="3347864" y="123478"/>
            <a:ext cx="1800200" cy="576064"/>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500" dirty="0" err="1" smtClean="0">
                <a:solidFill>
                  <a:srgbClr val="C1109F"/>
                </a:solidFill>
                <a:latin typeface="Roboto Condensed Bold"/>
                <a:cs typeface="Roboto Condensed Bold"/>
              </a:rPr>
              <a:t>Vroni</a:t>
            </a:r>
            <a:r>
              <a:rPr lang="de-DE" sz="2500" dirty="0" smtClean="0">
                <a:solidFill>
                  <a:srgbClr val="C1109F"/>
                </a:solidFill>
                <a:latin typeface="Roboto Condensed Bold"/>
                <a:cs typeface="Roboto Condensed Bold"/>
              </a:rPr>
              <a:t>, 40</a:t>
            </a:r>
            <a:endParaRPr lang="de-DE" sz="2500" dirty="0">
              <a:solidFill>
                <a:srgbClr val="C1109F"/>
              </a:solidFill>
              <a:latin typeface="Roboto Condensed Bold"/>
              <a:cs typeface="Roboto Condensed Bold"/>
            </a:endParaRPr>
          </a:p>
        </p:txBody>
      </p:sp>
      <p:sp>
        <p:nvSpPr>
          <p:cNvPr id="16" name="Rechteck 15"/>
          <p:cNvSpPr/>
          <p:nvPr/>
        </p:nvSpPr>
        <p:spPr>
          <a:xfrm>
            <a:off x="6876256" y="195486"/>
            <a:ext cx="1800200" cy="576064"/>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500" dirty="0" smtClean="0">
                <a:solidFill>
                  <a:srgbClr val="C1109F"/>
                </a:solidFill>
                <a:latin typeface="Roboto Condensed Bold"/>
                <a:cs typeface="Roboto Condensed Bold"/>
              </a:rPr>
              <a:t>Anja, 37</a:t>
            </a:r>
            <a:endParaRPr lang="de-DE" sz="2500" dirty="0">
              <a:solidFill>
                <a:srgbClr val="C1109F"/>
              </a:solidFill>
              <a:latin typeface="Roboto Condensed Bold"/>
              <a:cs typeface="Roboto Condensed Bold"/>
            </a:endParaRPr>
          </a:p>
        </p:txBody>
      </p:sp>
      <p:sp>
        <p:nvSpPr>
          <p:cNvPr id="17" name="Rechteck 16"/>
          <p:cNvSpPr/>
          <p:nvPr/>
        </p:nvSpPr>
        <p:spPr>
          <a:xfrm>
            <a:off x="288032" y="3075806"/>
            <a:ext cx="4124581" cy="1872208"/>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just" defTabSz="912813">
              <a:spcBef>
                <a:spcPct val="0"/>
              </a:spcBef>
              <a:spcAft>
                <a:spcPts val="600"/>
              </a:spcAft>
            </a:pPr>
            <a:r>
              <a:rPr lang="de-DE" sz="2400" kern="0" dirty="0">
                <a:solidFill>
                  <a:srgbClr val="2D6EA6"/>
                </a:solidFill>
                <a:latin typeface="Roboto Condensed" panose="02000000000000000000" pitchFamily="2" charset="0"/>
                <a:ea typeface="Roboto Condensed" panose="02000000000000000000" pitchFamily="2" charset="0"/>
                <a:cs typeface="Roboto Condensed Bold"/>
              </a:rPr>
              <a:t>W</a:t>
            </a:r>
            <a:r>
              <a:rPr lang="de-DE" sz="2400" kern="0" dirty="0" smtClean="0">
                <a:solidFill>
                  <a:srgbClr val="2D6EA6"/>
                </a:solidFill>
                <a:latin typeface="Roboto Condensed" panose="02000000000000000000" pitchFamily="2" charset="0"/>
                <a:ea typeface="Roboto Condensed" panose="02000000000000000000" pitchFamily="2" charset="0"/>
                <a:cs typeface="Roboto Condensed Bold"/>
              </a:rPr>
              <a:t>eiblich. </a:t>
            </a:r>
          </a:p>
          <a:p>
            <a:pPr algn="just" defTabSz="912813">
              <a:spcBef>
                <a:spcPct val="0"/>
              </a:spcBef>
              <a:spcAft>
                <a:spcPts val="600"/>
              </a:spcAft>
            </a:pPr>
            <a:r>
              <a:rPr lang="de-DE" sz="2400" kern="0" dirty="0">
                <a:solidFill>
                  <a:srgbClr val="2D6EA6"/>
                </a:solidFill>
                <a:latin typeface="Roboto Condensed" panose="02000000000000000000" pitchFamily="2" charset="0"/>
                <a:ea typeface="Roboto Condensed" panose="02000000000000000000" pitchFamily="2" charset="0"/>
                <a:cs typeface="Roboto Condensed Bold"/>
              </a:rPr>
              <a:t>Z</a:t>
            </a:r>
            <a:r>
              <a:rPr lang="de-DE" sz="2400" kern="0" dirty="0" smtClean="0">
                <a:solidFill>
                  <a:srgbClr val="2D6EA6"/>
                </a:solidFill>
                <a:latin typeface="Roboto Condensed" panose="02000000000000000000" pitchFamily="2" charset="0"/>
                <a:ea typeface="Roboto Condensed" panose="02000000000000000000" pitchFamily="2" charset="0"/>
                <a:cs typeface="Roboto Condensed Bold"/>
              </a:rPr>
              <a:t>wischen 35 und 40 Jahre alt. </a:t>
            </a:r>
          </a:p>
          <a:p>
            <a:pPr algn="just" defTabSz="912813">
              <a:spcBef>
                <a:spcPct val="0"/>
              </a:spcBef>
              <a:spcAft>
                <a:spcPts val="600"/>
              </a:spcAft>
            </a:pPr>
            <a:r>
              <a:rPr lang="de-DE" sz="2400" kern="0" dirty="0" smtClean="0">
                <a:solidFill>
                  <a:srgbClr val="2D6EA6"/>
                </a:solidFill>
                <a:latin typeface="Roboto Condensed" panose="02000000000000000000" pitchFamily="2" charset="0"/>
                <a:ea typeface="Roboto Condensed" panose="02000000000000000000" pitchFamily="2" charset="0"/>
                <a:cs typeface="Roboto Condensed Bold"/>
              </a:rPr>
              <a:t>Blond.  </a:t>
            </a:r>
          </a:p>
          <a:p>
            <a:pPr algn="just" defTabSz="912813">
              <a:spcBef>
                <a:spcPct val="0"/>
              </a:spcBef>
              <a:spcAft>
                <a:spcPts val="600"/>
              </a:spcAft>
            </a:pPr>
            <a:r>
              <a:rPr lang="de-DE" sz="2400" kern="0" dirty="0">
                <a:solidFill>
                  <a:srgbClr val="2D6EA6"/>
                </a:solidFill>
                <a:latin typeface="Roboto Condensed" panose="02000000000000000000" pitchFamily="2" charset="0"/>
                <a:ea typeface="Roboto Condensed" panose="02000000000000000000" pitchFamily="2" charset="0"/>
                <a:cs typeface="Roboto Condensed Bold"/>
              </a:rPr>
              <a:t>L</a:t>
            </a:r>
            <a:r>
              <a:rPr lang="de-DE" sz="2400" kern="0" dirty="0" smtClean="0">
                <a:solidFill>
                  <a:srgbClr val="2D6EA6"/>
                </a:solidFill>
                <a:latin typeface="Roboto Condensed" panose="02000000000000000000" pitchFamily="2" charset="0"/>
                <a:ea typeface="Roboto Condensed" panose="02000000000000000000" pitchFamily="2" charset="0"/>
                <a:cs typeface="Roboto Condensed Bold"/>
              </a:rPr>
              <a:t>ieben Urlaube auf Mallorca. </a:t>
            </a:r>
          </a:p>
        </p:txBody>
      </p:sp>
      <p:sp>
        <p:nvSpPr>
          <p:cNvPr id="19" name="Rechteck 18"/>
          <p:cNvSpPr/>
          <p:nvPr/>
        </p:nvSpPr>
        <p:spPr>
          <a:xfrm>
            <a:off x="4644008" y="3075806"/>
            <a:ext cx="4392488" cy="1872208"/>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just" defTabSz="912813">
              <a:spcBef>
                <a:spcPct val="0"/>
              </a:spcBef>
              <a:spcAft>
                <a:spcPts val="600"/>
              </a:spcAft>
            </a:pPr>
            <a:r>
              <a:rPr lang="de-DE" sz="2400" kern="0" dirty="0" smtClean="0">
                <a:solidFill>
                  <a:srgbClr val="2D6EA6"/>
                </a:solidFill>
                <a:latin typeface="Roboto Condensed" panose="02000000000000000000" pitchFamily="2" charset="0"/>
                <a:ea typeface="Roboto Condensed" panose="02000000000000000000" pitchFamily="2" charset="0"/>
                <a:cs typeface="Roboto Condensed Bold"/>
              </a:rPr>
              <a:t>Ähnliche Einkommen. </a:t>
            </a:r>
          </a:p>
          <a:p>
            <a:pPr algn="just" defTabSz="912813">
              <a:spcBef>
                <a:spcPct val="0"/>
              </a:spcBef>
              <a:spcAft>
                <a:spcPts val="600"/>
              </a:spcAft>
            </a:pPr>
            <a:r>
              <a:rPr lang="de-DE" sz="2400" kern="0" dirty="0" smtClean="0">
                <a:solidFill>
                  <a:srgbClr val="2D6EA6"/>
                </a:solidFill>
                <a:latin typeface="Roboto Condensed" panose="02000000000000000000" pitchFamily="2" charset="0"/>
                <a:ea typeface="Roboto Condensed" panose="02000000000000000000" pitchFamily="2" charset="0"/>
                <a:cs typeface="Roboto Condensed Bold"/>
              </a:rPr>
              <a:t>Ledig bzw. geschieden. </a:t>
            </a:r>
          </a:p>
          <a:p>
            <a:pPr algn="just" defTabSz="912813">
              <a:spcBef>
                <a:spcPct val="0"/>
              </a:spcBef>
              <a:spcAft>
                <a:spcPts val="600"/>
              </a:spcAft>
            </a:pPr>
            <a:r>
              <a:rPr lang="de-DE" sz="2400" kern="0" dirty="0" smtClean="0">
                <a:solidFill>
                  <a:srgbClr val="2D6EA6"/>
                </a:solidFill>
                <a:latin typeface="Roboto Condensed" panose="02000000000000000000" pitchFamily="2" charset="0"/>
                <a:ea typeface="Roboto Condensed" panose="02000000000000000000" pitchFamily="2" charset="0"/>
                <a:cs typeface="Roboto Condensed Bold"/>
              </a:rPr>
              <a:t>Allein lebend. </a:t>
            </a:r>
          </a:p>
          <a:p>
            <a:pPr algn="just" defTabSz="912813">
              <a:spcBef>
                <a:spcPct val="0"/>
              </a:spcBef>
              <a:spcAft>
                <a:spcPts val="600"/>
              </a:spcAft>
            </a:pPr>
            <a:r>
              <a:rPr lang="de-DE" sz="2400" kern="0" dirty="0" smtClean="0">
                <a:solidFill>
                  <a:srgbClr val="2D6EA6"/>
                </a:solidFill>
                <a:latin typeface="Roboto Condensed" panose="02000000000000000000" pitchFamily="2" charset="0"/>
                <a:ea typeface="Roboto Condensed" panose="02000000000000000000" pitchFamily="2" charset="0"/>
                <a:cs typeface="Roboto Condensed Bold"/>
              </a:rPr>
              <a:t>Großstädterinnen.  </a:t>
            </a:r>
          </a:p>
        </p:txBody>
      </p:sp>
    </p:spTree>
    <p:extLst>
      <p:ext uri="{BB962C8B-B14F-4D97-AF65-F5344CB8AC3E}">
        <p14:creationId xmlns:p14="http://schemas.microsoft.com/office/powerpoint/2010/main" val="19447438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P spid="16" grpId="0" animBg="1"/>
      <p:bldP spid="17" grpId="0" animBg="1"/>
      <p:bldP spid="17" grpId="1"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1256" y="-66"/>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29" name="Rechteck 28"/>
          <p:cNvSpPr/>
          <p:nvPr/>
        </p:nvSpPr>
        <p:spPr>
          <a:xfrm>
            <a:off x="0" y="0"/>
            <a:ext cx="4644000" cy="5143500"/>
          </a:xfrm>
          <a:prstGeom prst="rect">
            <a:avLst/>
          </a:prstGeom>
          <a:solidFill>
            <a:srgbClr val="27A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8" name="Titel 2"/>
          <p:cNvSpPr txBox="1">
            <a:spLocks/>
          </p:cNvSpPr>
          <p:nvPr/>
        </p:nvSpPr>
        <p:spPr>
          <a:xfrm>
            <a:off x="251520" y="1491630"/>
            <a:ext cx="4032448" cy="576064"/>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algn="just" defTabSz="912813">
              <a:spcAft>
                <a:spcPts val="600"/>
              </a:spcAft>
            </a:pPr>
            <a:r>
              <a:rPr lang="de-DE" sz="4800" b="0" kern="0" dirty="0" smtClean="0">
                <a:solidFill>
                  <a:schemeClr val="bg1"/>
                </a:solidFill>
                <a:latin typeface="Roboto Condensed" panose="02000000000000000000" pitchFamily="2" charset="0"/>
                <a:ea typeface="Roboto Condensed" panose="02000000000000000000" pitchFamily="2" charset="0"/>
                <a:cs typeface="Roboto Condensed Bold"/>
              </a:rPr>
              <a:t>Gleiche Kaufinteressen?</a:t>
            </a:r>
            <a:endParaRPr lang="de-DE" sz="4800" b="0" kern="0" dirty="0">
              <a:solidFill>
                <a:schemeClr val="bg1"/>
              </a:solidFill>
              <a:latin typeface="Roboto Condensed Bold"/>
              <a:ea typeface="Roboto Condensed" panose="02000000000000000000" pitchFamily="2" charset="0"/>
              <a:cs typeface="Roboto Condensed Bold"/>
            </a:endParaRPr>
          </a:p>
        </p:txBody>
      </p:sp>
      <p:sp>
        <p:nvSpPr>
          <p:cNvPr id="9" name="Titel 2"/>
          <p:cNvSpPr txBox="1">
            <a:spLocks/>
          </p:cNvSpPr>
          <p:nvPr/>
        </p:nvSpPr>
        <p:spPr>
          <a:xfrm>
            <a:off x="5076056" y="2283718"/>
            <a:ext cx="3776723" cy="3024336"/>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defTabSz="912813">
              <a:spcAft>
                <a:spcPts val="600"/>
              </a:spcAft>
            </a:pPr>
            <a:endParaRPr lang="de-DE" sz="10400" b="0" kern="0" dirty="0">
              <a:solidFill>
                <a:srgbClr val="C1109F"/>
              </a:solidFill>
              <a:latin typeface="Roboto Condensed Bold"/>
              <a:ea typeface="Roboto Condensed" panose="02000000000000000000" pitchFamily="2" charset="0"/>
              <a:cs typeface="Roboto Condensed Bold"/>
            </a:endParaRPr>
          </a:p>
        </p:txBody>
      </p:sp>
      <p:sp>
        <p:nvSpPr>
          <p:cNvPr id="3" name="Textplatzhalter 2"/>
          <p:cNvSpPr>
            <a:spLocks noGrp="1"/>
          </p:cNvSpPr>
          <p:nvPr>
            <p:ph type="body" sz="quarter" idx="10"/>
          </p:nvPr>
        </p:nvSpPr>
        <p:spPr/>
        <p:txBody>
          <a:bodyPr/>
          <a:lstStyle/>
          <a:p>
            <a:endParaRPr lang="de-DE"/>
          </a:p>
        </p:txBody>
      </p:sp>
      <p:sp>
        <p:nvSpPr>
          <p:cNvPr id="10" name="Titel 2"/>
          <p:cNvSpPr>
            <a:spLocks noGrp="1"/>
          </p:cNvSpPr>
          <p:nvPr>
            <p:ph type="title"/>
          </p:nvPr>
        </p:nvSpPr>
        <p:spPr>
          <a:xfrm>
            <a:off x="4860032" y="1131590"/>
            <a:ext cx="3776723" cy="3024336"/>
          </a:xfrm>
        </p:spPr>
        <p:txBody>
          <a:bodyPr/>
          <a:lstStyle/>
          <a:p>
            <a:pPr defTabSz="912813">
              <a:spcAft>
                <a:spcPts val="600"/>
              </a:spcAft>
            </a:pPr>
            <a:r>
              <a:rPr lang="de-DE" sz="13600" b="0" kern="0" dirty="0" smtClean="0">
                <a:solidFill>
                  <a:srgbClr val="2D6EA6"/>
                </a:solidFill>
                <a:latin typeface="Roboto Condensed" panose="02000000000000000000" pitchFamily="2" charset="0"/>
                <a:ea typeface="Roboto Condensed" panose="02000000000000000000" pitchFamily="2" charset="0"/>
                <a:cs typeface="Roboto Condensed Bold"/>
              </a:rPr>
              <a:t>Nein.</a:t>
            </a:r>
            <a:endParaRPr lang="de-DE" sz="13600" b="0" kern="0" dirty="0">
              <a:solidFill>
                <a:srgbClr val="2D6EA6"/>
              </a:solidFill>
              <a:latin typeface="Roboto Condensed Bold"/>
              <a:ea typeface="Roboto Condensed" panose="02000000000000000000" pitchFamily="2" charset="0"/>
              <a:cs typeface="Roboto Condensed Bold"/>
            </a:endParaRPr>
          </a:p>
        </p:txBody>
      </p:sp>
    </p:spTree>
    <p:extLst>
      <p:ext uri="{BB962C8B-B14F-4D97-AF65-F5344CB8AC3E}">
        <p14:creationId xmlns:p14="http://schemas.microsoft.com/office/powerpoint/2010/main" val="17495846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1256" y="-66"/>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9" name="Titel 2"/>
          <p:cNvSpPr txBox="1">
            <a:spLocks/>
          </p:cNvSpPr>
          <p:nvPr/>
        </p:nvSpPr>
        <p:spPr>
          <a:xfrm>
            <a:off x="5076056" y="2283718"/>
            <a:ext cx="3776723" cy="3024336"/>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defTabSz="912813">
              <a:spcAft>
                <a:spcPts val="600"/>
              </a:spcAft>
            </a:pPr>
            <a:endParaRPr lang="de-DE" sz="10400" b="0" kern="0" dirty="0">
              <a:solidFill>
                <a:srgbClr val="C1109F"/>
              </a:solidFill>
              <a:latin typeface="Roboto Condensed Bold"/>
              <a:ea typeface="Roboto Condensed" panose="02000000000000000000" pitchFamily="2" charset="0"/>
              <a:cs typeface="Roboto Condensed Bold"/>
            </a:endParaRPr>
          </a:p>
        </p:txBody>
      </p:sp>
      <p:sp>
        <p:nvSpPr>
          <p:cNvPr id="4" name="Textplatzhalter 3"/>
          <p:cNvSpPr>
            <a:spLocks noGrp="1"/>
          </p:cNvSpPr>
          <p:nvPr>
            <p:ph type="body" sz="quarter" idx="10"/>
          </p:nvPr>
        </p:nvSpPr>
        <p:spPr>
          <a:xfrm>
            <a:off x="755576" y="4515966"/>
            <a:ext cx="3384550" cy="432272"/>
          </a:xfrm>
        </p:spPr>
        <p:txBody>
          <a:bodyPr/>
          <a:lstStyle/>
          <a:p>
            <a:endParaRPr lang="de-DE"/>
          </a:p>
        </p:txBody>
      </p:sp>
      <p:pic>
        <p:nvPicPr>
          <p:cNvPr id="11" name="Bild 10" descr="IMG_2712.JPG"/>
          <p:cNvPicPr>
            <a:picLocks noChangeAspect="1"/>
          </p:cNvPicPr>
          <p:nvPr/>
        </p:nvPicPr>
        <p:blipFill rotWithShape="1">
          <a:blip r:embed="rId3">
            <a:extLst>
              <a:ext uri="{28A0092B-C50C-407E-A947-70E740481C1C}">
                <a14:useLocalDpi xmlns:a14="http://schemas.microsoft.com/office/drawing/2010/main" val="0"/>
              </a:ext>
            </a:extLst>
          </a:blip>
          <a:srcRect t="17387" b="8042"/>
          <a:stretch/>
        </p:blipFill>
        <p:spPr>
          <a:xfrm>
            <a:off x="-108520" y="-95249"/>
            <a:ext cx="9366870" cy="5238750"/>
          </a:xfrm>
          <a:prstGeom prst="rect">
            <a:avLst/>
          </a:prstGeom>
        </p:spPr>
      </p:pic>
      <p:sp>
        <p:nvSpPr>
          <p:cNvPr id="18" name="Rechteck 17"/>
          <p:cNvSpPr/>
          <p:nvPr/>
        </p:nvSpPr>
        <p:spPr>
          <a:xfrm>
            <a:off x="-108520" y="-92546"/>
            <a:ext cx="9361040" cy="5236046"/>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pic>
        <p:nvPicPr>
          <p:cNvPr id="13" name="Bild 12" descr="IMG_2712.JPG"/>
          <p:cNvPicPr>
            <a:picLocks noChangeAspect="1"/>
          </p:cNvPicPr>
          <p:nvPr/>
        </p:nvPicPr>
        <p:blipFill rotWithShape="1">
          <a:blip r:embed="rId3">
            <a:extLst>
              <a:ext uri="{28A0092B-C50C-407E-A947-70E740481C1C}">
                <a14:useLocalDpi xmlns:a14="http://schemas.microsoft.com/office/drawing/2010/main" val="0"/>
              </a:ext>
            </a:extLst>
          </a:blip>
          <a:srcRect l="32077" t="19122" r="39790" b="25138"/>
          <a:stretch/>
        </p:blipFill>
        <p:spPr>
          <a:xfrm>
            <a:off x="2987824" y="267494"/>
            <a:ext cx="2635250" cy="3915834"/>
          </a:xfrm>
          <a:prstGeom prst="ellipse">
            <a:avLst/>
          </a:prstGeom>
          <a:ln>
            <a:noFill/>
          </a:ln>
          <a:effectLst>
            <a:softEdge rad="112500"/>
          </a:effectLst>
        </p:spPr>
      </p:pic>
      <p:sp>
        <p:nvSpPr>
          <p:cNvPr id="20" name="Rechteck 19"/>
          <p:cNvSpPr/>
          <p:nvPr/>
        </p:nvSpPr>
        <p:spPr>
          <a:xfrm>
            <a:off x="288032" y="3075806"/>
            <a:ext cx="7236296" cy="1872208"/>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just" defTabSz="912813">
              <a:spcBef>
                <a:spcPct val="0"/>
              </a:spcBef>
              <a:spcAft>
                <a:spcPts val="600"/>
              </a:spcAft>
            </a:pPr>
            <a:r>
              <a:rPr lang="de-DE" sz="2400" kern="0" dirty="0" err="1" smtClean="0">
                <a:solidFill>
                  <a:srgbClr val="2D6EA6"/>
                </a:solidFill>
                <a:latin typeface="Roboto Condensed" panose="02000000000000000000" pitchFamily="2" charset="0"/>
                <a:ea typeface="Roboto Condensed" panose="02000000000000000000" pitchFamily="2" charset="0"/>
                <a:cs typeface="Roboto Condensed Bold"/>
              </a:rPr>
              <a:t>Vroni</a:t>
            </a:r>
            <a:r>
              <a:rPr lang="de-DE" sz="2400" kern="0" dirty="0" smtClean="0">
                <a:solidFill>
                  <a:srgbClr val="2D6EA6"/>
                </a:solidFill>
                <a:latin typeface="Roboto Condensed" panose="02000000000000000000" pitchFamily="2" charset="0"/>
                <a:ea typeface="Roboto Condensed" panose="02000000000000000000" pitchFamily="2" charset="0"/>
                <a:cs typeface="Roboto Condensed Bold"/>
              </a:rPr>
              <a:t>. </a:t>
            </a:r>
          </a:p>
          <a:p>
            <a:pPr algn="just" defTabSz="912813">
              <a:spcBef>
                <a:spcPct val="0"/>
              </a:spcBef>
              <a:spcAft>
                <a:spcPts val="600"/>
              </a:spcAft>
            </a:pPr>
            <a:r>
              <a:rPr lang="de-DE" sz="2400" kern="0" dirty="0" smtClean="0">
                <a:solidFill>
                  <a:srgbClr val="2D6EA6"/>
                </a:solidFill>
                <a:latin typeface="Roboto Condensed" panose="02000000000000000000" pitchFamily="2" charset="0"/>
                <a:ea typeface="Roboto Condensed" panose="02000000000000000000" pitchFamily="2" charset="0"/>
                <a:cs typeface="Roboto Condensed Bold"/>
              </a:rPr>
              <a:t>Eröffnet gerade eine Physiotherapie-Praxis in München. Sucht nach allem, was in einer neuen Praxis benötigt wird. (z.B. Staubsauger, Küche) </a:t>
            </a:r>
          </a:p>
        </p:txBody>
      </p:sp>
    </p:spTree>
    <p:extLst>
      <p:ext uri="{BB962C8B-B14F-4D97-AF65-F5344CB8AC3E}">
        <p14:creationId xmlns:p14="http://schemas.microsoft.com/office/powerpoint/2010/main" val="34612889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animBg="1"/>
      <p:bldP spid="20" grpId="0" animBg="1"/>
      <p:bldP spid="2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1256" y="-66"/>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9" name="Titel 2"/>
          <p:cNvSpPr txBox="1">
            <a:spLocks/>
          </p:cNvSpPr>
          <p:nvPr/>
        </p:nvSpPr>
        <p:spPr>
          <a:xfrm>
            <a:off x="5076056" y="2283718"/>
            <a:ext cx="3776723" cy="3024336"/>
          </a:xfrm>
          <a:prstGeom prst="rect">
            <a:avLst/>
          </a:prstGeom>
        </p:spPr>
        <p:txBody>
          <a:bodyPr/>
          <a:lstStyle>
            <a:lvl1pPr algn="l" defTabSz="914400" rtl="0" eaLnBrk="1" latinLnBrk="0" hangingPunct="1">
              <a:spcBef>
                <a:spcPct val="0"/>
              </a:spcBef>
              <a:buNone/>
              <a:defRPr sz="4400" b="1" kern="1200">
                <a:solidFill>
                  <a:srgbClr val="005FB4"/>
                </a:solidFill>
                <a:latin typeface="Roboto Condensed Bold" panose="02000000000000000000" pitchFamily="2" charset="0"/>
                <a:ea typeface="Roboto Condensed Bold" panose="02000000000000000000" pitchFamily="2" charset="0"/>
                <a:cs typeface="Roboto Condensed Bold" panose="02000000000000000000" pitchFamily="2" charset="0"/>
              </a:defRPr>
            </a:lvl1pPr>
          </a:lstStyle>
          <a:p>
            <a:pPr defTabSz="912813">
              <a:spcAft>
                <a:spcPts val="600"/>
              </a:spcAft>
            </a:pPr>
            <a:endParaRPr lang="de-DE" sz="10400" b="0" kern="0" dirty="0">
              <a:solidFill>
                <a:srgbClr val="C1109F"/>
              </a:solidFill>
              <a:latin typeface="Roboto Condensed Bold"/>
              <a:ea typeface="Roboto Condensed" panose="02000000000000000000" pitchFamily="2" charset="0"/>
              <a:cs typeface="Roboto Condensed Bold"/>
            </a:endParaRPr>
          </a:p>
        </p:txBody>
      </p:sp>
      <p:sp>
        <p:nvSpPr>
          <p:cNvPr id="4" name="Textplatzhalter 3"/>
          <p:cNvSpPr>
            <a:spLocks noGrp="1"/>
          </p:cNvSpPr>
          <p:nvPr>
            <p:ph type="body" sz="quarter" idx="10"/>
          </p:nvPr>
        </p:nvSpPr>
        <p:spPr>
          <a:xfrm>
            <a:off x="755576" y="4515966"/>
            <a:ext cx="3384550" cy="432272"/>
          </a:xfrm>
        </p:spPr>
        <p:txBody>
          <a:bodyPr/>
          <a:lstStyle/>
          <a:p>
            <a:endParaRPr lang="de-DE"/>
          </a:p>
        </p:txBody>
      </p:sp>
      <p:pic>
        <p:nvPicPr>
          <p:cNvPr id="11" name="Bild 10" descr="IMG_2712.JPG"/>
          <p:cNvPicPr>
            <a:picLocks noChangeAspect="1"/>
          </p:cNvPicPr>
          <p:nvPr/>
        </p:nvPicPr>
        <p:blipFill rotWithShape="1">
          <a:blip r:embed="rId3">
            <a:extLst>
              <a:ext uri="{28A0092B-C50C-407E-A947-70E740481C1C}">
                <a14:useLocalDpi xmlns:a14="http://schemas.microsoft.com/office/drawing/2010/main" val="0"/>
              </a:ext>
            </a:extLst>
          </a:blip>
          <a:srcRect t="17387" b="8042"/>
          <a:stretch/>
        </p:blipFill>
        <p:spPr>
          <a:xfrm>
            <a:off x="-108520" y="-95249"/>
            <a:ext cx="9366870" cy="5238750"/>
          </a:xfrm>
          <a:prstGeom prst="rect">
            <a:avLst/>
          </a:prstGeom>
        </p:spPr>
      </p:pic>
      <p:sp>
        <p:nvSpPr>
          <p:cNvPr id="18" name="Rechteck 17"/>
          <p:cNvSpPr/>
          <p:nvPr/>
        </p:nvSpPr>
        <p:spPr>
          <a:xfrm>
            <a:off x="-108520" y="-92546"/>
            <a:ext cx="9361040" cy="5236046"/>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pic>
        <p:nvPicPr>
          <p:cNvPr id="10" name="Bild 9" descr="IMG_2712.JPG"/>
          <p:cNvPicPr>
            <a:picLocks noChangeAspect="1"/>
          </p:cNvPicPr>
          <p:nvPr/>
        </p:nvPicPr>
        <p:blipFill rotWithShape="1">
          <a:blip r:embed="rId3">
            <a:extLst>
              <a:ext uri="{28A0092B-C50C-407E-A947-70E740481C1C}">
                <a14:useLocalDpi xmlns:a14="http://schemas.microsoft.com/office/drawing/2010/main" val="0"/>
              </a:ext>
            </a:extLst>
          </a:blip>
          <a:srcRect l="58669" t="23563" r="11728" b="22203"/>
          <a:stretch/>
        </p:blipFill>
        <p:spPr>
          <a:xfrm>
            <a:off x="5386917" y="338667"/>
            <a:ext cx="2772833" cy="3810000"/>
          </a:xfrm>
          <a:prstGeom prst="ellipse">
            <a:avLst/>
          </a:prstGeom>
          <a:ln>
            <a:noFill/>
          </a:ln>
          <a:effectLst>
            <a:softEdge rad="112500"/>
          </a:effectLst>
        </p:spPr>
      </p:pic>
      <p:sp>
        <p:nvSpPr>
          <p:cNvPr id="12" name="Rechteck 11"/>
          <p:cNvSpPr/>
          <p:nvPr/>
        </p:nvSpPr>
        <p:spPr>
          <a:xfrm>
            <a:off x="288032" y="3075806"/>
            <a:ext cx="5292080" cy="1872208"/>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just" defTabSz="912813">
              <a:spcBef>
                <a:spcPct val="0"/>
              </a:spcBef>
              <a:spcAft>
                <a:spcPts val="600"/>
              </a:spcAft>
            </a:pPr>
            <a:r>
              <a:rPr lang="de-DE" sz="2400" kern="0" dirty="0" smtClean="0">
                <a:solidFill>
                  <a:srgbClr val="2D6EA6"/>
                </a:solidFill>
                <a:latin typeface="Roboto Condensed" panose="02000000000000000000" pitchFamily="2" charset="0"/>
                <a:ea typeface="Roboto Condensed" panose="02000000000000000000" pitchFamily="2" charset="0"/>
                <a:cs typeface="Roboto Condensed Bold"/>
              </a:rPr>
              <a:t>Anja. </a:t>
            </a:r>
          </a:p>
          <a:p>
            <a:pPr algn="just" defTabSz="912813">
              <a:spcBef>
                <a:spcPct val="0"/>
              </a:spcBef>
              <a:spcAft>
                <a:spcPts val="600"/>
              </a:spcAft>
            </a:pPr>
            <a:r>
              <a:rPr lang="de-DE" sz="2400" kern="0" dirty="0" smtClean="0">
                <a:solidFill>
                  <a:srgbClr val="2D6EA6"/>
                </a:solidFill>
                <a:latin typeface="Roboto Condensed" panose="02000000000000000000" pitchFamily="2" charset="0"/>
                <a:ea typeface="Roboto Condensed" panose="02000000000000000000" pitchFamily="2" charset="0"/>
                <a:cs typeface="Roboto Condensed Bold"/>
              </a:rPr>
              <a:t>Ist Hobby-Fotografin und sucht aktuell nach einem neuen leistungsstarken Rechner zur Bearbeitung ihrer Fotos. </a:t>
            </a:r>
          </a:p>
        </p:txBody>
      </p:sp>
    </p:spTree>
    <p:extLst>
      <p:ext uri="{BB962C8B-B14F-4D97-AF65-F5344CB8AC3E}">
        <p14:creationId xmlns:p14="http://schemas.microsoft.com/office/powerpoint/2010/main" val="26585802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2" grpId="1" animBg="1"/>
    </p:bldLst>
  </p:timing>
</p:sld>
</file>

<file path=ppt/theme/theme1.xml><?xml version="1.0" encoding="utf-8"?>
<a:theme xmlns:a="http://schemas.openxmlformats.org/drawingml/2006/main" name="Q-division-Vorlage_leer">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4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D6EA6"/>
        </a:solidFill>
        <a:ln>
          <a:noFill/>
        </a:ln>
      </a:spPr>
      <a:bodyPr anchor="ctr"/>
      <a:lstStyle>
        <a:defPPr algn="ctr">
          <a:defRPr dirty="0">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5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Q-division-Vorlage_leer</Template>
  <TotalTime>0</TotalTime>
  <Words>7102</Words>
  <Application>Microsoft Macintosh PowerPoint</Application>
  <PresentationFormat>Bildschirmpräsentation (16:9)</PresentationFormat>
  <Paragraphs>615</Paragraphs>
  <Slides>49</Slides>
  <Notes>46</Notes>
  <HiddenSlides>0</HiddenSlides>
  <MMClips>0</MMClips>
  <ScaleCrop>false</ScaleCrop>
  <HeadingPairs>
    <vt:vector size="4" baseType="variant">
      <vt:variant>
        <vt:lpstr>Design</vt:lpstr>
      </vt:variant>
      <vt:variant>
        <vt:i4>8</vt:i4>
      </vt:variant>
      <vt:variant>
        <vt:lpstr>Folientitel</vt:lpstr>
      </vt:variant>
      <vt:variant>
        <vt:i4>49</vt:i4>
      </vt:variant>
    </vt:vector>
  </HeadingPairs>
  <TitlesOfParts>
    <vt:vector size="57" baseType="lpstr">
      <vt:lpstr>Q-division-Vorlage_leer</vt:lpstr>
      <vt:lpstr>1_Data slides</vt:lpstr>
      <vt:lpstr>Data slides</vt:lpstr>
      <vt:lpstr>2_Data slides</vt:lpstr>
      <vt:lpstr>3_Larissa-Design</vt:lpstr>
      <vt:lpstr>4_Larissa-Design</vt:lpstr>
      <vt:lpstr>5_Larissa-Design</vt:lpstr>
      <vt:lpstr>Larissa-Design</vt:lpstr>
      <vt:lpstr>Zeit</vt:lpstr>
      <vt:lpstr>PowerPoint-Präsentation</vt:lpstr>
      <vt:lpstr>PowerPoint-Präsentation</vt:lpstr>
      <vt:lpstr>PowerPoint-Präsentation</vt:lpstr>
      <vt:lpstr>PowerPoint-Präsentation</vt:lpstr>
      <vt:lpstr>PowerPoint-Präsentation</vt:lpstr>
      <vt:lpstr>Nein.</vt:lpstr>
      <vt:lpstr>PowerPoint-Präsentation</vt:lpstr>
      <vt:lpstr>PowerPoint-Präsentation</vt:lpstr>
      <vt:lpstr>PowerPoint-Präsentation</vt:lpstr>
      <vt:lpstr>Zeit</vt:lpstr>
      <vt:lpstr>PowerPoint-Präsentation</vt:lpstr>
      <vt:lpstr>PowerPoint-Präsentation</vt:lpstr>
      <vt:lpstr>PowerPoint-Präsentation</vt:lpstr>
      <vt:lpstr>PowerPoint-Präsentation</vt:lpstr>
      <vt:lpstr>DER KUNDE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EXKURS  Targeting auf Nutzerdaten: Status Quo der  programmatischen  Online-Werbung (Studie 2016)</vt:lpstr>
      <vt:lpstr>PowerPoint-Präsentation</vt:lpstr>
      <vt:lpstr>PowerPoint-Präsentation</vt:lpstr>
      <vt:lpstr>Soziodemographie lebt weiter. Und dominiert mit 94 %– deutlich vor Kaufabsicht auf Platz 5.</vt:lpstr>
      <vt:lpstr>PowerPoint-Präsentation</vt:lpstr>
      <vt:lpstr>Zukünftig erscheinen Interessens-, Eigene und Kaufabsichts-Daten wichtiger zu werden.</vt:lpstr>
      <vt:lpstr>PowerPoint-Präsentation</vt:lpstr>
      <vt:lpstr>Drittanbietern und Daten-Vermarktern fällt besondere Bedeutung bei 3rd Party Data zu</vt:lpstr>
      <vt:lpstr>PowerPoint-Präsentation</vt:lpstr>
      <vt:lpstr>VERTRAUEN IN ANBIETER, AKTUALITÄT UND QUELLE DER DATEN SIND VON ZENTRALER BEDEUTUNG</vt:lpstr>
      <vt:lpstr>ZUM SCHLUSS  Daten von  Q divison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MEDIADATEN 2016  3rd Party Data Käufer Profile</dc:title>
  <dc:creator>Patrick Feucht</dc:creator>
  <cp:lastModifiedBy>Melanie Vogelbacher</cp:lastModifiedBy>
  <cp:revision>368</cp:revision>
  <cp:lastPrinted>2016-10-04T09:08:24Z</cp:lastPrinted>
  <dcterms:created xsi:type="dcterms:W3CDTF">2016-03-09T14:58:55Z</dcterms:created>
  <dcterms:modified xsi:type="dcterms:W3CDTF">2017-03-09T12:55:11Z</dcterms:modified>
</cp:coreProperties>
</file>